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9"/>
  </p:notesMasterIdLst>
  <p:handoutMasterIdLst>
    <p:handoutMasterId r:id="rId30"/>
  </p:handoutMasterIdLst>
  <p:sldIdLst>
    <p:sldId id="264" r:id="rId2"/>
    <p:sldId id="289" r:id="rId3"/>
    <p:sldId id="290" r:id="rId4"/>
    <p:sldId id="346" r:id="rId5"/>
    <p:sldId id="291" r:id="rId6"/>
    <p:sldId id="292" r:id="rId7"/>
    <p:sldId id="293" r:id="rId8"/>
    <p:sldId id="340" r:id="rId9"/>
    <p:sldId id="341" r:id="rId10"/>
    <p:sldId id="342" r:id="rId11"/>
    <p:sldId id="322" r:id="rId12"/>
    <p:sldId id="308" r:id="rId13"/>
    <p:sldId id="309" r:id="rId14"/>
    <p:sldId id="333" r:id="rId15"/>
    <p:sldId id="335" r:id="rId16"/>
    <p:sldId id="334" r:id="rId17"/>
    <p:sldId id="311" r:id="rId18"/>
    <p:sldId id="315" r:id="rId19"/>
    <p:sldId id="345" r:id="rId20"/>
    <p:sldId id="343" r:id="rId21"/>
    <p:sldId id="310" r:id="rId22"/>
    <p:sldId id="331" r:id="rId23"/>
    <p:sldId id="266" r:id="rId24"/>
    <p:sldId id="267" r:id="rId25"/>
    <p:sldId id="268" r:id="rId26"/>
    <p:sldId id="302" r:id="rId27"/>
    <p:sldId id="318" r:id="rId28"/>
  </p:sldIdLst>
  <p:sldSz cx="9144000" cy="6858000" type="screen4x3"/>
  <p:notesSz cx="6858000" cy="9144000"/>
  <p:custDataLst>
    <p:tags r:id="rId31"/>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2813" indent="1588"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0013" indent="1588"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7213" indent="1588"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00FF"/>
    <a:srgbClr val="009999"/>
    <a:srgbClr val="FF3300"/>
    <a:srgbClr val="FF6633"/>
    <a:srgbClr val="F8F8F8"/>
    <a:srgbClr val="FFFF99"/>
    <a:srgbClr val="FFFF0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023" autoAdjust="0"/>
  </p:normalViewPr>
  <p:slideViewPr>
    <p:cSldViewPr>
      <p:cViewPr varScale="1">
        <p:scale>
          <a:sx n="72" d="100"/>
          <a:sy n="72" d="100"/>
        </p:scale>
        <p:origin x="-11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F9C82C48-4A1D-4DB6-8488-67B31819B033}" type="datetimeFigureOut">
              <a:rPr lang="en-US"/>
              <a:pPr>
                <a:defRPr/>
              </a:pPr>
              <a:t>9/27/2010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167441E-5340-4E44-8B61-EE4ACBBB5AE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0" hangingPunct="0">
              <a:defRPr sz="1200">
                <a:cs typeface="+mn-cs"/>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cs typeface="+mn-cs"/>
              </a:defRPr>
            </a:lvl1pPr>
          </a:lstStyle>
          <a:p>
            <a:pPr>
              <a:defRPr/>
            </a:pPr>
            <a:fld id="{D750FA9D-5D4C-4355-81EB-ACFEE544A0F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5538" algn="l" defTabSz="914215" rtl="0" eaLnBrk="1" latinLnBrk="0" hangingPunct="1">
      <a:defRPr sz="1200" kern="1200">
        <a:solidFill>
          <a:schemeClr val="tx1"/>
        </a:solidFill>
        <a:latin typeface="+mn-lt"/>
        <a:ea typeface="+mn-ea"/>
        <a:cs typeface="+mn-cs"/>
      </a:defRPr>
    </a:lvl6pPr>
    <a:lvl7pPr marL="2742646" algn="l" defTabSz="914215" rtl="0" eaLnBrk="1" latinLnBrk="0" hangingPunct="1">
      <a:defRPr sz="1200" kern="1200">
        <a:solidFill>
          <a:schemeClr val="tx1"/>
        </a:solidFill>
        <a:latin typeface="+mn-lt"/>
        <a:ea typeface="+mn-ea"/>
        <a:cs typeface="+mn-cs"/>
      </a:defRPr>
    </a:lvl7pPr>
    <a:lvl8pPr marL="3199754" algn="l" defTabSz="914215" rtl="0" eaLnBrk="1" latinLnBrk="0" hangingPunct="1">
      <a:defRPr sz="1200" kern="1200">
        <a:solidFill>
          <a:schemeClr val="tx1"/>
        </a:solidFill>
        <a:latin typeface="+mn-lt"/>
        <a:ea typeface="+mn-ea"/>
        <a:cs typeface="+mn-cs"/>
      </a:defRPr>
    </a:lvl8pPr>
    <a:lvl9pPr marL="3656862" algn="l" defTabSz="9142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FE840917-86BE-4AB8-B167-73EE59FCA0EA}" type="slidenum">
              <a:rPr lang="en-US" smtClean="0"/>
              <a:pPr>
                <a:defRPr/>
              </a:pPr>
              <a:t>1</a:t>
            </a:fld>
            <a:endParaRPr lang="en-US" smtClean="0"/>
          </a:p>
        </p:txBody>
      </p:sp>
      <p:sp>
        <p:nvSpPr>
          <p:cNvPr id="35843"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p:spPr>
        <p:txBody>
          <a:bodyPr/>
          <a:lstStyle/>
          <a:p>
            <a:pPr>
              <a:defRPr/>
            </a:pPr>
            <a:r>
              <a:rPr lang="en-US" dirty="0" smtClean="0"/>
              <a:t>Clarification of HDF-EOS website</a:t>
            </a:r>
          </a:p>
          <a:p>
            <a:pPr>
              <a:defRPr/>
            </a:pPr>
            <a:r>
              <a:rPr lang="en-US" dirty="0" smtClean="0"/>
              <a:t>The Earth Observing System Project Science Office -&gt; eospso.gsfc.nasa.gov (Information about Earth Observing System)</a:t>
            </a:r>
          </a:p>
          <a:p>
            <a:pPr>
              <a:defRPr/>
            </a:pPr>
            <a:r>
              <a:rPr lang="en-US" dirty="0" smtClean="0"/>
              <a:t>SDP Toolkit/HDF-EOS: http://newsroom.gsfc.nasa.gov/sdptoolkit/toolkit.html </a:t>
            </a:r>
          </a:p>
          <a:p>
            <a:pPr>
              <a:defRPr/>
            </a:pPr>
            <a:r>
              <a:rPr lang="en-US" dirty="0" smtClean="0"/>
              <a:t>HDF Group website: http://hdfgroup.org</a:t>
            </a:r>
          </a:p>
          <a:p>
            <a:pPr>
              <a:defRPr/>
            </a:pPr>
            <a:r>
              <a:rPr lang="en-US" dirty="0" smtClean="0"/>
              <a:t>But HDF-EOS Tools and Information Center  http://hdfeos.org  or http://hdfeos.net</a:t>
            </a:r>
          </a:p>
          <a:p>
            <a:pPr>
              <a:defRPr/>
            </a:pPr>
            <a:endParaRPr lang="en-US" dirty="0" smtClean="0"/>
          </a:p>
          <a:p>
            <a:pPr>
              <a:defRPr/>
            </a:pPr>
            <a:r>
              <a:rPr lang="en-US" dirty="0" smtClean="0"/>
              <a:t>Don’t forget MLS. Highlight HDF4 handler.</a:t>
            </a:r>
          </a:p>
          <a:p>
            <a:pPr>
              <a:defRPr/>
            </a:pPr>
            <a:r>
              <a:rPr lang="en-US" dirty="0" smtClean="0"/>
              <a:t> </a:t>
            </a:r>
          </a:p>
          <a:p>
            <a:pPr>
              <a:defRPr/>
            </a:pPr>
            <a:r>
              <a:rPr lang="en-US" dirty="0" smtClean="0"/>
              <a:t>Say problem: Java / CERES</a:t>
            </a:r>
          </a:p>
          <a:p>
            <a:pPr>
              <a:defRPr/>
            </a:pPr>
            <a:endParaRPr lang="en-US" dirty="0" smtClean="0"/>
          </a:p>
          <a:p>
            <a:pPr>
              <a:defRPr/>
            </a:pPr>
            <a:r>
              <a:rPr lang="en-US" dirty="0" smtClean="0"/>
              <a:t>Add </a:t>
            </a:r>
            <a:r>
              <a:rPr lang="en-US" smtClean="0"/>
              <a:t>Zhang Fan</a:t>
            </a:r>
            <a:endParaRPr lang="en-US" dirty="0" smtClean="0"/>
          </a:p>
          <a:p>
            <a:pPr>
              <a:defRPr/>
            </a:pPr>
            <a:endParaRPr lang="en-US" dirty="0" smtClean="0"/>
          </a:p>
          <a:p>
            <a:pPr>
              <a:defRPr/>
            </a:pPr>
            <a:r>
              <a:rPr lang="en-US" dirty="0" smtClean="0"/>
              <a:t> </a:t>
            </a:r>
          </a:p>
          <a:p>
            <a:pPr>
              <a:defRPr/>
            </a:pPr>
            <a:endParaRPr lang="en-US" dirty="0" smtClean="0"/>
          </a:p>
          <a:p>
            <a:pPr>
              <a:defRPr/>
            </a:pPr>
            <a:endParaRPr lang="en-US" dirty="0" smtClean="0"/>
          </a:p>
          <a:p>
            <a:pPr>
              <a:defRPr/>
            </a:pPr>
            <a:endParaRPr lang="en-US" dirty="0" smtClean="0"/>
          </a:p>
          <a:p>
            <a:pPr>
              <a:defRPr/>
            </a:pPr>
            <a:r>
              <a:rPr lang="en-US" dirty="0" smtClean="0"/>
              <a:t>Explain two reasons for this work:</a:t>
            </a:r>
          </a:p>
          <a:p>
            <a:pPr>
              <a:defRPr/>
            </a:pPr>
            <a:r>
              <a:rPr lang="en-US" dirty="0" smtClean="0"/>
              <a:t>We’ve done this work  in the past few months.</a:t>
            </a:r>
          </a:p>
          <a:p>
            <a:pPr marL="228600" indent="-228600">
              <a:buFontTx/>
              <a:buAutoNum type="arabicPeriod"/>
              <a:defRPr/>
            </a:pPr>
            <a:r>
              <a:rPr lang="en-US" dirty="0" smtClean="0"/>
              <a:t>Some information  of tools are out of date. Need to be updated.</a:t>
            </a:r>
          </a:p>
          <a:p>
            <a:pPr marL="228600" indent="-228600">
              <a:buFontTx/>
              <a:buAutoNum type="arabicPeriod"/>
              <a:defRPr/>
            </a:pPr>
            <a:r>
              <a:rPr lang="en-US" dirty="0" smtClean="0"/>
              <a:t>Requests for more information such as examples.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34" charset="0"/>
              </a:rPr>
              <a:t>I will quickly go over hdf5 handler update.</a:t>
            </a:r>
          </a:p>
          <a:p>
            <a:r>
              <a:rPr lang="en-US" smtClean="0">
                <a:latin typeface="Arial" pitchFamily="34" charset="0"/>
              </a:rPr>
              <a:t>First, I’ll describe the problems of the old handlers and then what we did, limitations of our solution and future work.</a:t>
            </a:r>
          </a:p>
          <a:p>
            <a:r>
              <a:rPr lang="en-US" smtClean="0">
                <a:latin typeface="Arial" pitchFamily="34" charset="0"/>
              </a:rPr>
              <a:t>HE2 to EOS2.</a:t>
            </a:r>
          </a:p>
          <a:p>
            <a:endParaRPr lang="en-US" smtClean="0">
              <a:latin typeface="Arial" pitchFamily="34" charset="0"/>
            </a:endParaRPr>
          </a:p>
        </p:txBody>
      </p:sp>
      <p:sp>
        <p:nvSpPr>
          <p:cNvPr id="71684" name="Slide Number Placeholder 3"/>
          <p:cNvSpPr>
            <a:spLocks noGrp="1"/>
          </p:cNvSpPr>
          <p:nvPr>
            <p:ph type="sldNum" sz="quarter" idx="5"/>
          </p:nvPr>
        </p:nvSpPr>
        <p:spPr/>
        <p:txBody>
          <a:bodyPr/>
          <a:lstStyle/>
          <a:p>
            <a:pPr>
              <a:defRPr/>
            </a:pPr>
            <a:fld id="{14EE0FEE-1D7B-4759-8D8F-AA4A81416B8A}" type="slidenum">
              <a:rPr lang="en-US" smtClean="0"/>
              <a:pPr>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latin typeface="Arial" pitchFamily="34" charset="0"/>
              </a:rPr>
              <a:t>Here’s one proof that using HDF-EOS2 library really helps to visualize something that wasn’t possible with a parser-based solution.</a:t>
            </a:r>
          </a:p>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p>
            <a:pPr>
              <a:defRPr/>
            </a:pPr>
            <a:fld id="{829A4E33-356E-4C6D-BF3E-BCC3961BD2B9}" type="slidenum">
              <a:rPr lang="en-US" smtClean="0"/>
              <a:pPr>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latin typeface="Arial" pitchFamily="34" charset="0"/>
              </a:rPr>
              <a:t>We have summarized the top 7 reasons why some HDF-EOS will fail.</a:t>
            </a:r>
          </a:p>
          <a:p>
            <a:r>
              <a:rPr lang="en-US" smtClean="0">
                <a:latin typeface="Arial" pitchFamily="34" charset="0"/>
              </a:rPr>
              <a:t>We also listed some sample files that will not work with HDF4 handler.</a:t>
            </a:r>
          </a:p>
          <a:p>
            <a:r>
              <a:rPr lang="en-US" smtClean="0">
                <a:latin typeface="Arial" pitchFamily="34" charset="0"/>
              </a:rPr>
              <a:t>Here are screenshots of website.</a:t>
            </a:r>
          </a:p>
          <a:p>
            <a:endParaRPr lang="en-US" smtClean="0">
              <a:latin typeface="Arial" pitchFamily="34" charset="0"/>
            </a:endParaRPr>
          </a:p>
          <a:p>
            <a:r>
              <a:rPr lang="en-US" smtClean="0">
                <a:latin typeface="Arial" pitchFamily="34" charset="0"/>
              </a:rPr>
              <a:t>Make animation – screen shots in between texts.</a:t>
            </a:r>
          </a:p>
          <a:p>
            <a:endParaRPr lang="en-US" smtClean="0">
              <a:latin typeface="Arial" pitchFamily="34" charset="0"/>
            </a:endParaRPr>
          </a:p>
        </p:txBody>
      </p:sp>
      <p:sp>
        <p:nvSpPr>
          <p:cNvPr id="77828" name="Slide Number Placeholder 3"/>
          <p:cNvSpPr>
            <a:spLocks noGrp="1"/>
          </p:cNvSpPr>
          <p:nvPr>
            <p:ph type="sldNum" sz="quarter" idx="5"/>
          </p:nvPr>
        </p:nvSpPr>
        <p:spPr/>
        <p:txBody>
          <a:bodyPr/>
          <a:lstStyle/>
          <a:p>
            <a:pPr>
              <a:defRPr/>
            </a:pPr>
            <a:fld id="{FC9A31A1-76D7-4F76-8C3C-2FD23222A750}" type="slidenum">
              <a:rPr lang="en-US" smtClean="0"/>
              <a:pPr>
                <a:defRPr/>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latin typeface="Arial" pitchFamily="34" charset="0"/>
              </a:rPr>
              <a:t>We have summarized the top 7 reasons why some HDF-EOS will fail.</a:t>
            </a:r>
          </a:p>
          <a:p>
            <a:r>
              <a:rPr lang="en-US" smtClean="0">
                <a:latin typeface="Arial" pitchFamily="34" charset="0"/>
              </a:rPr>
              <a:t>We also listed some sample files that will not work with HDF4 handler.</a:t>
            </a:r>
          </a:p>
          <a:p>
            <a:r>
              <a:rPr lang="en-US" smtClean="0">
                <a:latin typeface="Arial" pitchFamily="34" charset="0"/>
              </a:rPr>
              <a:t>Here are screenshots of website.</a:t>
            </a:r>
          </a:p>
          <a:p>
            <a:endParaRPr lang="en-US" smtClean="0">
              <a:latin typeface="Arial" pitchFamily="34" charset="0"/>
            </a:endParaRPr>
          </a:p>
          <a:p>
            <a:r>
              <a:rPr lang="en-US" smtClean="0">
                <a:latin typeface="Arial" pitchFamily="34" charset="0"/>
              </a:rPr>
              <a:t>Make animation – screen shots in between texts.</a:t>
            </a:r>
          </a:p>
          <a:p>
            <a:endParaRPr lang="en-US" smtClean="0">
              <a:latin typeface="Arial" pitchFamily="34" charset="0"/>
            </a:endParaRPr>
          </a:p>
        </p:txBody>
      </p:sp>
      <p:sp>
        <p:nvSpPr>
          <p:cNvPr id="77828" name="Slide Number Placeholder 3"/>
          <p:cNvSpPr>
            <a:spLocks noGrp="1"/>
          </p:cNvSpPr>
          <p:nvPr>
            <p:ph type="sldNum" sz="quarter" idx="5"/>
          </p:nvPr>
        </p:nvSpPr>
        <p:spPr/>
        <p:txBody>
          <a:bodyPr/>
          <a:lstStyle/>
          <a:p>
            <a:pPr>
              <a:defRPr/>
            </a:pPr>
            <a:fld id="{FC9A31A1-76D7-4F76-8C3C-2FD23222A750}" type="slidenum">
              <a:rPr lang="en-US" smtClean="0"/>
              <a:pPr>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latin typeface="Arial" pitchFamily="34" charset="0"/>
              </a:rPr>
              <a:t>We have summarized the top 7 reasons why some HDF-EOS will fail.</a:t>
            </a:r>
          </a:p>
          <a:p>
            <a:r>
              <a:rPr lang="en-US" smtClean="0">
                <a:latin typeface="Arial" pitchFamily="34" charset="0"/>
              </a:rPr>
              <a:t>We also listed some sample files that will not work with HDF4 handler.</a:t>
            </a:r>
          </a:p>
          <a:p>
            <a:r>
              <a:rPr lang="en-US" smtClean="0">
                <a:latin typeface="Arial" pitchFamily="34" charset="0"/>
              </a:rPr>
              <a:t>Here are screenshots of website.</a:t>
            </a:r>
          </a:p>
          <a:p>
            <a:endParaRPr lang="en-US" smtClean="0">
              <a:latin typeface="Arial" pitchFamily="34" charset="0"/>
            </a:endParaRPr>
          </a:p>
          <a:p>
            <a:r>
              <a:rPr lang="en-US" smtClean="0">
                <a:latin typeface="Arial" pitchFamily="34" charset="0"/>
              </a:rPr>
              <a:t>Make animation – screen shots in between texts.</a:t>
            </a:r>
          </a:p>
          <a:p>
            <a:endParaRPr lang="en-US" smtClean="0">
              <a:latin typeface="Arial" pitchFamily="34" charset="0"/>
            </a:endParaRPr>
          </a:p>
        </p:txBody>
      </p:sp>
      <p:sp>
        <p:nvSpPr>
          <p:cNvPr id="77828" name="Slide Number Placeholder 3"/>
          <p:cNvSpPr>
            <a:spLocks noGrp="1"/>
          </p:cNvSpPr>
          <p:nvPr>
            <p:ph type="sldNum" sz="quarter" idx="5"/>
          </p:nvPr>
        </p:nvSpPr>
        <p:spPr/>
        <p:txBody>
          <a:bodyPr/>
          <a:lstStyle/>
          <a:p>
            <a:pPr>
              <a:defRPr/>
            </a:pPr>
            <a:fld id="{FC9A31A1-76D7-4F76-8C3C-2FD23222A750}" type="slidenum">
              <a:rPr lang="en-US" smtClean="0"/>
              <a:pPr>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latin typeface="Arial" pitchFamily="34" charset="0"/>
              </a:rPr>
              <a:t>We have summarized the top 7 reasons why some HDF-EOS will fail.</a:t>
            </a:r>
          </a:p>
          <a:p>
            <a:r>
              <a:rPr lang="en-US" smtClean="0">
                <a:latin typeface="Arial" pitchFamily="34" charset="0"/>
              </a:rPr>
              <a:t>We also listed some sample files that will not work with HDF4 handler.</a:t>
            </a:r>
          </a:p>
          <a:p>
            <a:r>
              <a:rPr lang="en-US" smtClean="0">
                <a:latin typeface="Arial" pitchFamily="34" charset="0"/>
              </a:rPr>
              <a:t>Here are screenshots of website.</a:t>
            </a:r>
          </a:p>
          <a:p>
            <a:endParaRPr lang="en-US" smtClean="0">
              <a:latin typeface="Arial" pitchFamily="34" charset="0"/>
            </a:endParaRPr>
          </a:p>
          <a:p>
            <a:r>
              <a:rPr lang="en-US" smtClean="0">
                <a:latin typeface="Arial" pitchFamily="34" charset="0"/>
              </a:rPr>
              <a:t>Make animation – screen shots in between texts.</a:t>
            </a:r>
          </a:p>
          <a:p>
            <a:endParaRPr lang="en-US" smtClean="0">
              <a:latin typeface="Arial" pitchFamily="34" charset="0"/>
            </a:endParaRPr>
          </a:p>
        </p:txBody>
      </p:sp>
      <p:sp>
        <p:nvSpPr>
          <p:cNvPr id="77828" name="Slide Number Placeholder 3"/>
          <p:cNvSpPr>
            <a:spLocks noGrp="1"/>
          </p:cNvSpPr>
          <p:nvPr>
            <p:ph type="sldNum" sz="quarter" idx="5"/>
          </p:nvPr>
        </p:nvSpPr>
        <p:spPr/>
        <p:txBody>
          <a:bodyPr/>
          <a:lstStyle/>
          <a:p>
            <a:pPr>
              <a:defRPr/>
            </a:pPr>
            <a:fld id="{9F592A46-D739-4815-8638-B2996CD0CCAF}" type="slidenum">
              <a:rPr lang="en-US" smtClean="0"/>
              <a:pPr>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latin typeface="Arial" pitchFamily="34" charset="0"/>
              </a:rPr>
              <a:t>We have summarized the top 7 reasons why some HDF-EOS will fail.</a:t>
            </a:r>
          </a:p>
          <a:p>
            <a:r>
              <a:rPr lang="en-US" smtClean="0">
                <a:latin typeface="Arial" pitchFamily="34" charset="0"/>
              </a:rPr>
              <a:t>We also listed some sample files that will not work with HDF4 handler.</a:t>
            </a:r>
          </a:p>
          <a:p>
            <a:r>
              <a:rPr lang="en-US" smtClean="0">
                <a:latin typeface="Arial" pitchFamily="34" charset="0"/>
              </a:rPr>
              <a:t>Here are screenshots of website.</a:t>
            </a:r>
          </a:p>
          <a:p>
            <a:endParaRPr lang="en-US" smtClean="0">
              <a:latin typeface="Arial" pitchFamily="34" charset="0"/>
            </a:endParaRPr>
          </a:p>
          <a:p>
            <a:r>
              <a:rPr lang="en-US" smtClean="0">
                <a:latin typeface="Arial" pitchFamily="34" charset="0"/>
              </a:rPr>
              <a:t>Make animation – screen shots in between texts.</a:t>
            </a:r>
          </a:p>
          <a:p>
            <a:endParaRPr lang="en-US" smtClean="0">
              <a:latin typeface="Arial" pitchFamily="34" charset="0"/>
            </a:endParaRPr>
          </a:p>
        </p:txBody>
      </p:sp>
      <p:sp>
        <p:nvSpPr>
          <p:cNvPr id="77828" name="Slide Number Placeholder 3"/>
          <p:cNvSpPr>
            <a:spLocks noGrp="1"/>
          </p:cNvSpPr>
          <p:nvPr>
            <p:ph type="sldNum" sz="quarter" idx="5"/>
          </p:nvPr>
        </p:nvSpPr>
        <p:spPr/>
        <p:txBody>
          <a:bodyPr/>
          <a:lstStyle/>
          <a:p>
            <a:pPr>
              <a:defRPr/>
            </a:pPr>
            <a:fld id="{FC9A31A1-76D7-4F76-8C3C-2FD23222A750}" type="slidenum">
              <a:rPr lang="en-US" smtClean="0"/>
              <a:pPr>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03C6C7-A4DD-4444-ACED-398895B33538}"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latin typeface="Arial" pitchFamily="34" charset="0"/>
              </a:rPr>
              <a:t>IDV Examples from hdfeos.org.</a:t>
            </a:r>
          </a:p>
          <a:p>
            <a:r>
              <a:rPr lang="en-US" smtClean="0">
                <a:latin typeface="Arial" pitchFamily="34" charset="0"/>
              </a:rPr>
              <a:t>Demo server from hdfgroup.org.</a:t>
            </a:r>
          </a:p>
          <a:p>
            <a:endParaRPr lang="en-US" smtClean="0">
              <a:latin typeface="Arial" pitchFamily="34" charset="0"/>
            </a:endParaRPr>
          </a:p>
        </p:txBody>
      </p:sp>
      <p:sp>
        <p:nvSpPr>
          <p:cNvPr id="76804" name="Slide Number Placeholder 3"/>
          <p:cNvSpPr>
            <a:spLocks noGrp="1"/>
          </p:cNvSpPr>
          <p:nvPr>
            <p:ph type="sldNum" sz="quarter" idx="5"/>
          </p:nvPr>
        </p:nvSpPr>
        <p:spPr/>
        <p:txBody>
          <a:bodyPr/>
          <a:lstStyle/>
          <a:p>
            <a:pPr>
              <a:defRPr/>
            </a:pPr>
            <a:fld id="{0DFDB3B6-0865-40B7-83FC-4152B503A0BC}" type="slidenum">
              <a:rPr lang="en-US" smtClean="0"/>
              <a:pPr>
                <a:defRPr/>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latin typeface="Arial" pitchFamily="34" charset="0"/>
              </a:rPr>
              <a:t>We have summarized the top 7 reasons why some HDF-EOS will fail.</a:t>
            </a:r>
          </a:p>
          <a:p>
            <a:r>
              <a:rPr lang="en-US" smtClean="0">
                <a:latin typeface="Arial" pitchFamily="34" charset="0"/>
              </a:rPr>
              <a:t>We also listed some sample files that will not work with HDF4 handler.</a:t>
            </a:r>
          </a:p>
          <a:p>
            <a:r>
              <a:rPr lang="en-US" smtClean="0">
                <a:latin typeface="Arial" pitchFamily="34" charset="0"/>
              </a:rPr>
              <a:t>Here are screenshots of website.</a:t>
            </a:r>
          </a:p>
          <a:p>
            <a:endParaRPr lang="en-US" smtClean="0">
              <a:latin typeface="Arial" pitchFamily="34" charset="0"/>
            </a:endParaRPr>
          </a:p>
          <a:p>
            <a:r>
              <a:rPr lang="en-US" smtClean="0">
                <a:latin typeface="Arial" pitchFamily="34" charset="0"/>
              </a:rPr>
              <a:t>Make animation – screen shots in between texts.</a:t>
            </a:r>
          </a:p>
          <a:p>
            <a:endParaRPr lang="en-US" smtClean="0">
              <a:latin typeface="Arial" pitchFamily="34" charset="0"/>
            </a:endParaRPr>
          </a:p>
        </p:txBody>
      </p:sp>
      <p:sp>
        <p:nvSpPr>
          <p:cNvPr id="77828" name="Slide Number Placeholder 3"/>
          <p:cNvSpPr>
            <a:spLocks noGrp="1"/>
          </p:cNvSpPr>
          <p:nvPr>
            <p:ph type="sldNum" sz="quarter" idx="5"/>
          </p:nvPr>
        </p:nvSpPr>
        <p:spPr/>
        <p:txBody>
          <a:bodyPr/>
          <a:lstStyle/>
          <a:p>
            <a:pPr>
              <a:defRPr/>
            </a:pPr>
            <a:fld id="{FC9A31A1-76D7-4F76-8C3C-2FD23222A750}" type="slidenum">
              <a:rPr lang="en-US" smtClean="0"/>
              <a:pPr>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 Earth Observing System Project Science Office -&gt; eospso.gsfc.nasa.gov (Information about Earth Observing System)</a:t>
            </a:r>
          </a:p>
          <a:p>
            <a:pPr>
              <a:defRPr/>
            </a:pPr>
            <a:r>
              <a:rPr lang="en-US" dirty="0" smtClean="0"/>
              <a:t>SDP Toolkit/HDF-EOS: http://newsroom.gsfc.nasa.gov/sdptoolkit/toolkit.html </a:t>
            </a:r>
          </a:p>
          <a:p>
            <a:pPr>
              <a:defRPr/>
            </a:pPr>
            <a:r>
              <a:rPr lang="en-US" dirty="0" smtClean="0"/>
              <a:t>HDF Group website: http://hdfgroup.org</a:t>
            </a:r>
          </a:p>
          <a:p>
            <a:pPr>
              <a:defRPr/>
            </a:pPr>
            <a:r>
              <a:rPr lang="en-US" dirty="0" smtClean="0"/>
              <a:t>But HDF-EOS Tools and Information Center  http://hdfeos.org  or http://hdfeos.net Screenshot of http://hdfeos.org</a:t>
            </a:r>
          </a:p>
          <a:p>
            <a:pPr>
              <a:defRPr/>
            </a:pPr>
            <a:endParaRPr lang="en-US" dirty="0" smtClean="0"/>
          </a:p>
          <a:p>
            <a:pPr>
              <a:defRPr/>
            </a:pPr>
            <a:r>
              <a:rPr lang="en-US" dirty="0" smtClean="0"/>
              <a:t>Explain two reasons for this work:</a:t>
            </a:r>
          </a:p>
          <a:p>
            <a:pPr>
              <a:defRPr/>
            </a:pPr>
            <a:r>
              <a:rPr lang="en-US" dirty="0" smtClean="0"/>
              <a:t>We’ve done this work  in the past few months.</a:t>
            </a:r>
          </a:p>
          <a:p>
            <a:pPr marL="228600" indent="-228600">
              <a:buFontTx/>
              <a:buAutoNum type="arabicPeriod"/>
              <a:defRPr/>
            </a:pPr>
            <a:r>
              <a:rPr lang="en-US" dirty="0" smtClean="0"/>
              <a:t>Some information  of tools are out of date. Need to be updated.</a:t>
            </a:r>
          </a:p>
          <a:p>
            <a:pPr marL="228600" indent="-228600">
              <a:buFontTx/>
              <a:buAutoNum type="arabicPeriod"/>
              <a:defRPr/>
            </a:pPr>
            <a:r>
              <a:rPr lang="en-US" dirty="0" smtClean="0"/>
              <a:t>Requests for more information such as examples. </a:t>
            </a:r>
          </a:p>
          <a:p>
            <a:pPr>
              <a:defRPr/>
            </a:pPr>
            <a:endParaRPr lang="en-US" dirty="0"/>
          </a:p>
        </p:txBody>
      </p:sp>
      <p:sp>
        <p:nvSpPr>
          <p:cNvPr id="35844" name="Slide Number Placeholder 3"/>
          <p:cNvSpPr>
            <a:spLocks noGrp="1"/>
          </p:cNvSpPr>
          <p:nvPr>
            <p:ph type="sldNum" sz="quarter" idx="5"/>
          </p:nvPr>
        </p:nvSpPr>
        <p:spPr/>
        <p:txBody>
          <a:bodyPr/>
          <a:lstStyle/>
          <a:p>
            <a:pPr>
              <a:defRPr/>
            </a:pPr>
            <a:fld id="{C882B867-0B15-42D2-B939-919EE8A10614}"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latin typeface="Arial" pitchFamily="34" charset="0"/>
              </a:rPr>
              <a:t>Therefore, our primary goal is to enhance it so that it can visualize data instantly.</a:t>
            </a:r>
          </a:p>
          <a:p>
            <a:endParaRPr lang="en-US" smtClean="0">
              <a:latin typeface="Arial" pitchFamily="34" charset="0"/>
            </a:endParaRPr>
          </a:p>
        </p:txBody>
      </p:sp>
      <p:sp>
        <p:nvSpPr>
          <p:cNvPr id="62468" name="Slide Number Placeholder 3"/>
          <p:cNvSpPr>
            <a:spLocks noGrp="1"/>
          </p:cNvSpPr>
          <p:nvPr>
            <p:ph type="sldNum" sz="quarter" idx="5"/>
          </p:nvPr>
        </p:nvSpPr>
        <p:spPr/>
        <p:txBody>
          <a:bodyPr/>
          <a:lstStyle/>
          <a:p>
            <a:pPr>
              <a:defRPr/>
            </a:pPr>
            <a:fld id="{7C5BA1FA-6ACC-4429-90BF-2C53A68C1C23}" type="slidenum">
              <a:rPr lang="en-US" smtClean="0"/>
              <a:pPr>
                <a:defRPr/>
              </a:pPr>
              <a:t>26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Arial" pitchFamily="34" charset="0"/>
              </a:rPr>
              <a:t>For HDF5 handler, we added support for some OMI swath file.</a:t>
            </a:r>
          </a:p>
          <a:p>
            <a:r>
              <a:rPr lang="en-US" smtClean="0">
                <a:latin typeface="Arial" pitchFamily="34" charset="0"/>
              </a:rPr>
              <a:t>Next, we added a support for some files that follow HDF5 dimension scale models.</a:t>
            </a:r>
          </a:p>
          <a:p>
            <a:r>
              <a:rPr lang="en-US" smtClean="0">
                <a:latin typeface="Arial" pitchFamily="34" charset="0"/>
              </a:rPr>
              <a:t>Finally, we changed short name option. This helps GrADs users to visualize data more quickly using the simple ‘sdfopen’ command.</a:t>
            </a:r>
          </a:p>
        </p:txBody>
      </p:sp>
      <p:sp>
        <p:nvSpPr>
          <p:cNvPr id="57348" name="Slide Number Placeholder 3"/>
          <p:cNvSpPr>
            <a:spLocks noGrp="1"/>
          </p:cNvSpPr>
          <p:nvPr>
            <p:ph type="sldNum" sz="quarter" idx="5"/>
          </p:nvPr>
        </p:nvSpPr>
        <p:spPr/>
        <p:txBody>
          <a:bodyPr/>
          <a:lstStyle/>
          <a:p>
            <a:pPr>
              <a:defRPr/>
            </a:pPr>
            <a:fld id="{C208C1FC-7599-437A-8808-D4CC26780A3D}" type="slidenum">
              <a:rPr lang="en-US" smtClean="0"/>
              <a:pPr>
                <a:defRPr/>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CC9FCF2B-44E6-4C00-B782-FEE407124BC6}" type="slidenum">
              <a:rPr lang="en-US" smtClean="0"/>
              <a:pPr>
                <a:defRPr/>
              </a:pPr>
              <a:t>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latin typeface="Arial" pitchFamily="34" charset="0"/>
              </a:rPr>
              <a:t>For those who missed the OPeNDAP tutorial on the first day workshop, I’ll give a brief introduction to OPeNDAP again.</a:t>
            </a:r>
          </a:p>
          <a:p>
            <a:r>
              <a:rPr lang="en-US" smtClean="0">
                <a:latin typeface="Arial" pitchFamily="34" charset="0"/>
              </a:rPr>
              <a:t>I’ll give a short update for HDF5 OPeNDAP handler work first and then HDF4 OPeNDAP handler wok, which was the major work of the last year.</a:t>
            </a:r>
          </a:p>
          <a:p>
            <a:r>
              <a:rPr lang="en-US" smtClean="0">
                <a:latin typeface="Arial" pitchFamily="34" charset="0"/>
              </a:rPr>
              <a:t>At the end, I’ll go over the future work necessary for HDF4 handler.</a:t>
            </a:r>
          </a:p>
          <a:p>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CC9FCF2B-44E6-4C00-B782-FEE407124BC6}" type="slidenum">
              <a:rPr lang="en-US" smtClean="0"/>
              <a:pPr>
                <a:defRPr/>
              </a:pPr>
              <a:t>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latin typeface="Arial" pitchFamily="34" charset="0"/>
              </a:rPr>
              <a:t>When it comes to the network access of data, people think of this manner.</a:t>
            </a: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r>
              <a:rPr lang="en-US" smtClean="0">
                <a:latin typeface="Arial" pitchFamily="34" charset="0"/>
              </a:rPr>
              <a:t>OPeNDAP is an open implementation of easy data access through visualization tools like IDV.</a:t>
            </a:r>
          </a:p>
          <a:p>
            <a:endParaRPr lang="en-US" smtClean="0">
              <a:latin typeface="Arial" pitchFamily="34" charset="0"/>
            </a:endParaRPr>
          </a:p>
          <a:p>
            <a:r>
              <a:rPr lang="en-US" smtClean="0">
                <a:latin typeface="Arial" pitchFamily="34" charset="0"/>
              </a:rPr>
              <a:t>Our work bridges the existing OPeNDAP framework and HDF so that visualization is possible over the Internet.</a:t>
            </a:r>
          </a:p>
          <a:p>
            <a:endParaRPr lang="en-US" smtClean="0">
              <a:latin typeface="Arial" pitchFamily="34" charset="0"/>
            </a:endParaRPr>
          </a:p>
          <a:p>
            <a:r>
              <a:rPr lang="en-US" smtClean="0">
                <a:latin typeface="Arial" pitchFamily="34" charset="0"/>
              </a:rPr>
              <a:t> </a:t>
            </a:r>
          </a:p>
          <a:p>
            <a:endParaRPr lang="en-US" smtClean="0">
              <a:latin typeface="Arial" pitchFamily="34" charset="0"/>
            </a:endParaRPr>
          </a:p>
        </p:txBody>
      </p:sp>
      <p:sp>
        <p:nvSpPr>
          <p:cNvPr id="52228" name="Slide Number Placeholder 3"/>
          <p:cNvSpPr>
            <a:spLocks noGrp="1"/>
          </p:cNvSpPr>
          <p:nvPr>
            <p:ph type="sldNum" sz="quarter" idx="5"/>
          </p:nvPr>
        </p:nvSpPr>
        <p:spPr/>
        <p:txBody>
          <a:bodyPr/>
          <a:lstStyle/>
          <a:p>
            <a:pPr>
              <a:defRPr/>
            </a:pPr>
            <a:fld id="{D3D29BA9-227B-4B27-8D88-BC1F89125244}"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ln/>
        </p:spPr>
      </p:sp>
      <p:sp>
        <p:nvSpPr>
          <p:cNvPr id="39939" name="Rectangle 2"/>
          <p:cNvSpPr>
            <a:spLocks noGrp="1" noChangeArrowheads="1"/>
          </p:cNvSpPr>
          <p:nvPr>
            <p:ph type="body" idx="1"/>
          </p:nvPr>
        </p:nvSpPr>
        <p:spPr>
          <a:xfrm>
            <a:off x="914400" y="4343400"/>
            <a:ext cx="5027613" cy="4114800"/>
          </a:xfrm>
          <a:noFill/>
          <a:ln/>
        </p:spPr>
        <p:txBody>
          <a:bodyPr/>
          <a:lstStyle/>
          <a:p>
            <a:r>
              <a:rPr lang="en-US" smtClean="0">
                <a:latin typeface="Arial" pitchFamily="34" charset="0"/>
              </a:rPr>
              <a:t>This is how remote data can be accessed via OPeNDAP. Normally, users can view local data file using scientific data using visualization tools like GrADS.  In DAP, this can be done for remote file. First DAP provides both generic server and client. For different data format like HDF and NetCDF, it needs an additional server that can map such data into a standard DAP format.</a:t>
            </a:r>
          </a:p>
          <a:p>
            <a:r>
              <a:rPr lang="en-US" smtClean="0">
                <a:latin typeface="Arial" pitchFamily="34" charset="0"/>
              </a:rPr>
              <a:t>Next, by modifying the existing visualization tools to adopt OPeNDAP client library, they can show the remote data on demand.</a:t>
            </a:r>
          </a:p>
          <a:p>
            <a:r>
              <a:rPr lang="en-US" smtClean="0">
                <a:latin typeface="Arial" pitchFamily="34" charset="0"/>
              </a:rPr>
              <a:t>The benefit of OPeNDAP is clear when you want to view a small dataset; you don’t have to download the entire data from the server.</a:t>
            </a:r>
          </a:p>
          <a:p>
            <a:r>
              <a:rPr lang="en-US" smtClean="0">
                <a:latin typeface="Arial" pitchFamily="34" charset="0"/>
              </a:rPr>
              <a:t>DAP is a low-level medium that implementers can impose any additional restrictions on top of DAP model.</a:t>
            </a:r>
          </a:p>
          <a:p>
            <a:r>
              <a:rPr lang="en-US" smtClean="0">
                <a:latin typeface="Arial" pitchFamily="34" charset="0"/>
              </a:rPr>
              <a:t>The bottom line is that web browser can access any HDF data.</a:t>
            </a:r>
          </a:p>
          <a:p>
            <a:endParaRPr lang="en-US" smtClean="0">
              <a:latin typeface="Arial" pitchFamily="34" charset="0"/>
            </a:endParaRPr>
          </a:p>
          <a:p>
            <a:endParaRPr lang="en-US" smtClean="0">
              <a:latin typeface="Arial" pitchFamily="34" charset="0"/>
            </a:endParaRPr>
          </a:p>
        </p:txBody>
      </p:sp>
      <p:sp>
        <p:nvSpPr>
          <p:cNvPr id="53252" name="Slide Number Placeholder 3"/>
          <p:cNvSpPr>
            <a:spLocks noGrp="1"/>
          </p:cNvSpPr>
          <p:nvPr>
            <p:ph type="sldNum" sz="quarter" idx="5"/>
          </p:nvPr>
        </p:nvSpPr>
        <p:spPr/>
        <p:txBody>
          <a:bodyPr/>
          <a:lstStyle/>
          <a:p>
            <a:pPr>
              <a:defRPr/>
            </a:pPr>
            <a:fld id="{3335FC5F-359A-408D-BD7A-414C1D52AF6D}"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latin typeface="Arial" pitchFamily="34" charset="0"/>
              </a:rPr>
              <a:t>For people who are not familiar with OPeNDAP, I’ll explain how OPeNDAP works with HDF.</a:t>
            </a:r>
          </a:p>
          <a:p>
            <a:endParaRPr lang="en-US" smtClean="0">
              <a:latin typeface="Arial" pitchFamily="34" charset="0"/>
            </a:endParaRPr>
          </a:p>
          <a:p>
            <a:r>
              <a:rPr lang="en-US" smtClean="0">
                <a:latin typeface="Arial" pitchFamily="34" charset="0"/>
              </a:rPr>
              <a:t>OPeNDAP is an open implementation of easy data access through visualization tools like IDV.</a:t>
            </a:r>
          </a:p>
          <a:p>
            <a:endParaRPr lang="en-US" smtClean="0">
              <a:latin typeface="Arial" pitchFamily="34" charset="0"/>
            </a:endParaRPr>
          </a:p>
          <a:p>
            <a:r>
              <a:rPr lang="en-US" smtClean="0">
                <a:latin typeface="Arial" pitchFamily="34" charset="0"/>
              </a:rPr>
              <a:t>Our work bridges the existing OPeNDAP framework and HDF so that visualization is possible over the Internet.</a:t>
            </a:r>
          </a:p>
          <a:p>
            <a:endParaRPr lang="en-US" smtClean="0">
              <a:latin typeface="Arial" pitchFamily="34" charset="0"/>
            </a:endParaRPr>
          </a:p>
          <a:p>
            <a:r>
              <a:rPr lang="en-US" smtClean="0">
                <a:latin typeface="Arial" pitchFamily="34" charset="0"/>
              </a:rPr>
              <a:t> </a:t>
            </a:r>
          </a:p>
          <a:p>
            <a:endParaRPr lang="en-US" smtClean="0">
              <a:latin typeface="Arial" pitchFamily="34" charset="0"/>
            </a:endParaRPr>
          </a:p>
        </p:txBody>
      </p:sp>
      <p:sp>
        <p:nvSpPr>
          <p:cNvPr id="54276" name="Slide Number Placeholder 3"/>
          <p:cNvSpPr>
            <a:spLocks noGrp="1"/>
          </p:cNvSpPr>
          <p:nvPr>
            <p:ph type="sldNum" sz="quarter" idx="5"/>
          </p:nvPr>
        </p:nvSpPr>
        <p:spPr/>
        <p:txBody>
          <a:bodyPr/>
          <a:lstStyle/>
          <a:p>
            <a:pPr>
              <a:defRPr/>
            </a:pPr>
            <a:fld id="{785B730F-D1CC-417A-AAF9-12E3A5C0F664}"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8E2DF-7146-481F-9E60-677CE06D73A9}" type="slidenum">
              <a:rPr lang="en-US"/>
              <a:pPr/>
              <a:t>10</a:t>
            </a:fld>
            <a:endParaRPr lang="en-US"/>
          </a:p>
        </p:txBody>
      </p:sp>
      <p:sp>
        <p:nvSpPr>
          <p:cNvPr id="14848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48483" name="Rectangle 3"/>
          <p:cNvSpPr txBox="1">
            <a:spLocks noGrp="1" noChangeArrowheads="1"/>
          </p:cNvSpPr>
          <p:nvPr>
            <p:ph type="body" idx="1"/>
          </p:nvPr>
        </p:nvSpPr>
        <p:spPr>
          <a:xfrm>
            <a:off x="914400" y="4343400"/>
            <a:ext cx="5030788" cy="4116388"/>
          </a:xfrm>
          <a:ln/>
        </p:spPr>
        <p:txBody>
          <a:bodyPr/>
          <a:lstStyle/>
          <a:p>
            <a:pPr defTabSz="45720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CC9FCF2B-44E6-4C00-B782-FEE407124BC6}" type="slidenum">
              <a:rPr lang="en-US" smtClean="0"/>
              <a:pPr>
                <a:defRPr/>
              </a:pPr>
              <a:t>11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latin typeface="Arial" pitchFamily="34" charset="0"/>
              </a:rPr>
              <a:t>For those who missed the OPeNDAP tutorial on the first day workshop, I’ll give a brief introduction to OPeNDAP again.</a:t>
            </a:r>
          </a:p>
          <a:p>
            <a:r>
              <a:rPr lang="en-US" smtClean="0">
                <a:latin typeface="Arial" pitchFamily="34" charset="0"/>
              </a:rPr>
              <a:t>I’ll give a short update for HDF5 OPeNDAP handler work first and then HDF4 OPeNDAP handler wok, which was the major work of the last year.</a:t>
            </a:r>
          </a:p>
          <a:p>
            <a:r>
              <a:rPr lang="en-US" smtClean="0">
                <a:latin typeface="Arial" pitchFamily="34" charset="0"/>
              </a:rPr>
              <a:t>At the end, I’ll go over the future work necessary for HDF4 handler.</a:t>
            </a:r>
          </a:p>
          <a:p>
            <a:endParaRPr lang="en-US" smtClean="0">
              <a:latin typeface="Arial" pitchFamily="34" charset="0"/>
            </a:endParaRPr>
          </a:p>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999.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1053"/>
          <p:cNvSpPr txBox="1">
            <a:spLocks noChangeArrowheads="1"/>
          </p:cNvSpPr>
          <p:nvPr userDrawn="1"/>
        </p:nvSpPr>
        <p:spPr bwMode="auto">
          <a:xfrm>
            <a:off x="7239000" y="6629400"/>
            <a:ext cx="1676400" cy="228600"/>
          </a:xfrm>
          <a:prstGeom prst="rect">
            <a:avLst/>
          </a:prstGeom>
          <a:noFill/>
          <a:ln w="9525">
            <a:noFill/>
            <a:miter lim="800000"/>
            <a:headEnd/>
            <a:tailEnd/>
          </a:ln>
          <a:effectLst/>
        </p:spPr>
        <p:txBody>
          <a:bodyPr lIns="91422" tIns="45711" rIns="91422" bIns="45711" anchor="b"/>
          <a:lstStyle>
            <a:lvl1pPr>
              <a:defRPr sz="1200" b="0">
                <a:solidFill>
                  <a:schemeClr val="bg1"/>
                </a:solidFill>
                <a:latin typeface="Arial" pitchFamily="34" charset="0"/>
                <a:cs typeface="Arial" pitchFamily="34" charset="0"/>
              </a:defRPr>
            </a:lvl1pPr>
          </a:lstStyle>
          <a:p>
            <a:pPr>
              <a:defRPr/>
            </a:pPr>
            <a:r>
              <a:rPr lang="en-US" dirty="0" smtClean="0"/>
              <a:t>www.hdfgroup.org</a:t>
            </a:r>
          </a:p>
        </p:txBody>
      </p:sp>
      <p:pic>
        <p:nvPicPr>
          <p:cNvPr id="6" name="Picture 1056"/>
          <p:cNvPicPr>
            <a:picLocks noChangeAspect="1" noChangeArrowheads="1"/>
          </p:cNvPicPr>
          <p:nvPr userDrawn="1"/>
        </p:nvPicPr>
        <p:blipFill>
          <a:blip r:embed="rId3" cstate="print"/>
          <a:srcRect/>
          <a:stretch>
            <a:fillRect/>
          </a:stretch>
        </p:blipFill>
        <p:spPr bwMode="auto">
          <a:xfrm>
            <a:off x="404813" y="152400"/>
            <a:ext cx="966787" cy="515938"/>
          </a:xfrm>
          <a:prstGeom prst="rect">
            <a:avLst/>
          </a:prstGeom>
          <a:noFill/>
          <a:ln w="9525">
            <a:noFill/>
            <a:miter lim="800000"/>
            <a:headEnd/>
            <a:tailEnd/>
          </a:ln>
        </p:spPr>
      </p:pic>
      <p:sp>
        <p:nvSpPr>
          <p:cNvPr id="7" name="TextBox 6"/>
          <p:cNvSpPr txBox="1"/>
          <p:nvPr userDrawn="1"/>
        </p:nvSpPr>
        <p:spPr>
          <a:xfrm>
            <a:off x="1374775" y="239713"/>
            <a:ext cx="1825625" cy="369887"/>
          </a:xfrm>
          <a:prstGeom prst="rect">
            <a:avLst/>
          </a:prstGeom>
          <a:noFill/>
        </p:spPr>
        <p:txBody>
          <a:bodyPr wrap="none" lIns="91422" tIns="45711" rIns="91422" bIns="45711">
            <a:spAutoFit/>
          </a:bodyPr>
          <a:lstStyle/>
          <a:p>
            <a:pPr>
              <a:defRPr/>
            </a:pPr>
            <a:r>
              <a:rPr lang="en-US" sz="1800" dirty="0">
                <a:latin typeface="Arial" pitchFamily="34" charset="0"/>
              </a:rPr>
              <a:t>The HDF Group</a:t>
            </a:r>
          </a:p>
        </p:txBody>
      </p:sp>
      <p:sp>
        <p:nvSpPr>
          <p:cNvPr id="37890" name="Rectangle 2050"/>
          <p:cNvSpPr>
            <a:spLocks noGrp="1" noChangeArrowheads="1"/>
          </p:cNvSpPr>
          <p:nvPr>
            <p:ph type="ctrTitle"/>
          </p:nvPr>
        </p:nvSpPr>
        <p:spPr>
          <a:xfrm>
            <a:off x="685800" y="2209800"/>
            <a:ext cx="7772400" cy="2057400"/>
          </a:xfrm>
        </p:spPr>
        <p:txBody>
          <a:bodyPr anchor="t"/>
          <a:lstStyle>
            <a:lvl1pPr>
              <a:defRPr sz="4800">
                <a:latin typeface="Arial" pitchFamily="34" charset="0"/>
                <a:cs typeface="Arial" pitchFamily="34" charset="0"/>
              </a:defRPr>
            </a:lvl1pPr>
          </a:lstStyle>
          <a:p>
            <a:r>
              <a:rPr lang="en-US" smtClean="0"/>
              <a:t>Click to edit Master title style</a:t>
            </a:r>
            <a:endParaRPr lang="en-US" dirty="0"/>
          </a:p>
        </p:txBody>
      </p:sp>
      <p:sp>
        <p:nvSpPr>
          <p:cNvPr id="37891" name="Rectangle 2051"/>
          <p:cNvSpPr>
            <a:spLocks noGrp="1" noChangeArrowheads="1"/>
          </p:cNvSpPr>
          <p:nvPr>
            <p:ph type="subTitle" idx="1"/>
          </p:nvPr>
        </p:nvSpPr>
        <p:spPr>
          <a:xfrm>
            <a:off x="1219200" y="4419600"/>
            <a:ext cx="6400800" cy="914400"/>
          </a:xfrm>
        </p:spPr>
        <p:txBody>
          <a:bodyPr/>
          <a:lstStyle>
            <a:lvl1pPr marL="0" indent="0" algn="ctr">
              <a:buFontTx/>
              <a:buNone/>
              <a:defRPr sz="2400">
                <a:latin typeface="Arial" pitchFamily="34" charset="0"/>
                <a:cs typeface="Arial" pitchFamily="34" charset="0"/>
              </a:defRPr>
            </a:lvl1pPr>
          </a:lstStyle>
          <a:p>
            <a:r>
              <a:rPr lang="en-US" smtClean="0"/>
              <a:t>Click to edit Master subtitle style</a:t>
            </a:r>
            <a:endParaRPr lang="en-US" dirty="0"/>
          </a:p>
        </p:txBody>
      </p:sp>
      <p:sp>
        <p:nvSpPr>
          <p:cNvPr id="8" name="Rectangle 2064"/>
          <p:cNvSpPr>
            <a:spLocks noGrp="1" noChangeArrowheads="1"/>
          </p:cNvSpPr>
          <p:nvPr>
            <p:ph type="dt" sz="half" idx="10"/>
          </p:nvPr>
        </p:nvSpPr>
        <p:spPr>
          <a:xfrm>
            <a:off x="304800" y="6629400"/>
            <a:ext cx="1981200" cy="228600"/>
          </a:xfrm>
        </p:spPr>
        <p:txBody>
          <a:bodyPr/>
          <a:lstStyle>
            <a:lvl1pPr>
              <a:defRPr b="0">
                <a:latin typeface="Arial" pitchFamily="34" charset="0"/>
                <a:cs typeface="Arial" pitchFamily="34" charset="0"/>
              </a:defRPr>
            </a:lvl1pPr>
          </a:lstStyle>
          <a:p>
            <a:pPr>
              <a:defRPr/>
            </a:pPr>
            <a:r>
              <a:rPr lang="en-US" smtClean="0"/>
              <a:t>September 28,2010</a:t>
            </a:r>
            <a:endParaRPr lang="en-US" dirty="0"/>
          </a:p>
        </p:txBody>
      </p:sp>
      <p:sp>
        <p:nvSpPr>
          <p:cNvPr id="9" name="Rectangle 2065"/>
          <p:cNvSpPr>
            <a:spLocks noGrp="1" noChangeArrowheads="1"/>
          </p:cNvSpPr>
          <p:nvPr>
            <p:ph type="ftr" sz="quarter" idx="11"/>
          </p:nvPr>
        </p:nvSpPr>
        <p:spPr/>
        <p:txBody>
          <a:bodyPr/>
          <a:lstStyle>
            <a:lvl1pPr>
              <a:defRPr b="0">
                <a:latin typeface="Arial" pitchFamily="34" charset="0"/>
                <a:cs typeface="Arial" pitchFamily="34" charset="0"/>
              </a:defRPr>
            </a:lvl1pPr>
          </a:lstStyle>
          <a:p>
            <a:pPr>
              <a:defRPr/>
            </a:pPr>
            <a:r>
              <a:rPr lang="en-US" smtClean="0"/>
              <a:t>HDF/HDF-EOS Workshop XIV</a:t>
            </a:r>
            <a:endParaRPr lang="en-US"/>
          </a:p>
        </p:txBody>
      </p:sp>
      <p:sp>
        <p:nvSpPr>
          <p:cNvPr id="10" name="Rectangle 2066"/>
          <p:cNvSpPr>
            <a:spLocks noGrp="1" noChangeArrowheads="1"/>
          </p:cNvSpPr>
          <p:nvPr>
            <p:ph type="sldNum" sz="quarter" idx="12"/>
          </p:nvPr>
        </p:nvSpPr>
        <p:spPr/>
        <p:txBody>
          <a:bodyPr/>
          <a:lstStyle>
            <a:lvl1pPr>
              <a:defRPr b="0">
                <a:latin typeface="Arial" pitchFamily="34" charset="0"/>
                <a:cs typeface="Arial" pitchFamily="34" charset="0"/>
              </a:defRPr>
            </a:lvl1pPr>
          </a:lstStyle>
          <a:p>
            <a:pPr>
              <a:defRPr/>
            </a:pPr>
            <a:fld id="{3598CA4E-2E45-46D6-A659-60A4BE17AF2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3"/>
          <p:cNvSpPr>
            <a:spLocks noGrp="1" noChangeArrowheads="1"/>
          </p:cNvSpPr>
          <p:nvPr>
            <p:ph type="dt" sz="half" idx="10"/>
          </p:nvPr>
        </p:nvSpPr>
        <p:spPr>
          <a:ln/>
        </p:spPr>
        <p:txBody>
          <a:bodyPr/>
          <a:lstStyle>
            <a:lvl1pPr>
              <a:defRPr/>
            </a:lvl1pPr>
          </a:lstStyle>
          <a:p>
            <a:pPr>
              <a:defRPr/>
            </a:pPr>
            <a:r>
              <a:rPr lang="en-US" smtClean="0"/>
              <a:t>September 28,2010</a:t>
            </a:r>
            <a:endParaRPr lang="en-US" dirty="0"/>
          </a:p>
        </p:txBody>
      </p:sp>
      <p:sp>
        <p:nvSpPr>
          <p:cNvPr id="5" name="Rectangle 1054"/>
          <p:cNvSpPr>
            <a:spLocks noGrp="1" noChangeArrowheads="1"/>
          </p:cNvSpPr>
          <p:nvPr>
            <p:ph type="ftr" sz="quarter" idx="11"/>
          </p:nvPr>
        </p:nvSpPr>
        <p:spPr>
          <a:ln/>
        </p:spPr>
        <p:txBody>
          <a:bodyPr/>
          <a:lstStyle>
            <a:lvl1pPr>
              <a:defRPr/>
            </a:lvl1pPr>
          </a:lstStyle>
          <a:p>
            <a:pPr>
              <a:defRPr/>
            </a:pPr>
            <a:r>
              <a:rPr lang="en-US" smtClean="0"/>
              <a:t>HDF/HDF-EOS Workshop XIV</a:t>
            </a:r>
            <a:endParaRPr lang="en-US"/>
          </a:p>
        </p:txBody>
      </p:sp>
      <p:sp>
        <p:nvSpPr>
          <p:cNvPr id="6" name="Rectangle 1055"/>
          <p:cNvSpPr>
            <a:spLocks noGrp="1" noChangeArrowheads="1"/>
          </p:cNvSpPr>
          <p:nvPr>
            <p:ph type="sldNum" sz="quarter" idx="12"/>
          </p:nvPr>
        </p:nvSpPr>
        <p:spPr>
          <a:ln/>
        </p:spPr>
        <p:txBody>
          <a:bodyPr/>
          <a:lstStyle>
            <a:lvl1pPr>
              <a:defRPr/>
            </a:lvl1pPr>
          </a:lstStyle>
          <a:p>
            <a:pPr>
              <a:defRPr/>
            </a:pPr>
            <a:fld id="{99B99DA2-526A-4BD2-9F91-EEA82392917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3"/>
          <p:cNvSpPr>
            <a:spLocks noGrp="1" noChangeArrowheads="1"/>
          </p:cNvSpPr>
          <p:nvPr>
            <p:ph type="dt" sz="half" idx="10"/>
          </p:nvPr>
        </p:nvSpPr>
        <p:spPr>
          <a:ln/>
        </p:spPr>
        <p:txBody>
          <a:bodyPr/>
          <a:lstStyle>
            <a:lvl1pPr>
              <a:defRPr/>
            </a:lvl1pPr>
          </a:lstStyle>
          <a:p>
            <a:pPr>
              <a:defRPr/>
            </a:pPr>
            <a:r>
              <a:rPr lang="en-US" smtClean="0"/>
              <a:t>September 28,2010</a:t>
            </a:r>
            <a:endParaRPr lang="en-US" dirty="0"/>
          </a:p>
        </p:txBody>
      </p:sp>
      <p:sp>
        <p:nvSpPr>
          <p:cNvPr id="5" name="Rectangle 1054"/>
          <p:cNvSpPr>
            <a:spLocks noGrp="1" noChangeArrowheads="1"/>
          </p:cNvSpPr>
          <p:nvPr>
            <p:ph type="ftr" sz="quarter" idx="11"/>
          </p:nvPr>
        </p:nvSpPr>
        <p:spPr>
          <a:ln/>
        </p:spPr>
        <p:txBody>
          <a:bodyPr/>
          <a:lstStyle>
            <a:lvl1pPr>
              <a:defRPr/>
            </a:lvl1pPr>
          </a:lstStyle>
          <a:p>
            <a:pPr>
              <a:defRPr/>
            </a:pPr>
            <a:r>
              <a:rPr lang="en-US" smtClean="0"/>
              <a:t>HDF/HDF-EOS Workshop XIV</a:t>
            </a:r>
            <a:endParaRPr lang="en-US"/>
          </a:p>
        </p:txBody>
      </p:sp>
      <p:sp>
        <p:nvSpPr>
          <p:cNvPr id="6" name="Rectangle 1055"/>
          <p:cNvSpPr>
            <a:spLocks noGrp="1" noChangeArrowheads="1"/>
          </p:cNvSpPr>
          <p:nvPr>
            <p:ph type="sldNum" sz="quarter" idx="12"/>
          </p:nvPr>
        </p:nvSpPr>
        <p:spPr>
          <a:ln/>
        </p:spPr>
        <p:txBody>
          <a:bodyPr/>
          <a:lstStyle>
            <a:lvl1pPr>
              <a:defRPr/>
            </a:lvl1pPr>
          </a:lstStyle>
          <a:p>
            <a:pPr>
              <a:defRPr/>
            </a:pPr>
            <a:fld id="{E9A62D2B-E862-4220-8987-FED1310A393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10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84582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 y="3810000"/>
            <a:ext cx="84582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53"/>
          <p:cNvSpPr>
            <a:spLocks noGrp="1" noChangeArrowheads="1"/>
          </p:cNvSpPr>
          <p:nvPr>
            <p:ph type="dt" sz="half" idx="10"/>
          </p:nvPr>
        </p:nvSpPr>
        <p:spPr>
          <a:ln/>
        </p:spPr>
        <p:txBody>
          <a:bodyPr/>
          <a:lstStyle>
            <a:lvl1pPr>
              <a:defRPr/>
            </a:lvl1pPr>
          </a:lstStyle>
          <a:p>
            <a:pPr>
              <a:defRPr/>
            </a:pPr>
            <a:r>
              <a:rPr lang="en-US" smtClean="0"/>
              <a:t>September 28,2010</a:t>
            </a:r>
            <a:endParaRPr lang="en-US" dirty="0"/>
          </a:p>
        </p:txBody>
      </p:sp>
      <p:sp>
        <p:nvSpPr>
          <p:cNvPr id="6" name="Rectangle 1054"/>
          <p:cNvSpPr>
            <a:spLocks noGrp="1" noChangeArrowheads="1"/>
          </p:cNvSpPr>
          <p:nvPr>
            <p:ph type="ftr" sz="quarter" idx="11"/>
          </p:nvPr>
        </p:nvSpPr>
        <p:spPr>
          <a:ln/>
        </p:spPr>
        <p:txBody>
          <a:bodyPr/>
          <a:lstStyle>
            <a:lvl1pPr>
              <a:defRPr/>
            </a:lvl1pPr>
          </a:lstStyle>
          <a:p>
            <a:pPr>
              <a:defRPr/>
            </a:pPr>
            <a:r>
              <a:rPr lang="en-US" smtClean="0"/>
              <a:t>HDF/HDF-EOS Workshop XIV</a:t>
            </a:r>
            <a:endParaRPr lang="en-US"/>
          </a:p>
        </p:txBody>
      </p:sp>
      <p:sp>
        <p:nvSpPr>
          <p:cNvPr id="7" name="Rectangle 1055"/>
          <p:cNvSpPr>
            <a:spLocks noGrp="1" noChangeArrowheads="1"/>
          </p:cNvSpPr>
          <p:nvPr>
            <p:ph type="sldNum" sz="quarter" idx="12"/>
          </p:nvPr>
        </p:nvSpPr>
        <p:spPr>
          <a:ln/>
        </p:spPr>
        <p:txBody>
          <a:bodyPr/>
          <a:lstStyle>
            <a:lvl1pPr>
              <a:defRPr/>
            </a:lvl1pPr>
          </a:lstStyle>
          <a:p>
            <a:pPr>
              <a:defRPr/>
            </a:pPr>
            <a:fld id="{1C562FD9-258D-4E1C-A2CA-AC4A4C6AC98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3"/>
          <p:cNvSpPr>
            <a:spLocks noGrp="1" noChangeArrowheads="1"/>
          </p:cNvSpPr>
          <p:nvPr>
            <p:ph type="dt" sz="half" idx="10"/>
          </p:nvPr>
        </p:nvSpPr>
        <p:spPr>
          <a:ln/>
        </p:spPr>
        <p:txBody>
          <a:bodyPr/>
          <a:lstStyle>
            <a:lvl1pPr>
              <a:defRPr/>
            </a:lvl1pPr>
          </a:lstStyle>
          <a:p>
            <a:pPr>
              <a:defRPr/>
            </a:pPr>
            <a:r>
              <a:rPr lang="en-US" smtClean="0"/>
              <a:t>September 28,2010</a:t>
            </a:r>
            <a:endParaRPr lang="en-US" dirty="0"/>
          </a:p>
        </p:txBody>
      </p:sp>
      <p:sp>
        <p:nvSpPr>
          <p:cNvPr id="5" name="Rectangle 1054"/>
          <p:cNvSpPr>
            <a:spLocks noGrp="1" noChangeArrowheads="1"/>
          </p:cNvSpPr>
          <p:nvPr>
            <p:ph type="ftr" sz="quarter" idx="11"/>
          </p:nvPr>
        </p:nvSpPr>
        <p:spPr>
          <a:ln/>
        </p:spPr>
        <p:txBody>
          <a:bodyPr/>
          <a:lstStyle>
            <a:lvl1pPr>
              <a:defRPr/>
            </a:lvl1pPr>
          </a:lstStyle>
          <a:p>
            <a:pPr>
              <a:defRPr/>
            </a:pPr>
            <a:r>
              <a:rPr lang="en-US" smtClean="0"/>
              <a:t>HDF/HDF-EOS Workshop XIV</a:t>
            </a:r>
            <a:endParaRPr lang="en-US"/>
          </a:p>
        </p:txBody>
      </p:sp>
      <p:sp>
        <p:nvSpPr>
          <p:cNvPr id="6" name="Rectangle 1055"/>
          <p:cNvSpPr>
            <a:spLocks noGrp="1" noChangeArrowheads="1"/>
          </p:cNvSpPr>
          <p:nvPr>
            <p:ph type="sldNum" sz="quarter" idx="12"/>
          </p:nvPr>
        </p:nvSpPr>
        <p:spPr>
          <a:ln/>
        </p:spPr>
        <p:txBody>
          <a:bodyPr/>
          <a:lstStyle>
            <a:lvl1pPr>
              <a:defRPr/>
            </a:lvl1pPr>
          </a:lstStyle>
          <a:p>
            <a:pPr>
              <a:defRPr/>
            </a:pPr>
            <a:fld id="{1956B51F-BD74-4588-8622-2926BBD6413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08" indent="0">
              <a:buNone/>
              <a:defRPr sz="1800"/>
            </a:lvl2pPr>
            <a:lvl3pPr marL="914215" indent="0">
              <a:buNone/>
              <a:defRPr sz="1600"/>
            </a:lvl3pPr>
            <a:lvl4pPr marL="1371323" indent="0">
              <a:buNone/>
              <a:defRPr sz="1400"/>
            </a:lvl4pPr>
            <a:lvl5pPr marL="1828431" indent="0">
              <a:buNone/>
              <a:defRPr sz="1400"/>
            </a:lvl5pPr>
            <a:lvl6pPr marL="2285538" indent="0">
              <a:buNone/>
              <a:defRPr sz="1400"/>
            </a:lvl6pPr>
            <a:lvl7pPr marL="2742646" indent="0">
              <a:buNone/>
              <a:defRPr sz="1400"/>
            </a:lvl7pPr>
            <a:lvl8pPr marL="3199754" indent="0">
              <a:buNone/>
              <a:defRPr sz="1400"/>
            </a:lvl8pPr>
            <a:lvl9pPr marL="3656862" indent="0">
              <a:buNone/>
              <a:defRPr sz="1400"/>
            </a:lvl9pPr>
          </a:lstStyle>
          <a:p>
            <a:pPr lvl="0"/>
            <a:r>
              <a:rPr lang="en-US" smtClean="0"/>
              <a:t>Click to edit Master text styles</a:t>
            </a:r>
          </a:p>
        </p:txBody>
      </p:sp>
      <p:sp>
        <p:nvSpPr>
          <p:cNvPr id="4" name="Rectangle 1053"/>
          <p:cNvSpPr>
            <a:spLocks noGrp="1" noChangeArrowheads="1"/>
          </p:cNvSpPr>
          <p:nvPr>
            <p:ph type="dt" sz="half" idx="10"/>
          </p:nvPr>
        </p:nvSpPr>
        <p:spPr>
          <a:ln/>
        </p:spPr>
        <p:txBody>
          <a:bodyPr/>
          <a:lstStyle>
            <a:lvl1pPr>
              <a:defRPr/>
            </a:lvl1pPr>
          </a:lstStyle>
          <a:p>
            <a:pPr>
              <a:defRPr/>
            </a:pPr>
            <a:r>
              <a:rPr lang="en-US" smtClean="0"/>
              <a:t>September 28,2010</a:t>
            </a:r>
            <a:endParaRPr lang="en-US" dirty="0"/>
          </a:p>
        </p:txBody>
      </p:sp>
      <p:sp>
        <p:nvSpPr>
          <p:cNvPr id="5" name="Rectangle 1054"/>
          <p:cNvSpPr>
            <a:spLocks noGrp="1" noChangeArrowheads="1"/>
          </p:cNvSpPr>
          <p:nvPr>
            <p:ph type="ftr" sz="quarter" idx="11"/>
          </p:nvPr>
        </p:nvSpPr>
        <p:spPr>
          <a:ln/>
        </p:spPr>
        <p:txBody>
          <a:bodyPr/>
          <a:lstStyle>
            <a:lvl1pPr>
              <a:defRPr/>
            </a:lvl1pPr>
          </a:lstStyle>
          <a:p>
            <a:pPr>
              <a:defRPr/>
            </a:pPr>
            <a:r>
              <a:rPr lang="en-US" smtClean="0"/>
              <a:t>HDF/HDF-EOS Workshop XIV</a:t>
            </a:r>
            <a:endParaRPr lang="en-US"/>
          </a:p>
        </p:txBody>
      </p:sp>
      <p:sp>
        <p:nvSpPr>
          <p:cNvPr id="6" name="Rectangle 1055"/>
          <p:cNvSpPr>
            <a:spLocks noGrp="1" noChangeArrowheads="1"/>
          </p:cNvSpPr>
          <p:nvPr>
            <p:ph type="sldNum" sz="quarter" idx="12"/>
          </p:nvPr>
        </p:nvSpPr>
        <p:spPr>
          <a:ln/>
        </p:spPr>
        <p:txBody>
          <a:bodyPr/>
          <a:lstStyle>
            <a:lvl1pPr>
              <a:defRPr/>
            </a:lvl1pPr>
          </a:lstStyle>
          <a:p>
            <a:pPr>
              <a:defRPr/>
            </a:pPr>
            <a:fld id="{AD00EEEB-2E2C-4D74-B4C9-3EF7FBE69C0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53"/>
          <p:cNvSpPr>
            <a:spLocks noGrp="1" noChangeArrowheads="1"/>
          </p:cNvSpPr>
          <p:nvPr>
            <p:ph type="dt" sz="half" idx="10"/>
          </p:nvPr>
        </p:nvSpPr>
        <p:spPr>
          <a:ln/>
        </p:spPr>
        <p:txBody>
          <a:bodyPr/>
          <a:lstStyle>
            <a:lvl1pPr>
              <a:defRPr/>
            </a:lvl1pPr>
          </a:lstStyle>
          <a:p>
            <a:pPr>
              <a:defRPr/>
            </a:pPr>
            <a:r>
              <a:rPr lang="en-US" smtClean="0"/>
              <a:t>September 28,2010</a:t>
            </a:r>
            <a:endParaRPr lang="en-US" dirty="0"/>
          </a:p>
        </p:txBody>
      </p:sp>
      <p:sp>
        <p:nvSpPr>
          <p:cNvPr id="6" name="Rectangle 1054"/>
          <p:cNvSpPr>
            <a:spLocks noGrp="1" noChangeArrowheads="1"/>
          </p:cNvSpPr>
          <p:nvPr>
            <p:ph type="ftr" sz="quarter" idx="11"/>
          </p:nvPr>
        </p:nvSpPr>
        <p:spPr>
          <a:ln/>
        </p:spPr>
        <p:txBody>
          <a:bodyPr/>
          <a:lstStyle>
            <a:lvl1pPr>
              <a:defRPr/>
            </a:lvl1pPr>
          </a:lstStyle>
          <a:p>
            <a:pPr>
              <a:defRPr/>
            </a:pPr>
            <a:r>
              <a:rPr lang="en-US" smtClean="0"/>
              <a:t>HDF/HDF-EOS Workshop XIV</a:t>
            </a:r>
            <a:endParaRPr lang="en-US"/>
          </a:p>
        </p:txBody>
      </p:sp>
      <p:sp>
        <p:nvSpPr>
          <p:cNvPr id="7" name="Rectangle 1055"/>
          <p:cNvSpPr>
            <a:spLocks noGrp="1" noChangeArrowheads="1"/>
          </p:cNvSpPr>
          <p:nvPr>
            <p:ph type="sldNum" sz="quarter" idx="12"/>
          </p:nvPr>
        </p:nvSpPr>
        <p:spPr>
          <a:ln/>
        </p:spPr>
        <p:txBody>
          <a:bodyPr/>
          <a:lstStyle>
            <a:lvl1pPr>
              <a:defRPr/>
            </a:lvl1pPr>
          </a:lstStyle>
          <a:p>
            <a:pPr>
              <a:defRPr/>
            </a:pPr>
            <a:fld id="{91DE413D-6C0B-47D3-87E8-2E6D603E981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08" indent="0">
              <a:buNone/>
              <a:defRPr sz="2000" b="1"/>
            </a:lvl2pPr>
            <a:lvl3pPr marL="914215" indent="0">
              <a:buNone/>
              <a:defRPr sz="1800" b="1"/>
            </a:lvl3pPr>
            <a:lvl4pPr marL="1371323" indent="0">
              <a:buNone/>
              <a:defRPr sz="1600" b="1"/>
            </a:lvl4pPr>
            <a:lvl5pPr marL="1828431" indent="0">
              <a:buNone/>
              <a:defRPr sz="1600" b="1"/>
            </a:lvl5pPr>
            <a:lvl6pPr marL="2285538" indent="0">
              <a:buNone/>
              <a:defRPr sz="1600" b="1"/>
            </a:lvl6pPr>
            <a:lvl7pPr marL="2742646" indent="0">
              <a:buNone/>
              <a:defRPr sz="1600" b="1"/>
            </a:lvl7pPr>
            <a:lvl8pPr marL="3199754" indent="0">
              <a:buNone/>
              <a:defRPr sz="1600" b="1"/>
            </a:lvl8pPr>
            <a:lvl9pPr marL="36568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08" indent="0">
              <a:buNone/>
              <a:defRPr sz="2000" b="1"/>
            </a:lvl2pPr>
            <a:lvl3pPr marL="914215" indent="0">
              <a:buNone/>
              <a:defRPr sz="1800" b="1"/>
            </a:lvl3pPr>
            <a:lvl4pPr marL="1371323" indent="0">
              <a:buNone/>
              <a:defRPr sz="1600" b="1"/>
            </a:lvl4pPr>
            <a:lvl5pPr marL="1828431" indent="0">
              <a:buNone/>
              <a:defRPr sz="1600" b="1"/>
            </a:lvl5pPr>
            <a:lvl6pPr marL="2285538" indent="0">
              <a:buNone/>
              <a:defRPr sz="1600" b="1"/>
            </a:lvl6pPr>
            <a:lvl7pPr marL="2742646" indent="0">
              <a:buNone/>
              <a:defRPr sz="1600" b="1"/>
            </a:lvl7pPr>
            <a:lvl8pPr marL="3199754" indent="0">
              <a:buNone/>
              <a:defRPr sz="1600" b="1"/>
            </a:lvl8pPr>
            <a:lvl9pPr marL="36568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53"/>
          <p:cNvSpPr>
            <a:spLocks noGrp="1" noChangeArrowheads="1"/>
          </p:cNvSpPr>
          <p:nvPr>
            <p:ph type="dt" sz="half" idx="10"/>
          </p:nvPr>
        </p:nvSpPr>
        <p:spPr>
          <a:ln/>
        </p:spPr>
        <p:txBody>
          <a:bodyPr/>
          <a:lstStyle>
            <a:lvl1pPr>
              <a:defRPr/>
            </a:lvl1pPr>
          </a:lstStyle>
          <a:p>
            <a:pPr>
              <a:defRPr/>
            </a:pPr>
            <a:r>
              <a:rPr lang="en-US" smtClean="0"/>
              <a:t>September 28,2010</a:t>
            </a:r>
            <a:endParaRPr lang="en-US" dirty="0"/>
          </a:p>
        </p:txBody>
      </p:sp>
      <p:sp>
        <p:nvSpPr>
          <p:cNvPr id="8" name="Rectangle 1054"/>
          <p:cNvSpPr>
            <a:spLocks noGrp="1" noChangeArrowheads="1"/>
          </p:cNvSpPr>
          <p:nvPr>
            <p:ph type="ftr" sz="quarter" idx="11"/>
          </p:nvPr>
        </p:nvSpPr>
        <p:spPr>
          <a:ln/>
        </p:spPr>
        <p:txBody>
          <a:bodyPr/>
          <a:lstStyle>
            <a:lvl1pPr>
              <a:defRPr/>
            </a:lvl1pPr>
          </a:lstStyle>
          <a:p>
            <a:pPr>
              <a:defRPr/>
            </a:pPr>
            <a:r>
              <a:rPr lang="en-US" smtClean="0"/>
              <a:t>HDF/HDF-EOS Workshop XIV</a:t>
            </a:r>
            <a:endParaRPr lang="en-US"/>
          </a:p>
        </p:txBody>
      </p:sp>
      <p:sp>
        <p:nvSpPr>
          <p:cNvPr id="9" name="Rectangle 1055"/>
          <p:cNvSpPr>
            <a:spLocks noGrp="1" noChangeArrowheads="1"/>
          </p:cNvSpPr>
          <p:nvPr>
            <p:ph type="sldNum" sz="quarter" idx="12"/>
          </p:nvPr>
        </p:nvSpPr>
        <p:spPr>
          <a:ln/>
        </p:spPr>
        <p:txBody>
          <a:bodyPr/>
          <a:lstStyle>
            <a:lvl1pPr>
              <a:defRPr/>
            </a:lvl1pPr>
          </a:lstStyle>
          <a:p>
            <a:pPr>
              <a:defRPr/>
            </a:pPr>
            <a:fld id="{C395A74F-DF80-4FD9-8B59-4AFF5482B2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53"/>
          <p:cNvSpPr>
            <a:spLocks noGrp="1" noChangeArrowheads="1"/>
          </p:cNvSpPr>
          <p:nvPr>
            <p:ph type="dt" sz="half" idx="10"/>
          </p:nvPr>
        </p:nvSpPr>
        <p:spPr>
          <a:ln/>
        </p:spPr>
        <p:txBody>
          <a:bodyPr/>
          <a:lstStyle>
            <a:lvl1pPr>
              <a:defRPr/>
            </a:lvl1pPr>
          </a:lstStyle>
          <a:p>
            <a:pPr>
              <a:defRPr/>
            </a:pPr>
            <a:r>
              <a:rPr lang="en-US" smtClean="0"/>
              <a:t>September 28,2010</a:t>
            </a:r>
            <a:endParaRPr lang="en-US" dirty="0"/>
          </a:p>
        </p:txBody>
      </p:sp>
      <p:sp>
        <p:nvSpPr>
          <p:cNvPr id="4" name="Rectangle 1054"/>
          <p:cNvSpPr>
            <a:spLocks noGrp="1" noChangeArrowheads="1"/>
          </p:cNvSpPr>
          <p:nvPr>
            <p:ph type="ftr" sz="quarter" idx="11"/>
          </p:nvPr>
        </p:nvSpPr>
        <p:spPr>
          <a:ln/>
        </p:spPr>
        <p:txBody>
          <a:bodyPr/>
          <a:lstStyle>
            <a:lvl1pPr>
              <a:defRPr/>
            </a:lvl1pPr>
          </a:lstStyle>
          <a:p>
            <a:pPr>
              <a:defRPr/>
            </a:pPr>
            <a:r>
              <a:rPr lang="en-US" smtClean="0"/>
              <a:t>HDF/HDF-EOS Workshop XIV</a:t>
            </a:r>
            <a:endParaRPr lang="en-US"/>
          </a:p>
        </p:txBody>
      </p:sp>
      <p:sp>
        <p:nvSpPr>
          <p:cNvPr id="5" name="Rectangle 1055"/>
          <p:cNvSpPr>
            <a:spLocks noGrp="1" noChangeArrowheads="1"/>
          </p:cNvSpPr>
          <p:nvPr>
            <p:ph type="sldNum" sz="quarter" idx="12"/>
          </p:nvPr>
        </p:nvSpPr>
        <p:spPr>
          <a:ln/>
        </p:spPr>
        <p:txBody>
          <a:bodyPr/>
          <a:lstStyle>
            <a:lvl1pPr>
              <a:defRPr/>
            </a:lvl1pPr>
          </a:lstStyle>
          <a:p>
            <a:pPr>
              <a:defRPr/>
            </a:pPr>
            <a:fld id="{5D3AD294-6ABE-4BD0-8DDB-2ADCDE5E5EB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3"/>
          <p:cNvSpPr>
            <a:spLocks noGrp="1" noChangeArrowheads="1"/>
          </p:cNvSpPr>
          <p:nvPr>
            <p:ph type="dt" sz="half" idx="10"/>
          </p:nvPr>
        </p:nvSpPr>
        <p:spPr>
          <a:ln/>
        </p:spPr>
        <p:txBody>
          <a:bodyPr/>
          <a:lstStyle>
            <a:lvl1pPr>
              <a:defRPr/>
            </a:lvl1pPr>
          </a:lstStyle>
          <a:p>
            <a:pPr>
              <a:defRPr/>
            </a:pPr>
            <a:r>
              <a:rPr lang="en-US" smtClean="0"/>
              <a:t>September 28,2010</a:t>
            </a:r>
            <a:endParaRPr lang="en-US" dirty="0"/>
          </a:p>
        </p:txBody>
      </p:sp>
      <p:sp>
        <p:nvSpPr>
          <p:cNvPr id="3" name="Rectangle 1054"/>
          <p:cNvSpPr>
            <a:spLocks noGrp="1" noChangeArrowheads="1"/>
          </p:cNvSpPr>
          <p:nvPr>
            <p:ph type="ftr" sz="quarter" idx="11"/>
          </p:nvPr>
        </p:nvSpPr>
        <p:spPr>
          <a:ln/>
        </p:spPr>
        <p:txBody>
          <a:bodyPr/>
          <a:lstStyle>
            <a:lvl1pPr>
              <a:defRPr/>
            </a:lvl1pPr>
          </a:lstStyle>
          <a:p>
            <a:pPr>
              <a:defRPr/>
            </a:pPr>
            <a:r>
              <a:rPr lang="en-US" smtClean="0"/>
              <a:t>HDF/HDF-EOS Workshop XIV</a:t>
            </a:r>
            <a:endParaRPr lang="en-US"/>
          </a:p>
        </p:txBody>
      </p:sp>
      <p:sp>
        <p:nvSpPr>
          <p:cNvPr id="4" name="Rectangle 1055"/>
          <p:cNvSpPr>
            <a:spLocks noGrp="1" noChangeArrowheads="1"/>
          </p:cNvSpPr>
          <p:nvPr>
            <p:ph type="sldNum" sz="quarter" idx="12"/>
          </p:nvPr>
        </p:nvSpPr>
        <p:spPr>
          <a:ln/>
        </p:spPr>
        <p:txBody>
          <a:bodyPr/>
          <a:lstStyle>
            <a:lvl1pPr>
              <a:defRPr/>
            </a:lvl1pPr>
          </a:lstStyle>
          <a:p>
            <a:pPr>
              <a:defRPr/>
            </a:pPr>
            <a:fld id="{5F7F7294-9FDC-4AE4-834B-C6BEA198802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08" indent="0">
              <a:buNone/>
              <a:defRPr sz="1200"/>
            </a:lvl2pPr>
            <a:lvl3pPr marL="914215" indent="0">
              <a:buNone/>
              <a:defRPr sz="1000"/>
            </a:lvl3pPr>
            <a:lvl4pPr marL="1371323" indent="0">
              <a:buNone/>
              <a:defRPr sz="900"/>
            </a:lvl4pPr>
            <a:lvl5pPr marL="1828431" indent="0">
              <a:buNone/>
              <a:defRPr sz="900"/>
            </a:lvl5pPr>
            <a:lvl6pPr marL="2285538" indent="0">
              <a:buNone/>
              <a:defRPr sz="900"/>
            </a:lvl6pPr>
            <a:lvl7pPr marL="2742646" indent="0">
              <a:buNone/>
              <a:defRPr sz="900"/>
            </a:lvl7pPr>
            <a:lvl8pPr marL="3199754" indent="0">
              <a:buNone/>
              <a:defRPr sz="900"/>
            </a:lvl8pPr>
            <a:lvl9pPr marL="3656862" indent="0">
              <a:buNone/>
              <a:defRPr sz="900"/>
            </a:lvl9pPr>
          </a:lstStyle>
          <a:p>
            <a:pPr lvl="0"/>
            <a:r>
              <a:rPr lang="en-US" smtClean="0"/>
              <a:t>Click to edit Master text styles</a:t>
            </a:r>
          </a:p>
        </p:txBody>
      </p:sp>
      <p:sp>
        <p:nvSpPr>
          <p:cNvPr id="5" name="Rectangle 1053"/>
          <p:cNvSpPr>
            <a:spLocks noGrp="1" noChangeArrowheads="1"/>
          </p:cNvSpPr>
          <p:nvPr>
            <p:ph type="dt" sz="half" idx="10"/>
          </p:nvPr>
        </p:nvSpPr>
        <p:spPr>
          <a:ln/>
        </p:spPr>
        <p:txBody>
          <a:bodyPr/>
          <a:lstStyle>
            <a:lvl1pPr>
              <a:defRPr/>
            </a:lvl1pPr>
          </a:lstStyle>
          <a:p>
            <a:pPr>
              <a:defRPr/>
            </a:pPr>
            <a:r>
              <a:rPr lang="en-US" smtClean="0"/>
              <a:t>September 28,2010</a:t>
            </a:r>
            <a:endParaRPr lang="en-US" dirty="0"/>
          </a:p>
        </p:txBody>
      </p:sp>
      <p:sp>
        <p:nvSpPr>
          <p:cNvPr id="6" name="Rectangle 1054"/>
          <p:cNvSpPr>
            <a:spLocks noGrp="1" noChangeArrowheads="1"/>
          </p:cNvSpPr>
          <p:nvPr>
            <p:ph type="ftr" sz="quarter" idx="11"/>
          </p:nvPr>
        </p:nvSpPr>
        <p:spPr>
          <a:ln/>
        </p:spPr>
        <p:txBody>
          <a:bodyPr/>
          <a:lstStyle>
            <a:lvl1pPr>
              <a:defRPr/>
            </a:lvl1pPr>
          </a:lstStyle>
          <a:p>
            <a:pPr>
              <a:defRPr/>
            </a:pPr>
            <a:r>
              <a:rPr lang="en-US" smtClean="0"/>
              <a:t>HDF/HDF-EOS Workshop XIV</a:t>
            </a:r>
            <a:endParaRPr lang="en-US"/>
          </a:p>
        </p:txBody>
      </p:sp>
      <p:sp>
        <p:nvSpPr>
          <p:cNvPr id="7" name="Rectangle 1055"/>
          <p:cNvSpPr>
            <a:spLocks noGrp="1" noChangeArrowheads="1"/>
          </p:cNvSpPr>
          <p:nvPr>
            <p:ph type="sldNum" sz="quarter" idx="12"/>
          </p:nvPr>
        </p:nvSpPr>
        <p:spPr>
          <a:ln/>
        </p:spPr>
        <p:txBody>
          <a:bodyPr/>
          <a:lstStyle>
            <a:lvl1pPr>
              <a:defRPr/>
            </a:lvl1pPr>
          </a:lstStyle>
          <a:p>
            <a:pPr>
              <a:defRPr/>
            </a:pPr>
            <a:fld id="{5AB1B344-D4A1-4112-B9C7-287A822F5BA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8" indent="0">
              <a:buNone/>
              <a:defRPr sz="2800"/>
            </a:lvl2pPr>
            <a:lvl3pPr marL="914215" indent="0">
              <a:buNone/>
              <a:defRPr sz="2400"/>
            </a:lvl3pPr>
            <a:lvl4pPr marL="1371323" indent="0">
              <a:buNone/>
              <a:defRPr sz="2000"/>
            </a:lvl4pPr>
            <a:lvl5pPr marL="1828431" indent="0">
              <a:buNone/>
              <a:defRPr sz="2000"/>
            </a:lvl5pPr>
            <a:lvl6pPr marL="2285538" indent="0">
              <a:buNone/>
              <a:defRPr sz="2000"/>
            </a:lvl6pPr>
            <a:lvl7pPr marL="2742646" indent="0">
              <a:buNone/>
              <a:defRPr sz="2000"/>
            </a:lvl7pPr>
            <a:lvl8pPr marL="3199754" indent="0">
              <a:buNone/>
              <a:defRPr sz="2000"/>
            </a:lvl8pPr>
            <a:lvl9pPr marL="3656862"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8" indent="0">
              <a:buNone/>
              <a:defRPr sz="1200"/>
            </a:lvl2pPr>
            <a:lvl3pPr marL="914215" indent="0">
              <a:buNone/>
              <a:defRPr sz="1000"/>
            </a:lvl3pPr>
            <a:lvl4pPr marL="1371323" indent="0">
              <a:buNone/>
              <a:defRPr sz="900"/>
            </a:lvl4pPr>
            <a:lvl5pPr marL="1828431" indent="0">
              <a:buNone/>
              <a:defRPr sz="900"/>
            </a:lvl5pPr>
            <a:lvl6pPr marL="2285538" indent="0">
              <a:buNone/>
              <a:defRPr sz="900"/>
            </a:lvl6pPr>
            <a:lvl7pPr marL="2742646" indent="0">
              <a:buNone/>
              <a:defRPr sz="900"/>
            </a:lvl7pPr>
            <a:lvl8pPr marL="3199754" indent="0">
              <a:buNone/>
              <a:defRPr sz="900"/>
            </a:lvl8pPr>
            <a:lvl9pPr marL="3656862" indent="0">
              <a:buNone/>
              <a:defRPr sz="900"/>
            </a:lvl9pPr>
          </a:lstStyle>
          <a:p>
            <a:pPr lvl="0"/>
            <a:r>
              <a:rPr lang="en-US" smtClean="0"/>
              <a:t>Click to edit Master text styles</a:t>
            </a:r>
          </a:p>
        </p:txBody>
      </p:sp>
      <p:sp>
        <p:nvSpPr>
          <p:cNvPr id="5" name="Rectangle 1053"/>
          <p:cNvSpPr>
            <a:spLocks noGrp="1" noChangeArrowheads="1"/>
          </p:cNvSpPr>
          <p:nvPr>
            <p:ph type="dt" sz="half" idx="10"/>
          </p:nvPr>
        </p:nvSpPr>
        <p:spPr>
          <a:ln/>
        </p:spPr>
        <p:txBody>
          <a:bodyPr/>
          <a:lstStyle>
            <a:lvl1pPr>
              <a:defRPr/>
            </a:lvl1pPr>
          </a:lstStyle>
          <a:p>
            <a:pPr>
              <a:defRPr/>
            </a:pPr>
            <a:r>
              <a:rPr lang="en-US" smtClean="0"/>
              <a:t>September 28,2010</a:t>
            </a:r>
            <a:endParaRPr lang="en-US" dirty="0"/>
          </a:p>
        </p:txBody>
      </p:sp>
      <p:sp>
        <p:nvSpPr>
          <p:cNvPr id="6" name="Rectangle 1054"/>
          <p:cNvSpPr>
            <a:spLocks noGrp="1" noChangeArrowheads="1"/>
          </p:cNvSpPr>
          <p:nvPr>
            <p:ph type="ftr" sz="quarter" idx="11"/>
          </p:nvPr>
        </p:nvSpPr>
        <p:spPr>
          <a:ln/>
        </p:spPr>
        <p:txBody>
          <a:bodyPr/>
          <a:lstStyle>
            <a:lvl1pPr>
              <a:defRPr/>
            </a:lvl1pPr>
          </a:lstStyle>
          <a:p>
            <a:pPr>
              <a:defRPr/>
            </a:pPr>
            <a:r>
              <a:rPr lang="en-US" smtClean="0"/>
              <a:t>HDF/HDF-EOS Workshop XIV</a:t>
            </a:r>
            <a:endParaRPr lang="en-US"/>
          </a:p>
        </p:txBody>
      </p:sp>
      <p:sp>
        <p:nvSpPr>
          <p:cNvPr id="7" name="Rectangle 1055"/>
          <p:cNvSpPr>
            <a:spLocks noGrp="1" noChangeArrowheads="1"/>
          </p:cNvSpPr>
          <p:nvPr>
            <p:ph type="sldNum" sz="quarter" idx="12"/>
          </p:nvPr>
        </p:nvSpPr>
        <p:spPr>
          <a:ln/>
        </p:spPr>
        <p:txBody>
          <a:bodyPr/>
          <a:lstStyle>
            <a:lvl1pPr>
              <a:defRPr/>
            </a:lvl1pPr>
          </a:lstStyle>
          <a:p>
            <a:pPr>
              <a:defRPr/>
            </a:pPr>
            <a:fld id="{133F0BA3-C267-4141-BA9D-985B25C0A5A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99.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1027"/>
          <p:cNvSpPr>
            <a:spLocks noGrp="1" noChangeArrowheads="1"/>
          </p:cNvSpPr>
          <p:nvPr>
            <p:ph type="body" idx="1"/>
          </p:nvPr>
        </p:nvSpPr>
        <p:spPr bwMode="auto">
          <a:xfrm>
            <a:off x="381000" y="990600"/>
            <a:ext cx="8458200" cy="5486400"/>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050" descr="hdf 0line"/>
          <p:cNvPicPr>
            <a:picLocks noChangeArrowheads="1"/>
          </p:cNvPicPr>
          <p:nvPr/>
        </p:nvPicPr>
        <p:blipFill>
          <a:blip r:embed="rId15" cstate="print"/>
          <a:srcRect/>
          <a:stretch>
            <a:fillRect/>
          </a:stretch>
        </p:blipFill>
        <p:spPr bwMode="auto">
          <a:xfrm>
            <a:off x="0" y="762000"/>
            <a:ext cx="9144000" cy="76200"/>
          </a:xfrm>
          <a:prstGeom prst="rect">
            <a:avLst/>
          </a:prstGeom>
          <a:noFill/>
          <a:ln w="9525">
            <a:noFill/>
            <a:miter lim="800000"/>
            <a:headEnd/>
            <a:tailEnd/>
          </a:ln>
        </p:spPr>
      </p:pic>
      <p:sp>
        <p:nvSpPr>
          <p:cNvPr id="1029" name="Rectangle 1026"/>
          <p:cNvSpPr>
            <a:spLocks noGrp="1" noChangeArrowheads="1"/>
          </p:cNvSpPr>
          <p:nvPr>
            <p:ph type="title"/>
          </p:nvPr>
        </p:nvSpPr>
        <p:spPr bwMode="auto">
          <a:xfrm>
            <a:off x="1143000" y="152400"/>
            <a:ext cx="7010400" cy="533400"/>
          </a:xfrm>
          <a:prstGeom prst="rect">
            <a:avLst/>
          </a:prstGeom>
          <a:noFill/>
          <a:ln w="9525">
            <a:noFill/>
            <a:miter lim="800000"/>
            <a:headEnd/>
            <a:tailEnd/>
          </a:ln>
        </p:spPr>
        <p:txBody>
          <a:bodyPr vert="horz" wrap="square" lIns="91422" tIns="45711" rIns="91422" bIns="45711" numCol="1" anchor="b" anchorCtr="0" compatLnSpc="1">
            <a:prstTxWarp prst="textNoShape">
              <a:avLst/>
            </a:prstTxWarp>
          </a:bodyPr>
          <a:lstStyle/>
          <a:p>
            <a:pPr lvl="0"/>
            <a:r>
              <a:rPr lang="en-US" smtClean="0"/>
              <a:t>Click to edit Master title style</a:t>
            </a:r>
          </a:p>
        </p:txBody>
      </p:sp>
      <p:sp>
        <p:nvSpPr>
          <p:cNvPr id="36893" name="Rectangle 1053"/>
          <p:cNvSpPr>
            <a:spLocks noGrp="1" noChangeArrowheads="1"/>
          </p:cNvSpPr>
          <p:nvPr>
            <p:ph type="dt" sz="half" idx="2"/>
          </p:nvPr>
        </p:nvSpPr>
        <p:spPr bwMode="auto">
          <a:xfrm>
            <a:off x="304800" y="6629400"/>
            <a:ext cx="1676400" cy="228600"/>
          </a:xfrm>
          <a:prstGeom prst="rect">
            <a:avLst/>
          </a:prstGeom>
          <a:noFill/>
          <a:ln w="9525">
            <a:noFill/>
            <a:miter lim="800000"/>
            <a:headEnd/>
            <a:tailEnd/>
          </a:ln>
          <a:effectLst/>
        </p:spPr>
        <p:txBody>
          <a:bodyPr vert="horz" wrap="square" lIns="91422" tIns="45711" rIns="91422" bIns="45711" numCol="1" anchor="b" anchorCtr="0" compatLnSpc="1">
            <a:prstTxWarp prst="textNoShape">
              <a:avLst/>
            </a:prstTxWarp>
          </a:bodyPr>
          <a:lstStyle>
            <a:lvl1pPr>
              <a:defRPr sz="1200" b="0">
                <a:solidFill>
                  <a:schemeClr val="bg1"/>
                </a:solidFill>
                <a:latin typeface="Arial" pitchFamily="34" charset="0"/>
                <a:cs typeface="Arial" pitchFamily="34" charset="0"/>
              </a:defRPr>
            </a:lvl1pPr>
          </a:lstStyle>
          <a:p>
            <a:pPr>
              <a:defRPr/>
            </a:pPr>
            <a:r>
              <a:rPr lang="en-US" smtClean="0"/>
              <a:t>September 28,2010</a:t>
            </a:r>
            <a:endParaRPr lang="en-US" dirty="0"/>
          </a:p>
        </p:txBody>
      </p:sp>
      <p:sp>
        <p:nvSpPr>
          <p:cNvPr id="36894" name="Rectangle 1054"/>
          <p:cNvSpPr>
            <a:spLocks noGrp="1" noChangeArrowheads="1"/>
          </p:cNvSpPr>
          <p:nvPr>
            <p:ph type="ftr" sz="quarter" idx="3"/>
          </p:nvPr>
        </p:nvSpPr>
        <p:spPr bwMode="auto">
          <a:xfrm>
            <a:off x="2286000" y="6629400"/>
            <a:ext cx="3962400" cy="228600"/>
          </a:xfrm>
          <a:prstGeom prst="rect">
            <a:avLst/>
          </a:prstGeom>
          <a:noFill/>
          <a:ln w="9525">
            <a:noFill/>
            <a:miter lim="800000"/>
            <a:headEnd/>
            <a:tailEnd/>
          </a:ln>
          <a:effectLst/>
        </p:spPr>
        <p:txBody>
          <a:bodyPr vert="horz" wrap="square" lIns="91422" tIns="45711" rIns="91422" bIns="45711" numCol="1" anchor="b" anchorCtr="0" compatLnSpc="1">
            <a:prstTxWarp prst="textNoShape">
              <a:avLst/>
            </a:prstTxWarp>
          </a:bodyPr>
          <a:lstStyle>
            <a:lvl1pPr algn="ctr">
              <a:defRPr sz="1200" b="0">
                <a:solidFill>
                  <a:schemeClr val="bg1"/>
                </a:solidFill>
                <a:latin typeface="Arial" pitchFamily="34" charset="0"/>
                <a:cs typeface="Arial" pitchFamily="34" charset="0"/>
              </a:defRPr>
            </a:lvl1pPr>
          </a:lstStyle>
          <a:p>
            <a:pPr>
              <a:defRPr/>
            </a:pPr>
            <a:r>
              <a:rPr lang="en-US" smtClean="0"/>
              <a:t>HDF/HDF-EOS Workshop XIV</a:t>
            </a:r>
            <a:endParaRPr lang="en-US"/>
          </a:p>
        </p:txBody>
      </p:sp>
      <p:sp>
        <p:nvSpPr>
          <p:cNvPr id="36895" name="Rectangle 1055"/>
          <p:cNvSpPr>
            <a:spLocks noGrp="1" noChangeArrowheads="1"/>
          </p:cNvSpPr>
          <p:nvPr>
            <p:ph type="sldNum" sz="quarter" idx="4"/>
          </p:nvPr>
        </p:nvSpPr>
        <p:spPr bwMode="auto">
          <a:xfrm>
            <a:off x="6400800" y="6629400"/>
            <a:ext cx="762000" cy="228600"/>
          </a:xfrm>
          <a:prstGeom prst="rect">
            <a:avLst/>
          </a:prstGeom>
          <a:noFill/>
          <a:ln w="9525">
            <a:noFill/>
            <a:miter lim="800000"/>
            <a:headEnd/>
            <a:tailEnd/>
          </a:ln>
          <a:effectLst/>
        </p:spPr>
        <p:txBody>
          <a:bodyPr vert="horz" wrap="square" lIns="91422" tIns="45711" rIns="91422" bIns="45711" numCol="1" anchor="b" anchorCtr="0" compatLnSpc="1">
            <a:prstTxWarp prst="textNoShape">
              <a:avLst/>
            </a:prstTxWarp>
          </a:bodyPr>
          <a:lstStyle>
            <a:lvl1pPr algn="ctr">
              <a:defRPr sz="1200" b="0">
                <a:solidFill>
                  <a:schemeClr val="bg1"/>
                </a:solidFill>
                <a:latin typeface="Arial" pitchFamily="34" charset="0"/>
                <a:cs typeface="Arial" pitchFamily="34" charset="0"/>
              </a:defRPr>
            </a:lvl1pPr>
          </a:lstStyle>
          <a:p>
            <a:pPr>
              <a:defRPr/>
            </a:pPr>
            <a:fld id="{CF9E5DB8-B5CE-4A6A-BAF4-37D9D81D31F9}" type="slidenum">
              <a:rPr lang="en-US"/>
              <a:pPr>
                <a:defRPr/>
              </a:pPr>
              <a:t>‹#›</a:t>
            </a:fld>
            <a:endParaRPr lang="en-US" dirty="0"/>
          </a:p>
        </p:txBody>
      </p:sp>
      <p:sp>
        <p:nvSpPr>
          <p:cNvPr id="11" name="Rectangle 1053"/>
          <p:cNvSpPr txBox="1">
            <a:spLocks noChangeArrowheads="1"/>
          </p:cNvSpPr>
          <p:nvPr/>
        </p:nvSpPr>
        <p:spPr bwMode="auto">
          <a:xfrm>
            <a:off x="7239000" y="6629400"/>
            <a:ext cx="1676400" cy="228600"/>
          </a:xfrm>
          <a:prstGeom prst="rect">
            <a:avLst/>
          </a:prstGeom>
          <a:noFill/>
          <a:ln w="9525">
            <a:noFill/>
            <a:miter lim="800000"/>
            <a:headEnd/>
            <a:tailEnd/>
          </a:ln>
          <a:effectLst/>
        </p:spPr>
        <p:txBody>
          <a:bodyPr lIns="91422" tIns="45711" rIns="91422" bIns="45711" anchor="b"/>
          <a:lstStyle>
            <a:lvl1pPr>
              <a:defRPr sz="1200" b="0">
                <a:solidFill>
                  <a:schemeClr val="bg1"/>
                </a:solidFill>
                <a:latin typeface="Arial" pitchFamily="34" charset="0"/>
                <a:cs typeface="Arial" pitchFamily="34" charset="0"/>
              </a:defRPr>
            </a:lvl1pPr>
          </a:lstStyle>
          <a:p>
            <a:pPr>
              <a:defRPr/>
            </a:pPr>
            <a:r>
              <a:rPr lang="en-US" dirty="0" smtClean="0"/>
              <a:t>www.hdfgroup.org</a:t>
            </a:r>
          </a:p>
        </p:txBody>
      </p:sp>
      <p:pic>
        <p:nvPicPr>
          <p:cNvPr id="1034" name="Picture 1056"/>
          <p:cNvPicPr>
            <a:picLocks noChangeAspect="1" noChangeArrowheads="1"/>
          </p:cNvPicPr>
          <p:nvPr/>
        </p:nvPicPr>
        <p:blipFill>
          <a:blip r:embed="rId16" cstate="print"/>
          <a:srcRect/>
          <a:stretch>
            <a:fillRect/>
          </a:stretch>
        </p:blipFill>
        <p:spPr bwMode="auto">
          <a:xfrm>
            <a:off x="404813" y="152400"/>
            <a:ext cx="966787" cy="515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7"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iming>
    <p:tnLst>
      <p:par>
        <p:cTn id="1" dur="indefinite" restart="never" nodeType="tmRoot"/>
      </p:par>
    </p:tnLst>
  </p:timing>
  <p:hf hdr="0"/>
  <p:txStyles>
    <p:titleStyle>
      <a:lvl1pPr algn="ctr" rtl="0" eaLnBrk="0" fontAlgn="base" hangingPunct="0">
        <a:spcBef>
          <a:spcPct val="0"/>
        </a:spcBef>
        <a:spcAft>
          <a:spcPct val="0"/>
        </a:spcAft>
        <a:defRPr sz="3200">
          <a:solidFill>
            <a:srgbClr val="000000"/>
          </a:solidFill>
          <a:latin typeface="Arial" pitchFamily="34" charset="0"/>
          <a:ea typeface="+mj-ea"/>
          <a:cs typeface="Arial" pitchFamily="34" charset="0"/>
        </a:defRPr>
      </a:lvl1pPr>
      <a:lvl2pPr algn="ctr" rtl="0" eaLnBrk="0" fontAlgn="base" hangingPunct="0">
        <a:spcBef>
          <a:spcPct val="0"/>
        </a:spcBef>
        <a:spcAft>
          <a:spcPct val="0"/>
        </a:spcAft>
        <a:defRPr sz="3200">
          <a:solidFill>
            <a:srgbClr val="000000"/>
          </a:solidFill>
          <a:latin typeface="Arial" charset="0"/>
          <a:cs typeface="Arial" charset="0"/>
        </a:defRPr>
      </a:lvl2pPr>
      <a:lvl3pPr algn="ctr" rtl="0" eaLnBrk="0" fontAlgn="base" hangingPunct="0">
        <a:spcBef>
          <a:spcPct val="0"/>
        </a:spcBef>
        <a:spcAft>
          <a:spcPct val="0"/>
        </a:spcAft>
        <a:defRPr sz="3200">
          <a:solidFill>
            <a:srgbClr val="000000"/>
          </a:solidFill>
          <a:latin typeface="Arial" charset="0"/>
          <a:cs typeface="Arial" charset="0"/>
        </a:defRPr>
      </a:lvl3pPr>
      <a:lvl4pPr algn="ctr" rtl="0" eaLnBrk="0" fontAlgn="base" hangingPunct="0">
        <a:spcBef>
          <a:spcPct val="0"/>
        </a:spcBef>
        <a:spcAft>
          <a:spcPct val="0"/>
        </a:spcAft>
        <a:defRPr sz="3200">
          <a:solidFill>
            <a:srgbClr val="000000"/>
          </a:solidFill>
          <a:latin typeface="Arial" charset="0"/>
          <a:cs typeface="Arial" charset="0"/>
        </a:defRPr>
      </a:lvl4pPr>
      <a:lvl5pPr algn="ctr" rtl="0" eaLnBrk="0" fontAlgn="base" hangingPunct="0">
        <a:spcBef>
          <a:spcPct val="0"/>
        </a:spcBef>
        <a:spcAft>
          <a:spcPct val="0"/>
        </a:spcAft>
        <a:defRPr sz="3200">
          <a:solidFill>
            <a:srgbClr val="000000"/>
          </a:solidFill>
          <a:latin typeface="Arial" charset="0"/>
          <a:cs typeface="Arial" charset="0"/>
        </a:defRPr>
      </a:lvl5pPr>
      <a:lvl6pPr marL="457108" algn="ctr" rtl="0" eaLnBrk="1" fontAlgn="base" hangingPunct="1">
        <a:spcBef>
          <a:spcPct val="0"/>
        </a:spcBef>
        <a:spcAft>
          <a:spcPct val="0"/>
        </a:spcAft>
        <a:defRPr sz="3600">
          <a:solidFill>
            <a:srgbClr val="000000"/>
          </a:solidFill>
          <a:latin typeface="Garamond" pitchFamily="18" charset="0"/>
        </a:defRPr>
      </a:lvl6pPr>
      <a:lvl7pPr marL="914215" algn="ctr" rtl="0" eaLnBrk="1" fontAlgn="base" hangingPunct="1">
        <a:spcBef>
          <a:spcPct val="0"/>
        </a:spcBef>
        <a:spcAft>
          <a:spcPct val="0"/>
        </a:spcAft>
        <a:defRPr sz="3600">
          <a:solidFill>
            <a:srgbClr val="000000"/>
          </a:solidFill>
          <a:latin typeface="Garamond" pitchFamily="18" charset="0"/>
        </a:defRPr>
      </a:lvl7pPr>
      <a:lvl8pPr marL="1371323" algn="ctr" rtl="0" eaLnBrk="1" fontAlgn="base" hangingPunct="1">
        <a:spcBef>
          <a:spcPct val="0"/>
        </a:spcBef>
        <a:spcAft>
          <a:spcPct val="0"/>
        </a:spcAft>
        <a:defRPr sz="3600">
          <a:solidFill>
            <a:srgbClr val="000000"/>
          </a:solidFill>
          <a:latin typeface="Garamond" pitchFamily="18" charset="0"/>
        </a:defRPr>
      </a:lvl8pPr>
      <a:lvl9pPr marL="1828431" algn="ctr" rtl="0" eaLnBrk="1" fontAlgn="base" hangingPunct="1">
        <a:spcBef>
          <a:spcPct val="0"/>
        </a:spcBef>
        <a:spcAft>
          <a:spcPct val="0"/>
        </a:spcAft>
        <a:defRPr sz="3600">
          <a:solidFill>
            <a:srgbClr val="000000"/>
          </a:solidFill>
          <a:latin typeface="Garamond" pitchFamily="18" charset="0"/>
        </a:defRPr>
      </a:lvl9pPr>
    </p:titleStyle>
    <p:bodyStyle>
      <a:lvl1pPr marL="341313" indent="-341313" algn="l" rtl="0" eaLnBrk="0" fontAlgn="base" hangingPunct="0">
        <a:spcBef>
          <a:spcPct val="20000"/>
        </a:spcBef>
        <a:spcAft>
          <a:spcPct val="0"/>
        </a:spcAft>
        <a:buClr>
          <a:schemeClr val="tx1"/>
        </a:buClr>
        <a:buChar char="•"/>
        <a:defRPr sz="3000">
          <a:solidFill>
            <a:srgbClr val="000000"/>
          </a:solidFill>
          <a:latin typeface="Arial" pitchFamily="34" charset="0"/>
          <a:ea typeface="+mn-ea"/>
          <a:cs typeface="Arial" pitchFamily="34" charset="0"/>
        </a:defRPr>
      </a:lvl1pPr>
      <a:lvl2pPr marL="741363" indent="-284163" algn="l" rtl="0" eaLnBrk="0" fontAlgn="base" hangingPunct="0">
        <a:spcBef>
          <a:spcPct val="20000"/>
        </a:spcBef>
        <a:spcAft>
          <a:spcPct val="0"/>
        </a:spcAft>
        <a:buClr>
          <a:schemeClr val="tx1"/>
        </a:buClr>
        <a:buChar char="•"/>
        <a:defRPr sz="2800">
          <a:solidFill>
            <a:srgbClr val="000000"/>
          </a:solidFill>
          <a:latin typeface="Arial" pitchFamily="34" charset="0"/>
          <a:cs typeface="Arial" pitchFamily="34" charset="0"/>
        </a:defRPr>
      </a:lvl2pPr>
      <a:lvl3pPr marL="1141413" indent="-227013" algn="l" rtl="0" eaLnBrk="0" fontAlgn="base" hangingPunct="0">
        <a:spcBef>
          <a:spcPct val="20000"/>
        </a:spcBef>
        <a:spcAft>
          <a:spcPct val="0"/>
        </a:spcAft>
        <a:buClr>
          <a:schemeClr val="tx1"/>
        </a:buClr>
        <a:buChar char="•"/>
        <a:defRPr sz="2600">
          <a:solidFill>
            <a:srgbClr val="000000"/>
          </a:solidFill>
          <a:latin typeface="Arial" pitchFamily="34" charset="0"/>
          <a:cs typeface="Arial" pitchFamily="34" charset="0"/>
        </a:defRPr>
      </a:lvl3pPr>
      <a:lvl4pPr marL="1598613" indent="-227013"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4pPr>
      <a:lvl5pPr marL="2055813" indent="-227013"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5pPr>
      <a:lvl6pPr marL="2514092" indent="-228554" algn="l" rtl="0" eaLnBrk="1" fontAlgn="base" hangingPunct="1">
        <a:spcBef>
          <a:spcPct val="20000"/>
        </a:spcBef>
        <a:spcAft>
          <a:spcPct val="0"/>
        </a:spcAft>
        <a:buClr>
          <a:schemeClr val="tx1"/>
        </a:buClr>
        <a:buChar char="•"/>
        <a:defRPr sz="2000">
          <a:solidFill>
            <a:srgbClr val="000000"/>
          </a:solidFill>
          <a:latin typeface="+mn-lt"/>
        </a:defRPr>
      </a:lvl6pPr>
      <a:lvl7pPr marL="2971200" indent="-228554" algn="l" rtl="0" eaLnBrk="1" fontAlgn="base" hangingPunct="1">
        <a:spcBef>
          <a:spcPct val="20000"/>
        </a:spcBef>
        <a:spcAft>
          <a:spcPct val="0"/>
        </a:spcAft>
        <a:buClr>
          <a:schemeClr val="tx1"/>
        </a:buClr>
        <a:buChar char="•"/>
        <a:defRPr sz="2000">
          <a:solidFill>
            <a:srgbClr val="000000"/>
          </a:solidFill>
          <a:latin typeface="+mn-lt"/>
        </a:defRPr>
      </a:lvl7pPr>
      <a:lvl8pPr marL="3428308" indent="-228554" algn="l" rtl="0" eaLnBrk="1" fontAlgn="base" hangingPunct="1">
        <a:spcBef>
          <a:spcPct val="20000"/>
        </a:spcBef>
        <a:spcAft>
          <a:spcPct val="0"/>
        </a:spcAft>
        <a:buClr>
          <a:schemeClr val="tx1"/>
        </a:buClr>
        <a:buChar char="•"/>
        <a:defRPr sz="2000">
          <a:solidFill>
            <a:srgbClr val="000000"/>
          </a:solidFill>
          <a:latin typeface="+mn-lt"/>
        </a:defRPr>
      </a:lvl8pPr>
      <a:lvl9pPr marL="3885416" indent="-228554"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215" rtl="0" eaLnBrk="1" latinLnBrk="0" hangingPunct="1">
        <a:defRPr sz="1800" kern="1200">
          <a:solidFill>
            <a:schemeClr val="tx1"/>
          </a:solidFill>
          <a:latin typeface="+mn-lt"/>
          <a:ea typeface="+mn-ea"/>
          <a:cs typeface="+mn-cs"/>
        </a:defRPr>
      </a:lvl1pPr>
      <a:lvl2pPr marL="457108" algn="l" defTabSz="914215" rtl="0" eaLnBrk="1" latinLnBrk="0" hangingPunct="1">
        <a:defRPr sz="1800" kern="1200">
          <a:solidFill>
            <a:schemeClr val="tx1"/>
          </a:solidFill>
          <a:latin typeface="+mn-lt"/>
          <a:ea typeface="+mn-ea"/>
          <a:cs typeface="+mn-cs"/>
        </a:defRPr>
      </a:lvl2pPr>
      <a:lvl3pPr marL="914215" algn="l" defTabSz="914215" rtl="0" eaLnBrk="1" latinLnBrk="0" hangingPunct="1">
        <a:defRPr sz="1800" kern="1200">
          <a:solidFill>
            <a:schemeClr val="tx1"/>
          </a:solidFill>
          <a:latin typeface="+mn-lt"/>
          <a:ea typeface="+mn-ea"/>
          <a:cs typeface="+mn-cs"/>
        </a:defRPr>
      </a:lvl3pPr>
      <a:lvl4pPr marL="1371323" algn="l" defTabSz="914215" rtl="0" eaLnBrk="1" latinLnBrk="0" hangingPunct="1">
        <a:defRPr sz="1800" kern="1200">
          <a:solidFill>
            <a:schemeClr val="tx1"/>
          </a:solidFill>
          <a:latin typeface="+mn-lt"/>
          <a:ea typeface="+mn-ea"/>
          <a:cs typeface="+mn-cs"/>
        </a:defRPr>
      </a:lvl4pPr>
      <a:lvl5pPr marL="1828431" algn="l" defTabSz="914215" rtl="0" eaLnBrk="1" latinLnBrk="0" hangingPunct="1">
        <a:defRPr sz="1800" kern="1200">
          <a:solidFill>
            <a:schemeClr val="tx1"/>
          </a:solidFill>
          <a:latin typeface="+mn-lt"/>
          <a:ea typeface="+mn-ea"/>
          <a:cs typeface="+mn-cs"/>
        </a:defRPr>
      </a:lvl5pPr>
      <a:lvl6pPr marL="2285538" algn="l" defTabSz="914215" rtl="0" eaLnBrk="1" latinLnBrk="0" hangingPunct="1">
        <a:defRPr sz="1800" kern="1200">
          <a:solidFill>
            <a:schemeClr val="tx1"/>
          </a:solidFill>
          <a:latin typeface="+mn-lt"/>
          <a:ea typeface="+mn-ea"/>
          <a:cs typeface="+mn-cs"/>
        </a:defRPr>
      </a:lvl6pPr>
      <a:lvl7pPr marL="2742646" algn="l" defTabSz="914215" rtl="0" eaLnBrk="1" latinLnBrk="0" hangingPunct="1">
        <a:defRPr sz="1800" kern="1200">
          <a:solidFill>
            <a:schemeClr val="tx1"/>
          </a:solidFill>
          <a:latin typeface="+mn-lt"/>
          <a:ea typeface="+mn-ea"/>
          <a:cs typeface="+mn-cs"/>
        </a:defRPr>
      </a:lvl7pPr>
      <a:lvl8pPr marL="3199754" algn="l" defTabSz="914215" rtl="0" eaLnBrk="1" latinLnBrk="0" hangingPunct="1">
        <a:defRPr sz="1800" kern="1200">
          <a:solidFill>
            <a:schemeClr val="tx1"/>
          </a:solidFill>
          <a:latin typeface="+mn-lt"/>
          <a:ea typeface="+mn-ea"/>
          <a:cs typeface="+mn-cs"/>
        </a:defRPr>
      </a:lvl8pPr>
      <a:lvl9pPr marL="3656862" algn="l" defTabSz="9142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wmf"/><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65"/>
          <p:cNvSpPr>
            <a:spLocks noGrp="1" noChangeArrowheads="1"/>
          </p:cNvSpPr>
          <p:nvPr>
            <p:ph type="ftr" sz="quarter" idx="11"/>
          </p:nvPr>
        </p:nvSpPr>
        <p:spPr>
          <a:noFill/>
        </p:spPr>
        <p:txBody>
          <a:bodyPr/>
          <a:lstStyle/>
          <a:p>
            <a:r>
              <a:rPr lang="en-US" smtClean="0"/>
              <a:t>HDF/HDF-EOS Workshop XIV</a:t>
            </a:r>
          </a:p>
        </p:txBody>
      </p:sp>
      <p:sp>
        <p:nvSpPr>
          <p:cNvPr id="3075" name="Rectangle 2066"/>
          <p:cNvSpPr>
            <a:spLocks noGrp="1" noChangeArrowheads="1"/>
          </p:cNvSpPr>
          <p:nvPr>
            <p:ph type="sldNum" sz="quarter" idx="12"/>
          </p:nvPr>
        </p:nvSpPr>
        <p:spPr>
          <a:noFill/>
        </p:spPr>
        <p:txBody>
          <a:bodyPr/>
          <a:lstStyle/>
          <a:p>
            <a:fld id="{5F9782E6-FDDD-4E7C-AD4A-7060F5DB6A2E}" type="slidenum">
              <a:rPr lang="en-US" smtClean="0"/>
              <a:pPr/>
              <a:t>1</a:t>
            </a:fld>
            <a:endParaRPr lang="en-US" smtClean="0"/>
          </a:p>
        </p:txBody>
      </p:sp>
      <p:sp>
        <p:nvSpPr>
          <p:cNvPr id="3076" name="Rectangle 2"/>
          <p:cNvSpPr>
            <a:spLocks noGrp="1" noChangeArrowheads="1"/>
          </p:cNvSpPr>
          <p:nvPr>
            <p:ph type="ctrTitle"/>
          </p:nvPr>
        </p:nvSpPr>
        <p:spPr/>
        <p:txBody>
          <a:bodyPr/>
          <a:lstStyle/>
          <a:p>
            <a:pPr eaLnBrk="1" hangingPunct="1"/>
            <a:r>
              <a:rPr lang="en-US" sz="4400" dirty="0" smtClean="0"/>
              <a:t>Easy Access of NASA HDF data via OPeNDAP</a:t>
            </a:r>
          </a:p>
        </p:txBody>
      </p:sp>
      <p:sp>
        <p:nvSpPr>
          <p:cNvPr id="3077" name="TextBox 5"/>
          <p:cNvSpPr txBox="1">
            <a:spLocks noChangeArrowheads="1"/>
          </p:cNvSpPr>
          <p:nvPr/>
        </p:nvSpPr>
        <p:spPr bwMode="auto">
          <a:xfrm>
            <a:off x="1104900" y="3886200"/>
            <a:ext cx="6934200" cy="830979"/>
          </a:xfrm>
          <a:prstGeom prst="rect">
            <a:avLst/>
          </a:prstGeom>
          <a:noFill/>
          <a:ln w="9525">
            <a:noFill/>
            <a:miter lim="800000"/>
            <a:headEnd/>
            <a:tailEnd/>
          </a:ln>
        </p:spPr>
        <p:txBody>
          <a:bodyPr lIns="91422" tIns="45711" rIns="91422" bIns="45711">
            <a:spAutoFit/>
          </a:bodyPr>
          <a:lstStyle/>
          <a:p>
            <a:pPr algn="ctr"/>
            <a:r>
              <a:rPr lang="en-US" dirty="0">
                <a:latin typeface="Arial (Body)"/>
              </a:rPr>
              <a:t>Kent Yang and Joe Lee</a:t>
            </a:r>
          </a:p>
          <a:p>
            <a:pPr algn="ctr"/>
            <a:r>
              <a:rPr lang="en-US" dirty="0">
                <a:latin typeface="Arial (Body)"/>
              </a:rPr>
              <a:t>The HDF </a:t>
            </a:r>
            <a:r>
              <a:rPr lang="en-US" dirty="0" smtClean="0">
                <a:latin typeface="Arial (Body)"/>
              </a:rPr>
              <a:t>Group</a:t>
            </a:r>
            <a:endParaRPr lang="en-US" dirty="0">
              <a:latin typeface="Arial (Body)"/>
            </a:endParaRPr>
          </a:p>
        </p:txBody>
      </p:sp>
      <p:sp>
        <p:nvSpPr>
          <p:cNvPr id="3078" name="Date Placeholder 6"/>
          <p:cNvSpPr>
            <a:spLocks noGrp="1"/>
          </p:cNvSpPr>
          <p:nvPr>
            <p:ph type="dt" sz="quarter" idx="10"/>
          </p:nvPr>
        </p:nvSpPr>
        <p:spPr>
          <a:noFill/>
        </p:spPr>
        <p:txBody>
          <a:bodyPr/>
          <a:lstStyle/>
          <a:p>
            <a:r>
              <a:rPr lang="en-US" smtClean="0"/>
              <a:t>September 28,2010</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OPeNDAP Clients</a:t>
            </a:r>
            <a:endParaRPr lang="en-US" dirty="0"/>
          </a:p>
        </p:txBody>
      </p:sp>
      <p:sp>
        <p:nvSpPr>
          <p:cNvPr id="61" name="Footer Placeholder 2"/>
          <p:cNvSpPr>
            <a:spLocks noGrp="1"/>
          </p:cNvSpPr>
          <p:nvPr>
            <p:ph type="ftr" sz="quarter" idx="11"/>
          </p:nvPr>
        </p:nvSpPr>
        <p:spPr/>
        <p:txBody>
          <a:bodyPr/>
          <a:lstStyle/>
          <a:p>
            <a:r>
              <a:rPr lang="en-US" smtClean="0"/>
              <a:t>HDF/HDF-EOS Workshop XIV</a:t>
            </a:r>
            <a:endParaRPr lang="en-US" dirty="0"/>
          </a:p>
        </p:txBody>
      </p:sp>
      <p:sp>
        <p:nvSpPr>
          <p:cNvPr id="62" name="Slide Number Placeholder 3"/>
          <p:cNvSpPr>
            <a:spLocks noGrp="1"/>
          </p:cNvSpPr>
          <p:nvPr>
            <p:ph type="sldNum" sz="quarter" idx="12"/>
          </p:nvPr>
        </p:nvSpPr>
        <p:spPr/>
        <p:txBody>
          <a:bodyPr/>
          <a:lstStyle/>
          <a:p>
            <a:fld id="{8DA14A4B-7B00-4920-9AE0-2B1449A3BA17}" type="slidenum">
              <a:rPr lang="en-US"/>
              <a:pPr/>
              <a:t>10</a:t>
            </a:fld>
            <a:endParaRPr lang="en-US"/>
          </a:p>
        </p:txBody>
      </p:sp>
      <p:grpSp>
        <p:nvGrpSpPr>
          <p:cNvPr id="2" name="Group 3"/>
          <p:cNvGrpSpPr>
            <a:grpSpLocks/>
          </p:cNvGrpSpPr>
          <p:nvPr/>
        </p:nvGrpSpPr>
        <p:grpSpPr bwMode="auto">
          <a:xfrm>
            <a:off x="228600" y="1295400"/>
            <a:ext cx="8737600" cy="2201863"/>
            <a:chOff x="144" y="1728"/>
            <a:chExt cx="5504" cy="1387"/>
          </a:xfrm>
        </p:grpSpPr>
        <p:sp>
          <p:nvSpPr>
            <p:cNvPr id="147460" name="Line 4"/>
            <p:cNvSpPr>
              <a:spLocks noChangeShapeType="1"/>
            </p:cNvSpPr>
            <p:nvPr/>
          </p:nvSpPr>
          <p:spPr bwMode="auto">
            <a:xfrm>
              <a:off x="144" y="1728"/>
              <a:ext cx="5504" cy="2"/>
            </a:xfrm>
            <a:prstGeom prst="line">
              <a:avLst/>
            </a:prstGeom>
            <a:noFill/>
            <a:ln w="19080">
              <a:solidFill>
                <a:srgbClr val="000000"/>
              </a:solidFill>
              <a:round/>
              <a:headEnd/>
              <a:tailEnd/>
            </a:ln>
          </p:spPr>
          <p:txBody>
            <a:bodyPr/>
            <a:lstStyle/>
            <a:p>
              <a:endParaRPr lang="en-US"/>
            </a:p>
          </p:txBody>
        </p:sp>
        <p:sp>
          <p:nvSpPr>
            <p:cNvPr id="147461" name="Line 5"/>
            <p:cNvSpPr>
              <a:spLocks noChangeShapeType="1"/>
            </p:cNvSpPr>
            <p:nvPr/>
          </p:nvSpPr>
          <p:spPr bwMode="auto">
            <a:xfrm>
              <a:off x="144" y="1740"/>
              <a:ext cx="5497" cy="9"/>
            </a:xfrm>
            <a:prstGeom prst="line">
              <a:avLst/>
            </a:prstGeom>
            <a:noFill/>
            <a:ln w="19080">
              <a:solidFill>
                <a:srgbClr val="FF0000"/>
              </a:solidFill>
              <a:round/>
              <a:headEnd/>
              <a:tailEnd/>
            </a:ln>
          </p:spPr>
          <p:txBody>
            <a:bodyPr/>
            <a:lstStyle/>
            <a:p>
              <a:endParaRPr lang="en-US"/>
            </a:p>
          </p:txBody>
        </p:sp>
        <p:grpSp>
          <p:nvGrpSpPr>
            <p:cNvPr id="3" name="Group 6"/>
            <p:cNvGrpSpPr>
              <a:grpSpLocks/>
            </p:cNvGrpSpPr>
            <p:nvPr/>
          </p:nvGrpSpPr>
          <p:grpSpPr bwMode="auto">
            <a:xfrm>
              <a:off x="240" y="2326"/>
              <a:ext cx="894" cy="237"/>
              <a:chOff x="240" y="2326"/>
              <a:chExt cx="894" cy="237"/>
            </a:xfrm>
          </p:grpSpPr>
          <p:sp>
            <p:nvSpPr>
              <p:cNvPr id="147463" name="AutoShape 7"/>
              <p:cNvSpPr>
                <a:spLocks noChangeArrowheads="1"/>
              </p:cNvSpPr>
              <p:nvPr/>
            </p:nvSpPr>
            <p:spPr bwMode="auto">
              <a:xfrm>
                <a:off x="240" y="2326"/>
                <a:ext cx="894" cy="237"/>
              </a:xfrm>
              <a:prstGeom prst="roundRect">
                <a:avLst>
                  <a:gd name="adj" fmla="val 421"/>
                </a:avLst>
              </a:prstGeom>
              <a:solidFill>
                <a:srgbClr val="FFCC00"/>
              </a:solidFill>
              <a:ln w="9360">
                <a:solidFill>
                  <a:srgbClr val="000000"/>
                </a:solidFill>
                <a:round/>
                <a:headEnd/>
                <a:tailEnd/>
              </a:ln>
            </p:spPr>
            <p:txBody>
              <a:bodyPr wrap="none" anchor="ctr"/>
              <a:lstStyle/>
              <a:p>
                <a:endParaRPr lang="en-US"/>
              </a:p>
            </p:txBody>
          </p:sp>
          <p:sp>
            <p:nvSpPr>
              <p:cNvPr id="147464" name="AutoShape 8"/>
              <p:cNvSpPr>
                <a:spLocks noChangeArrowheads="1"/>
              </p:cNvSpPr>
              <p:nvPr/>
            </p:nvSpPr>
            <p:spPr bwMode="auto">
              <a:xfrm>
                <a:off x="243" y="2328"/>
                <a:ext cx="888" cy="233"/>
              </a:xfrm>
              <a:prstGeom prst="roundRect">
                <a:avLst>
                  <a:gd name="adj" fmla="val 42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t>  netCDF C  </a:t>
                </a:r>
              </a:p>
            </p:txBody>
          </p:sp>
        </p:grpSp>
        <p:grpSp>
          <p:nvGrpSpPr>
            <p:cNvPr id="4" name="Group 9"/>
            <p:cNvGrpSpPr>
              <a:grpSpLocks/>
            </p:cNvGrpSpPr>
            <p:nvPr/>
          </p:nvGrpSpPr>
          <p:grpSpPr bwMode="auto">
            <a:xfrm>
              <a:off x="1514" y="2325"/>
              <a:ext cx="1078" cy="237"/>
              <a:chOff x="1514" y="2325"/>
              <a:chExt cx="1078" cy="237"/>
            </a:xfrm>
          </p:grpSpPr>
          <p:sp>
            <p:nvSpPr>
              <p:cNvPr id="147466" name="AutoShape 10"/>
              <p:cNvSpPr>
                <a:spLocks noChangeArrowheads="1"/>
              </p:cNvSpPr>
              <p:nvPr/>
            </p:nvSpPr>
            <p:spPr bwMode="auto">
              <a:xfrm>
                <a:off x="1514" y="2325"/>
                <a:ext cx="1078" cy="237"/>
              </a:xfrm>
              <a:prstGeom prst="roundRect">
                <a:avLst>
                  <a:gd name="adj" fmla="val 421"/>
                </a:avLst>
              </a:prstGeom>
              <a:solidFill>
                <a:srgbClr val="FFCC00"/>
              </a:solidFill>
              <a:ln w="9360">
                <a:solidFill>
                  <a:srgbClr val="000000"/>
                </a:solidFill>
                <a:round/>
                <a:headEnd/>
                <a:tailEnd/>
              </a:ln>
            </p:spPr>
            <p:txBody>
              <a:bodyPr wrap="none" anchor="ctr"/>
              <a:lstStyle/>
              <a:p>
                <a:endParaRPr lang="en-US"/>
              </a:p>
            </p:txBody>
          </p:sp>
          <p:sp>
            <p:nvSpPr>
              <p:cNvPr id="147467" name="AutoShape 11"/>
              <p:cNvSpPr>
                <a:spLocks noChangeArrowheads="1"/>
              </p:cNvSpPr>
              <p:nvPr/>
            </p:nvSpPr>
            <p:spPr bwMode="auto">
              <a:xfrm>
                <a:off x="1517" y="2327"/>
                <a:ext cx="1072" cy="233"/>
              </a:xfrm>
              <a:prstGeom prst="roundRect">
                <a:avLst>
                  <a:gd name="adj" fmla="val 42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t>  netCDF Java  </a:t>
                </a:r>
              </a:p>
            </p:txBody>
          </p:sp>
        </p:grpSp>
        <p:grpSp>
          <p:nvGrpSpPr>
            <p:cNvPr id="5" name="Group 12"/>
            <p:cNvGrpSpPr>
              <a:grpSpLocks/>
            </p:cNvGrpSpPr>
            <p:nvPr/>
          </p:nvGrpSpPr>
          <p:grpSpPr bwMode="auto">
            <a:xfrm>
              <a:off x="1386" y="2880"/>
              <a:ext cx="342" cy="214"/>
              <a:chOff x="1386" y="2880"/>
              <a:chExt cx="342" cy="214"/>
            </a:xfrm>
          </p:grpSpPr>
          <p:sp>
            <p:nvSpPr>
              <p:cNvPr id="147469" name="AutoShape 13"/>
              <p:cNvSpPr>
                <a:spLocks noChangeArrowheads="1"/>
              </p:cNvSpPr>
              <p:nvPr/>
            </p:nvSpPr>
            <p:spPr bwMode="auto">
              <a:xfrm>
                <a:off x="1386" y="2880"/>
                <a:ext cx="342" cy="214"/>
              </a:xfrm>
              <a:prstGeom prst="roundRect">
                <a:avLst>
                  <a:gd name="adj" fmla="val 16819"/>
                </a:avLst>
              </a:prstGeom>
              <a:solidFill>
                <a:srgbClr val="FF5050"/>
              </a:solidFill>
              <a:ln w="9360">
                <a:solidFill>
                  <a:srgbClr val="000000"/>
                </a:solidFill>
                <a:round/>
                <a:headEnd/>
                <a:tailEnd/>
              </a:ln>
            </p:spPr>
            <p:txBody>
              <a:bodyPr wrap="none" anchor="ctr"/>
              <a:lstStyle/>
              <a:p>
                <a:endParaRPr lang="en-US"/>
              </a:p>
            </p:txBody>
          </p:sp>
          <p:sp>
            <p:nvSpPr>
              <p:cNvPr id="147470" name="AutoShape 14"/>
              <p:cNvSpPr>
                <a:spLocks noChangeArrowheads="1"/>
              </p:cNvSpPr>
              <p:nvPr/>
            </p:nvSpPr>
            <p:spPr bwMode="auto">
              <a:xfrm>
                <a:off x="1397" y="2891"/>
                <a:ext cx="322" cy="194"/>
              </a:xfrm>
              <a:prstGeom prst="roundRect">
                <a:avLst>
                  <a:gd name="adj" fmla="val 523"/>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IDV</a:t>
                </a:r>
              </a:p>
            </p:txBody>
          </p:sp>
        </p:grpSp>
        <p:grpSp>
          <p:nvGrpSpPr>
            <p:cNvPr id="6" name="Group 15"/>
            <p:cNvGrpSpPr>
              <a:grpSpLocks/>
            </p:cNvGrpSpPr>
            <p:nvPr/>
          </p:nvGrpSpPr>
          <p:grpSpPr bwMode="auto">
            <a:xfrm>
              <a:off x="144" y="2880"/>
              <a:ext cx="443" cy="214"/>
              <a:chOff x="144" y="2880"/>
              <a:chExt cx="443" cy="214"/>
            </a:xfrm>
          </p:grpSpPr>
          <p:sp>
            <p:nvSpPr>
              <p:cNvPr id="147472" name="AutoShape 16"/>
              <p:cNvSpPr>
                <a:spLocks noChangeArrowheads="1"/>
              </p:cNvSpPr>
              <p:nvPr/>
            </p:nvSpPr>
            <p:spPr bwMode="auto">
              <a:xfrm>
                <a:off x="144" y="2880"/>
                <a:ext cx="443" cy="214"/>
              </a:xfrm>
              <a:prstGeom prst="roundRect">
                <a:avLst>
                  <a:gd name="adj" fmla="val 16819"/>
                </a:avLst>
              </a:prstGeom>
              <a:solidFill>
                <a:srgbClr val="FF5050"/>
              </a:solidFill>
              <a:ln w="9360">
                <a:solidFill>
                  <a:srgbClr val="000000"/>
                </a:solidFill>
                <a:round/>
                <a:headEnd/>
                <a:tailEnd/>
              </a:ln>
            </p:spPr>
            <p:txBody>
              <a:bodyPr wrap="none" anchor="ctr"/>
              <a:lstStyle/>
              <a:p>
                <a:endParaRPr lang="en-US"/>
              </a:p>
            </p:txBody>
          </p:sp>
          <p:sp>
            <p:nvSpPr>
              <p:cNvPr id="147473" name="AutoShape 17"/>
              <p:cNvSpPr>
                <a:spLocks noChangeArrowheads="1"/>
              </p:cNvSpPr>
              <p:nvPr/>
            </p:nvSpPr>
            <p:spPr bwMode="auto">
              <a:xfrm>
                <a:off x="156" y="2891"/>
                <a:ext cx="421" cy="194"/>
              </a:xfrm>
              <a:prstGeom prst="roundRect">
                <a:avLst>
                  <a:gd name="adj" fmla="val 523"/>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Ferret</a:t>
                </a:r>
              </a:p>
            </p:txBody>
          </p:sp>
        </p:grpSp>
        <p:grpSp>
          <p:nvGrpSpPr>
            <p:cNvPr id="7" name="Group 18"/>
            <p:cNvGrpSpPr>
              <a:grpSpLocks/>
            </p:cNvGrpSpPr>
            <p:nvPr/>
          </p:nvGrpSpPr>
          <p:grpSpPr bwMode="auto">
            <a:xfrm>
              <a:off x="677" y="2880"/>
              <a:ext cx="501" cy="214"/>
              <a:chOff x="677" y="2880"/>
              <a:chExt cx="501" cy="214"/>
            </a:xfrm>
          </p:grpSpPr>
          <p:sp>
            <p:nvSpPr>
              <p:cNvPr id="147475" name="AutoShape 19"/>
              <p:cNvSpPr>
                <a:spLocks noChangeArrowheads="1"/>
              </p:cNvSpPr>
              <p:nvPr/>
            </p:nvSpPr>
            <p:spPr bwMode="auto">
              <a:xfrm>
                <a:off x="677" y="2880"/>
                <a:ext cx="501" cy="214"/>
              </a:xfrm>
              <a:prstGeom prst="roundRect">
                <a:avLst>
                  <a:gd name="adj" fmla="val 16819"/>
                </a:avLst>
              </a:prstGeom>
              <a:solidFill>
                <a:srgbClr val="FF5050"/>
              </a:solidFill>
              <a:ln w="9360">
                <a:solidFill>
                  <a:srgbClr val="000000"/>
                </a:solidFill>
                <a:round/>
                <a:headEnd/>
                <a:tailEnd/>
              </a:ln>
            </p:spPr>
            <p:txBody>
              <a:bodyPr wrap="none" anchor="ctr"/>
              <a:lstStyle/>
              <a:p>
                <a:endParaRPr lang="en-US"/>
              </a:p>
            </p:txBody>
          </p:sp>
          <p:sp>
            <p:nvSpPr>
              <p:cNvPr id="147476" name="AutoShape 20"/>
              <p:cNvSpPr>
                <a:spLocks noChangeArrowheads="1"/>
              </p:cNvSpPr>
              <p:nvPr/>
            </p:nvSpPr>
            <p:spPr bwMode="auto">
              <a:xfrm>
                <a:off x="689" y="2891"/>
                <a:ext cx="477" cy="194"/>
              </a:xfrm>
              <a:prstGeom prst="roundRect">
                <a:avLst>
                  <a:gd name="adj" fmla="val 523"/>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GrADS</a:t>
                </a:r>
              </a:p>
            </p:txBody>
          </p:sp>
        </p:grpSp>
        <p:grpSp>
          <p:nvGrpSpPr>
            <p:cNvPr id="8" name="Group 21"/>
            <p:cNvGrpSpPr>
              <a:grpSpLocks/>
            </p:cNvGrpSpPr>
            <p:nvPr/>
          </p:nvGrpSpPr>
          <p:grpSpPr bwMode="auto">
            <a:xfrm>
              <a:off x="1800" y="2880"/>
              <a:ext cx="456" cy="214"/>
              <a:chOff x="1800" y="2880"/>
              <a:chExt cx="456" cy="214"/>
            </a:xfrm>
          </p:grpSpPr>
          <p:sp>
            <p:nvSpPr>
              <p:cNvPr id="147478" name="AutoShape 22"/>
              <p:cNvSpPr>
                <a:spLocks noChangeArrowheads="1"/>
              </p:cNvSpPr>
              <p:nvPr/>
            </p:nvSpPr>
            <p:spPr bwMode="auto">
              <a:xfrm>
                <a:off x="1800" y="2880"/>
                <a:ext cx="456" cy="214"/>
              </a:xfrm>
              <a:prstGeom prst="roundRect">
                <a:avLst>
                  <a:gd name="adj" fmla="val 16819"/>
                </a:avLst>
              </a:prstGeom>
              <a:solidFill>
                <a:srgbClr val="FF5050"/>
              </a:solidFill>
              <a:ln w="9360">
                <a:solidFill>
                  <a:srgbClr val="000000"/>
                </a:solidFill>
                <a:round/>
                <a:headEnd/>
                <a:tailEnd/>
              </a:ln>
            </p:spPr>
            <p:txBody>
              <a:bodyPr wrap="none" anchor="ctr"/>
              <a:lstStyle/>
              <a:p>
                <a:endParaRPr lang="en-US"/>
              </a:p>
            </p:txBody>
          </p:sp>
          <p:sp>
            <p:nvSpPr>
              <p:cNvPr id="147479" name="AutoShape 23"/>
              <p:cNvSpPr>
                <a:spLocks noChangeArrowheads="1"/>
              </p:cNvSpPr>
              <p:nvPr/>
            </p:nvSpPr>
            <p:spPr bwMode="auto">
              <a:xfrm>
                <a:off x="1811" y="2891"/>
                <a:ext cx="434" cy="194"/>
              </a:xfrm>
              <a:prstGeom prst="roundRect">
                <a:avLst>
                  <a:gd name="adj" fmla="val 523"/>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VisAD</a:t>
                </a:r>
              </a:p>
            </p:txBody>
          </p:sp>
        </p:grpSp>
        <p:grpSp>
          <p:nvGrpSpPr>
            <p:cNvPr id="9" name="Group 24"/>
            <p:cNvGrpSpPr>
              <a:grpSpLocks/>
            </p:cNvGrpSpPr>
            <p:nvPr/>
          </p:nvGrpSpPr>
          <p:grpSpPr bwMode="auto">
            <a:xfrm>
              <a:off x="2352" y="2880"/>
              <a:ext cx="608" cy="214"/>
              <a:chOff x="2352" y="2880"/>
              <a:chExt cx="608" cy="214"/>
            </a:xfrm>
          </p:grpSpPr>
          <p:sp>
            <p:nvSpPr>
              <p:cNvPr id="147481" name="AutoShape 25"/>
              <p:cNvSpPr>
                <a:spLocks noChangeArrowheads="1"/>
              </p:cNvSpPr>
              <p:nvPr/>
            </p:nvSpPr>
            <p:spPr bwMode="auto">
              <a:xfrm>
                <a:off x="2352" y="2880"/>
                <a:ext cx="608" cy="214"/>
              </a:xfrm>
              <a:prstGeom prst="roundRect">
                <a:avLst>
                  <a:gd name="adj" fmla="val 16819"/>
                </a:avLst>
              </a:prstGeom>
              <a:solidFill>
                <a:srgbClr val="FF5050"/>
              </a:solidFill>
              <a:ln w="9360">
                <a:solidFill>
                  <a:srgbClr val="000000"/>
                </a:solidFill>
                <a:round/>
                <a:headEnd/>
                <a:tailEnd/>
              </a:ln>
            </p:spPr>
            <p:txBody>
              <a:bodyPr wrap="none" anchor="ctr"/>
              <a:lstStyle/>
              <a:p>
                <a:endParaRPr lang="en-US"/>
              </a:p>
            </p:txBody>
          </p:sp>
          <p:sp>
            <p:nvSpPr>
              <p:cNvPr id="147482" name="AutoShape 26"/>
              <p:cNvSpPr>
                <a:spLocks noChangeArrowheads="1"/>
              </p:cNvSpPr>
              <p:nvPr/>
            </p:nvSpPr>
            <p:spPr bwMode="auto">
              <a:xfrm>
                <a:off x="2364" y="2891"/>
                <a:ext cx="584" cy="194"/>
              </a:xfrm>
              <a:prstGeom prst="roundRect">
                <a:avLst>
                  <a:gd name="adj" fmla="val 523"/>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ncBrowse</a:t>
                </a:r>
              </a:p>
            </p:txBody>
          </p:sp>
        </p:grpSp>
        <p:grpSp>
          <p:nvGrpSpPr>
            <p:cNvPr id="10" name="Group 27"/>
            <p:cNvGrpSpPr>
              <a:grpSpLocks/>
            </p:cNvGrpSpPr>
            <p:nvPr/>
          </p:nvGrpSpPr>
          <p:grpSpPr bwMode="auto">
            <a:xfrm>
              <a:off x="3072" y="2901"/>
              <a:ext cx="486" cy="214"/>
              <a:chOff x="3072" y="2901"/>
              <a:chExt cx="486" cy="214"/>
            </a:xfrm>
          </p:grpSpPr>
          <p:sp>
            <p:nvSpPr>
              <p:cNvPr id="147484" name="AutoShape 28"/>
              <p:cNvSpPr>
                <a:spLocks noChangeArrowheads="1"/>
              </p:cNvSpPr>
              <p:nvPr/>
            </p:nvSpPr>
            <p:spPr bwMode="auto">
              <a:xfrm>
                <a:off x="3072" y="2901"/>
                <a:ext cx="486" cy="214"/>
              </a:xfrm>
              <a:prstGeom prst="roundRect">
                <a:avLst>
                  <a:gd name="adj" fmla="val 16819"/>
                </a:avLst>
              </a:prstGeom>
              <a:solidFill>
                <a:srgbClr val="FF5050"/>
              </a:solidFill>
              <a:ln w="9360">
                <a:solidFill>
                  <a:srgbClr val="000000"/>
                </a:solidFill>
                <a:round/>
                <a:headEnd/>
                <a:tailEnd/>
              </a:ln>
            </p:spPr>
            <p:txBody>
              <a:bodyPr wrap="none" anchor="ctr"/>
              <a:lstStyle/>
              <a:p>
                <a:endParaRPr lang="en-US"/>
              </a:p>
            </p:txBody>
          </p:sp>
          <p:sp>
            <p:nvSpPr>
              <p:cNvPr id="147485" name="AutoShape 29"/>
              <p:cNvSpPr>
                <a:spLocks noChangeArrowheads="1"/>
              </p:cNvSpPr>
              <p:nvPr/>
            </p:nvSpPr>
            <p:spPr bwMode="auto">
              <a:xfrm>
                <a:off x="3084" y="2911"/>
                <a:ext cx="464" cy="194"/>
              </a:xfrm>
              <a:prstGeom prst="roundRect">
                <a:avLst>
                  <a:gd name="adj" fmla="val 523"/>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Matlab</a:t>
                </a:r>
              </a:p>
            </p:txBody>
          </p:sp>
        </p:grpSp>
        <p:grpSp>
          <p:nvGrpSpPr>
            <p:cNvPr id="11" name="Group 30"/>
            <p:cNvGrpSpPr>
              <a:grpSpLocks/>
            </p:cNvGrpSpPr>
            <p:nvPr/>
          </p:nvGrpSpPr>
          <p:grpSpPr bwMode="auto">
            <a:xfrm>
              <a:off x="5120" y="2901"/>
              <a:ext cx="400" cy="214"/>
              <a:chOff x="5120" y="2901"/>
              <a:chExt cx="400" cy="214"/>
            </a:xfrm>
          </p:grpSpPr>
          <p:sp>
            <p:nvSpPr>
              <p:cNvPr id="147487" name="AutoShape 31"/>
              <p:cNvSpPr>
                <a:spLocks noChangeArrowheads="1"/>
              </p:cNvSpPr>
              <p:nvPr/>
            </p:nvSpPr>
            <p:spPr bwMode="auto">
              <a:xfrm>
                <a:off x="5120" y="2901"/>
                <a:ext cx="400" cy="214"/>
              </a:xfrm>
              <a:prstGeom prst="roundRect">
                <a:avLst>
                  <a:gd name="adj" fmla="val 16819"/>
                </a:avLst>
              </a:prstGeom>
              <a:solidFill>
                <a:srgbClr val="FF5050"/>
              </a:solidFill>
              <a:ln w="9360">
                <a:solidFill>
                  <a:srgbClr val="000000"/>
                </a:solidFill>
                <a:round/>
                <a:headEnd/>
                <a:tailEnd/>
              </a:ln>
            </p:spPr>
            <p:txBody>
              <a:bodyPr wrap="none" anchor="ctr"/>
              <a:lstStyle/>
              <a:p>
                <a:endParaRPr lang="en-US"/>
              </a:p>
            </p:txBody>
          </p:sp>
          <p:sp>
            <p:nvSpPr>
              <p:cNvPr id="147488" name="AutoShape 32"/>
              <p:cNvSpPr>
                <a:spLocks noChangeArrowheads="1"/>
              </p:cNvSpPr>
              <p:nvPr/>
            </p:nvSpPr>
            <p:spPr bwMode="auto">
              <a:xfrm>
                <a:off x="5132" y="2911"/>
                <a:ext cx="378" cy="194"/>
              </a:xfrm>
              <a:prstGeom prst="roundRect">
                <a:avLst>
                  <a:gd name="adj" fmla="val 523"/>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Excel</a:t>
                </a:r>
              </a:p>
            </p:txBody>
          </p:sp>
        </p:grpSp>
        <p:grpSp>
          <p:nvGrpSpPr>
            <p:cNvPr id="12" name="Group 33"/>
            <p:cNvGrpSpPr>
              <a:grpSpLocks/>
            </p:cNvGrpSpPr>
            <p:nvPr/>
          </p:nvGrpSpPr>
          <p:grpSpPr bwMode="auto">
            <a:xfrm>
              <a:off x="3840" y="2901"/>
              <a:ext cx="336" cy="214"/>
              <a:chOff x="3840" y="2901"/>
              <a:chExt cx="336" cy="214"/>
            </a:xfrm>
          </p:grpSpPr>
          <p:sp>
            <p:nvSpPr>
              <p:cNvPr id="147490" name="AutoShape 34"/>
              <p:cNvSpPr>
                <a:spLocks noChangeArrowheads="1"/>
              </p:cNvSpPr>
              <p:nvPr/>
            </p:nvSpPr>
            <p:spPr bwMode="auto">
              <a:xfrm>
                <a:off x="3840" y="2901"/>
                <a:ext cx="336" cy="214"/>
              </a:xfrm>
              <a:prstGeom prst="roundRect">
                <a:avLst>
                  <a:gd name="adj" fmla="val 16819"/>
                </a:avLst>
              </a:prstGeom>
              <a:solidFill>
                <a:srgbClr val="FF5050"/>
              </a:solidFill>
              <a:ln w="9360">
                <a:solidFill>
                  <a:srgbClr val="000000"/>
                </a:solidFill>
                <a:round/>
                <a:headEnd/>
                <a:tailEnd/>
              </a:ln>
            </p:spPr>
            <p:txBody>
              <a:bodyPr wrap="none" anchor="ctr"/>
              <a:lstStyle/>
              <a:p>
                <a:endParaRPr lang="en-US"/>
              </a:p>
            </p:txBody>
          </p:sp>
          <p:sp>
            <p:nvSpPr>
              <p:cNvPr id="147491" name="AutoShape 35"/>
              <p:cNvSpPr>
                <a:spLocks noChangeArrowheads="1"/>
              </p:cNvSpPr>
              <p:nvPr/>
            </p:nvSpPr>
            <p:spPr bwMode="auto">
              <a:xfrm>
                <a:off x="3850" y="2911"/>
                <a:ext cx="316" cy="194"/>
              </a:xfrm>
              <a:prstGeom prst="roundRect">
                <a:avLst>
                  <a:gd name="adj" fmla="val 523"/>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IDL</a:t>
                </a:r>
              </a:p>
            </p:txBody>
          </p:sp>
        </p:grpSp>
        <p:grpSp>
          <p:nvGrpSpPr>
            <p:cNvPr id="13" name="Group 36"/>
            <p:cNvGrpSpPr>
              <a:grpSpLocks/>
            </p:cNvGrpSpPr>
            <p:nvPr/>
          </p:nvGrpSpPr>
          <p:grpSpPr bwMode="auto">
            <a:xfrm>
              <a:off x="4485" y="2901"/>
              <a:ext cx="459" cy="214"/>
              <a:chOff x="4485" y="2901"/>
              <a:chExt cx="459" cy="214"/>
            </a:xfrm>
          </p:grpSpPr>
          <p:sp>
            <p:nvSpPr>
              <p:cNvPr id="147493" name="AutoShape 37"/>
              <p:cNvSpPr>
                <a:spLocks noChangeArrowheads="1"/>
              </p:cNvSpPr>
              <p:nvPr/>
            </p:nvSpPr>
            <p:spPr bwMode="auto">
              <a:xfrm>
                <a:off x="4485" y="2901"/>
                <a:ext cx="459" cy="214"/>
              </a:xfrm>
              <a:prstGeom prst="roundRect">
                <a:avLst>
                  <a:gd name="adj" fmla="val 16819"/>
                </a:avLst>
              </a:prstGeom>
              <a:solidFill>
                <a:srgbClr val="FF5050"/>
              </a:solidFill>
              <a:ln w="9360">
                <a:solidFill>
                  <a:srgbClr val="000000"/>
                </a:solidFill>
                <a:round/>
                <a:headEnd/>
                <a:tailEnd/>
              </a:ln>
            </p:spPr>
            <p:txBody>
              <a:bodyPr wrap="none" anchor="ctr"/>
              <a:lstStyle/>
              <a:p>
                <a:endParaRPr lang="en-US"/>
              </a:p>
            </p:txBody>
          </p:sp>
          <p:sp>
            <p:nvSpPr>
              <p:cNvPr id="147494" name="AutoShape 38"/>
              <p:cNvSpPr>
                <a:spLocks noChangeArrowheads="1"/>
              </p:cNvSpPr>
              <p:nvPr/>
            </p:nvSpPr>
            <p:spPr bwMode="auto">
              <a:xfrm>
                <a:off x="4497" y="2911"/>
                <a:ext cx="435" cy="194"/>
              </a:xfrm>
              <a:prstGeom prst="roundRect">
                <a:avLst>
                  <a:gd name="adj" fmla="val 523"/>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Access</a:t>
                </a:r>
              </a:p>
            </p:txBody>
          </p:sp>
        </p:grpSp>
        <p:grpSp>
          <p:nvGrpSpPr>
            <p:cNvPr id="14" name="Group 39"/>
            <p:cNvGrpSpPr>
              <a:grpSpLocks/>
            </p:cNvGrpSpPr>
            <p:nvPr/>
          </p:nvGrpSpPr>
          <p:grpSpPr bwMode="auto">
            <a:xfrm>
              <a:off x="3030" y="2239"/>
              <a:ext cx="570" cy="410"/>
              <a:chOff x="3030" y="2239"/>
              <a:chExt cx="570" cy="410"/>
            </a:xfrm>
          </p:grpSpPr>
          <p:sp>
            <p:nvSpPr>
              <p:cNvPr id="147496" name="AutoShape 40"/>
              <p:cNvSpPr>
                <a:spLocks noChangeArrowheads="1"/>
              </p:cNvSpPr>
              <p:nvPr/>
            </p:nvSpPr>
            <p:spPr bwMode="auto">
              <a:xfrm>
                <a:off x="3030" y="2239"/>
                <a:ext cx="570" cy="410"/>
              </a:xfrm>
              <a:prstGeom prst="roundRect">
                <a:avLst>
                  <a:gd name="adj" fmla="val 241"/>
                </a:avLst>
              </a:prstGeom>
              <a:solidFill>
                <a:srgbClr val="FFCC00"/>
              </a:solidFill>
              <a:ln w="9360">
                <a:solidFill>
                  <a:srgbClr val="000000"/>
                </a:solidFill>
                <a:round/>
                <a:headEnd/>
                <a:tailEnd/>
              </a:ln>
            </p:spPr>
            <p:txBody>
              <a:bodyPr wrap="none" anchor="ctr"/>
              <a:lstStyle/>
              <a:p>
                <a:endParaRPr lang="en-US"/>
              </a:p>
            </p:txBody>
          </p:sp>
          <p:sp>
            <p:nvSpPr>
              <p:cNvPr id="147497" name="AutoShape 41"/>
              <p:cNvSpPr>
                <a:spLocks noChangeArrowheads="1"/>
              </p:cNvSpPr>
              <p:nvPr/>
            </p:nvSpPr>
            <p:spPr bwMode="auto">
              <a:xfrm>
                <a:off x="3033" y="2241"/>
                <a:ext cx="564" cy="406"/>
              </a:xfrm>
              <a:prstGeom prst="roundRect">
                <a:avLst>
                  <a:gd name="adj" fmla="val 24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t>Matlab</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t>Client</a:t>
                </a:r>
              </a:p>
            </p:txBody>
          </p:sp>
        </p:grpSp>
        <p:grpSp>
          <p:nvGrpSpPr>
            <p:cNvPr id="15" name="Group 42"/>
            <p:cNvGrpSpPr>
              <a:grpSpLocks/>
            </p:cNvGrpSpPr>
            <p:nvPr/>
          </p:nvGrpSpPr>
          <p:grpSpPr bwMode="auto">
            <a:xfrm>
              <a:off x="3744" y="2229"/>
              <a:ext cx="498" cy="410"/>
              <a:chOff x="3744" y="2229"/>
              <a:chExt cx="498" cy="410"/>
            </a:xfrm>
          </p:grpSpPr>
          <p:sp>
            <p:nvSpPr>
              <p:cNvPr id="147499" name="AutoShape 43"/>
              <p:cNvSpPr>
                <a:spLocks noChangeArrowheads="1"/>
              </p:cNvSpPr>
              <p:nvPr/>
            </p:nvSpPr>
            <p:spPr bwMode="auto">
              <a:xfrm>
                <a:off x="3744" y="2229"/>
                <a:ext cx="498" cy="410"/>
              </a:xfrm>
              <a:prstGeom prst="roundRect">
                <a:avLst>
                  <a:gd name="adj" fmla="val 241"/>
                </a:avLst>
              </a:prstGeom>
              <a:solidFill>
                <a:srgbClr val="FFCC00"/>
              </a:solidFill>
              <a:ln w="9360">
                <a:solidFill>
                  <a:srgbClr val="000000"/>
                </a:solidFill>
                <a:round/>
                <a:headEnd/>
                <a:tailEnd/>
              </a:ln>
            </p:spPr>
            <p:txBody>
              <a:bodyPr wrap="none" anchor="ctr"/>
              <a:lstStyle/>
              <a:p>
                <a:endParaRPr lang="en-US"/>
              </a:p>
            </p:txBody>
          </p:sp>
          <p:sp>
            <p:nvSpPr>
              <p:cNvPr id="147500" name="AutoShape 44"/>
              <p:cNvSpPr>
                <a:spLocks noChangeArrowheads="1"/>
              </p:cNvSpPr>
              <p:nvPr/>
            </p:nvSpPr>
            <p:spPr bwMode="auto">
              <a:xfrm>
                <a:off x="3747" y="2231"/>
                <a:ext cx="492" cy="406"/>
              </a:xfrm>
              <a:prstGeom prst="roundRect">
                <a:avLst>
                  <a:gd name="adj" fmla="val 24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t>IDL</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t>Client</a:t>
                </a:r>
              </a:p>
            </p:txBody>
          </p:sp>
        </p:grpSp>
        <p:sp>
          <p:nvSpPr>
            <p:cNvPr id="147501" name="Line 45"/>
            <p:cNvSpPr>
              <a:spLocks noChangeShapeType="1"/>
            </p:cNvSpPr>
            <p:nvPr/>
          </p:nvSpPr>
          <p:spPr bwMode="auto">
            <a:xfrm>
              <a:off x="674" y="1767"/>
              <a:ext cx="1" cy="548"/>
            </a:xfrm>
            <a:prstGeom prst="line">
              <a:avLst/>
            </a:prstGeom>
            <a:noFill/>
            <a:ln w="9360">
              <a:solidFill>
                <a:srgbClr val="FF0000"/>
              </a:solidFill>
              <a:round/>
              <a:headEnd/>
              <a:tailEnd type="triangle" w="med" len="med"/>
            </a:ln>
          </p:spPr>
          <p:txBody>
            <a:bodyPr/>
            <a:lstStyle/>
            <a:p>
              <a:endParaRPr lang="en-US"/>
            </a:p>
          </p:txBody>
        </p:sp>
        <p:sp>
          <p:nvSpPr>
            <p:cNvPr id="147502" name="Line 46"/>
            <p:cNvSpPr>
              <a:spLocks noChangeShapeType="1"/>
            </p:cNvSpPr>
            <p:nvPr/>
          </p:nvSpPr>
          <p:spPr bwMode="auto">
            <a:xfrm>
              <a:off x="2063" y="1777"/>
              <a:ext cx="1" cy="548"/>
            </a:xfrm>
            <a:prstGeom prst="line">
              <a:avLst/>
            </a:prstGeom>
            <a:noFill/>
            <a:ln w="9360">
              <a:solidFill>
                <a:srgbClr val="FF0000"/>
              </a:solidFill>
              <a:round/>
              <a:headEnd/>
              <a:tailEnd type="triangle" w="med" len="med"/>
            </a:ln>
          </p:spPr>
          <p:txBody>
            <a:bodyPr/>
            <a:lstStyle/>
            <a:p>
              <a:endParaRPr lang="en-US"/>
            </a:p>
          </p:txBody>
        </p:sp>
        <p:sp>
          <p:nvSpPr>
            <p:cNvPr id="147503" name="Line 47"/>
            <p:cNvSpPr>
              <a:spLocks noChangeShapeType="1"/>
            </p:cNvSpPr>
            <p:nvPr/>
          </p:nvSpPr>
          <p:spPr bwMode="auto">
            <a:xfrm>
              <a:off x="3312" y="1754"/>
              <a:ext cx="1" cy="475"/>
            </a:xfrm>
            <a:prstGeom prst="line">
              <a:avLst/>
            </a:prstGeom>
            <a:noFill/>
            <a:ln w="9360">
              <a:solidFill>
                <a:srgbClr val="FF0000"/>
              </a:solidFill>
              <a:round/>
              <a:headEnd/>
              <a:tailEnd type="triangle" w="med" len="med"/>
            </a:ln>
          </p:spPr>
          <p:txBody>
            <a:bodyPr/>
            <a:lstStyle/>
            <a:p>
              <a:endParaRPr lang="en-US"/>
            </a:p>
          </p:txBody>
        </p:sp>
        <p:sp>
          <p:nvSpPr>
            <p:cNvPr id="147504" name="Line 48"/>
            <p:cNvSpPr>
              <a:spLocks noChangeShapeType="1"/>
            </p:cNvSpPr>
            <p:nvPr/>
          </p:nvSpPr>
          <p:spPr bwMode="auto">
            <a:xfrm>
              <a:off x="3936" y="1749"/>
              <a:ext cx="1" cy="475"/>
            </a:xfrm>
            <a:prstGeom prst="line">
              <a:avLst/>
            </a:prstGeom>
            <a:noFill/>
            <a:ln w="9360">
              <a:solidFill>
                <a:srgbClr val="FF0000"/>
              </a:solidFill>
              <a:round/>
              <a:headEnd/>
              <a:tailEnd type="triangle" w="med" len="med"/>
            </a:ln>
          </p:spPr>
          <p:txBody>
            <a:bodyPr/>
            <a:lstStyle/>
            <a:p>
              <a:endParaRPr lang="en-US"/>
            </a:p>
          </p:txBody>
        </p:sp>
        <p:sp>
          <p:nvSpPr>
            <p:cNvPr id="147505" name="Line 49"/>
            <p:cNvSpPr>
              <a:spLocks noChangeShapeType="1"/>
            </p:cNvSpPr>
            <p:nvPr/>
          </p:nvSpPr>
          <p:spPr bwMode="auto">
            <a:xfrm>
              <a:off x="382" y="2565"/>
              <a:ext cx="2" cy="331"/>
            </a:xfrm>
            <a:prstGeom prst="line">
              <a:avLst/>
            </a:prstGeom>
            <a:noFill/>
            <a:ln w="12600">
              <a:solidFill>
                <a:srgbClr val="000000"/>
              </a:solidFill>
              <a:round/>
              <a:headEnd/>
              <a:tailEnd type="triangle" w="med" len="med"/>
            </a:ln>
          </p:spPr>
          <p:txBody>
            <a:bodyPr/>
            <a:lstStyle/>
            <a:p>
              <a:endParaRPr lang="en-US"/>
            </a:p>
          </p:txBody>
        </p:sp>
        <p:sp>
          <p:nvSpPr>
            <p:cNvPr id="147506" name="Line 50"/>
            <p:cNvSpPr>
              <a:spLocks noChangeShapeType="1"/>
            </p:cNvSpPr>
            <p:nvPr/>
          </p:nvSpPr>
          <p:spPr bwMode="auto">
            <a:xfrm>
              <a:off x="912" y="2565"/>
              <a:ext cx="2" cy="331"/>
            </a:xfrm>
            <a:prstGeom prst="line">
              <a:avLst/>
            </a:prstGeom>
            <a:noFill/>
            <a:ln w="12600">
              <a:solidFill>
                <a:srgbClr val="000000"/>
              </a:solidFill>
              <a:round/>
              <a:headEnd/>
              <a:tailEnd type="triangle" w="med" len="med"/>
            </a:ln>
          </p:spPr>
          <p:txBody>
            <a:bodyPr/>
            <a:lstStyle/>
            <a:p>
              <a:endParaRPr lang="en-US"/>
            </a:p>
          </p:txBody>
        </p:sp>
        <p:sp>
          <p:nvSpPr>
            <p:cNvPr id="147507" name="Line 51"/>
            <p:cNvSpPr>
              <a:spLocks noChangeShapeType="1"/>
            </p:cNvSpPr>
            <p:nvPr/>
          </p:nvSpPr>
          <p:spPr bwMode="auto">
            <a:xfrm>
              <a:off x="1536" y="2565"/>
              <a:ext cx="2" cy="331"/>
            </a:xfrm>
            <a:prstGeom prst="line">
              <a:avLst/>
            </a:prstGeom>
            <a:noFill/>
            <a:ln w="12600">
              <a:solidFill>
                <a:srgbClr val="000000"/>
              </a:solidFill>
              <a:round/>
              <a:headEnd/>
              <a:tailEnd type="triangle" w="med" len="med"/>
            </a:ln>
          </p:spPr>
          <p:txBody>
            <a:bodyPr/>
            <a:lstStyle/>
            <a:p>
              <a:endParaRPr lang="en-US"/>
            </a:p>
          </p:txBody>
        </p:sp>
        <p:sp>
          <p:nvSpPr>
            <p:cNvPr id="147508" name="Line 52"/>
            <p:cNvSpPr>
              <a:spLocks noChangeShapeType="1"/>
            </p:cNvSpPr>
            <p:nvPr/>
          </p:nvSpPr>
          <p:spPr bwMode="auto">
            <a:xfrm>
              <a:off x="2014" y="2565"/>
              <a:ext cx="2" cy="331"/>
            </a:xfrm>
            <a:prstGeom prst="line">
              <a:avLst/>
            </a:prstGeom>
            <a:noFill/>
            <a:ln w="12600">
              <a:solidFill>
                <a:srgbClr val="000000"/>
              </a:solidFill>
              <a:round/>
              <a:headEnd/>
              <a:tailEnd type="triangle" w="med" len="med"/>
            </a:ln>
          </p:spPr>
          <p:txBody>
            <a:bodyPr/>
            <a:lstStyle/>
            <a:p>
              <a:endParaRPr lang="en-US"/>
            </a:p>
          </p:txBody>
        </p:sp>
        <p:sp>
          <p:nvSpPr>
            <p:cNvPr id="147509" name="Line 53"/>
            <p:cNvSpPr>
              <a:spLocks noChangeShapeType="1"/>
            </p:cNvSpPr>
            <p:nvPr/>
          </p:nvSpPr>
          <p:spPr bwMode="auto">
            <a:xfrm>
              <a:off x="2544" y="2558"/>
              <a:ext cx="1" cy="329"/>
            </a:xfrm>
            <a:prstGeom prst="line">
              <a:avLst/>
            </a:prstGeom>
            <a:noFill/>
            <a:ln w="12600">
              <a:solidFill>
                <a:srgbClr val="000000"/>
              </a:solidFill>
              <a:round/>
              <a:headEnd/>
              <a:tailEnd type="triangle" w="med" len="med"/>
            </a:ln>
          </p:spPr>
          <p:txBody>
            <a:bodyPr/>
            <a:lstStyle/>
            <a:p>
              <a:endParaRPr lang="en-US"/>
            </a:p>
          </p:txBody>
        </p:sp>
        <p:sp>
          <p:nvSpPr>
            <p:cNvPr id="147510" name="Line 54"/>
            <p:cNvSpPr>
              <a:spLocks noChangeShapeType="1"/>
            </p:cNvSpPr>
            <p:nvPr/>
          </p:nvSpPr>
          <p:spPr bwMode="auto">
            <a:xfrm>
              <a:off x="3312" y="2661"/>
              <a:ext cx="2" cy="246"/>
            </a:xfrm>
            <a:prstGeom prst="line">
              <a:avLst/>
            </a:prstGeom>
            <a:noFill/>
            <a:ln w="12600">
              <a:solidFill>
                <a:srgbClr val="000000"/>
              </a:solidFill>
              <a:round/>
              <a:headEnd/>
              <a:tailEnd type="triangle" w="med" len="med"/>
            </a:ln>
          </p:spPr>
          <p:txBody>
            <a:bodyPr/>
            <a:lstStyle/>
            <a:p>
              <a:endParaRPr lang="en-US"/>
            </a:p>
          </p:txBody>
        </p:sp>
        <p:sp>
          <p:nvSpPr>
            <p:cNvPr id="147511" name="Line 55"/>
            <p:cNvSpPr>
              <a:spLocks noChangeShapeType="1"/>
            </p:cNvSpPr>
            <p:nvPr/>
          </p:nvSpPr>
          <p:spPr bwMode="auto">
            <a:xfrm>
              <a:off x="4656" y="1749"/>
              <a:ext cx="1" cy="1152"/>
            </a:xfrm>
            <a:prstGeom prst="line">
              <a:avLst/>
            </a:prstGeom>
            <a:noFill/>
            <a:ln w="12600">
              <a:solidFill>
                <a:srgbClr val="000000"/>
              </a:solidFill>
              <a:round/>
              <a:headEnd/>
              <a:tailEnd type="triangle" w="med" len="med"/>
            </a:ln>
          </p:spPr>
          <p:txBody>
            <a:bodyPr/>
            <a:lstStyle/>
            <a:p>
              <a:endParaRPr lang="en-US"/>
            </a:p>
          </p:txBody>
        </p:sp>
        <p:sp>
          <p:nvSpPr>
            <p:cNvPr id="147512" name="Line 56"/>
            <p:cNvSpPr>
              <a:spLocks noChangeShapeType="1"/>
            </p:cNvSpPr>
            <p:nvPr/>
          </p:nvSpPr>
          <p:spPr bwMode="auto">
            <a:xfrm>
              <a:off x="5326" y="1766"/>
              <a:ext cx="2" cy="1140"/>
            </a:xfrm>
            <a:prstGeom prst="line">
              <a:avLst/>
            </a:prstGeom>
            <a:noFill/>
            <a:ln w="12600">
              <a:solidFill>
                <a:srgbClr val="000000"/>
              </a:solidFill>
              <a:prstDash val="sysDot"/>
              <a:round/>
              <a:headEnd/>
              <a:tailEnd type="triangle" w="med" len="med"/>
            </a:ln>
          </p:spPr>
          <p:txBody>
            <a:bodyPr/>
            <a:lstStyle/>
            <a:p>
              <a:endParaRPr lang="en-US"/>
            </a:p>
          </p:txBody>
        </p:sp>
        <p:sp>
          <p:nvSpPr>
            <p:cNvPr id="147513" name="Line 57"/>
            <p:cNvSpPr>
              <a:spLocks noChangeShapeType="1"/>
            </p:cNvSpPr>
            <p:nvPr/>
          </p:nvSpPr>
          <p:spPr bwMode="auto">
            <a:xfrm>
              <a:off x="3984" y="2655"/>
              <a:ext cx="2" cy="246"/>
            </a:xfrm>
            <a:prstGeom prst="line">
              <a:avLst/>
            </a:prstGeom>
            <a:noFill/>
            <a:ln w="12600">
              <a:solidFill>
                <a:srgbClr val="000000"/>
              </a:solidFill>
              <a:round/>
              <a:headEnd/>
              <a:tailEnd type="triangle" w="med" len="med"/>
            </a:ln>
          </p:spPr>
          <p:txBody>
            <a:bodyPr/>
            <a:lstStyle/>
            <a:p>
              <a:endParaRPr lang="en-US"/>
            </a:p>
          </p:txBody>
        </p:sp>
      </p:grpSp>
      <p:sp>
        <p:nvSpPr>
          <p:cNvPr id="147515" name="Text Box 59"/>
          <p:cNvSpPr txBox="1">
            <a:spLocks noChangeArrowheads="1"/>
          </p:cNvSpPr>
          <p:nvPr/>
        </p:nvSpPr>
        <p:spPr bwMode="auto">
          <a:xfrm>
            <a:off x="2117725" y="4308475"/>
            <a:ext cx="184150" cy="457200"/>
          </a:xfrm>
          <a:prstGeom prst="rect">
            <a:avLst/>
          </a:prstGeom>
          <a:noFill/>
          <a:ln w="9525">
            <a:noFill/>
            <a:miter lim="800000"/>
            <a:headEnd/>
            <a:tailEnd/>
          </a:ln>
          <a:effectLst/>
        </p:spPr>
        <p:txBody>
          <a:bodyPr wrap="none">
            <a:spAutoFit/>
          </a:bodyPr>
          <a:lstStyle/>
          <a:p>
            <a:endParaRPr lang="en-US" sz="2400"/>
          </a:p>
        </p:txBody>
      </p:sp>
      <p:sp>
        <p:nvSpPr>
          <p:cNvPr id="64" name="Date Placeholder 63"/>
          <p:cNvSpPr>
            <a:spLocks noGrp="1"/>
          </p:cNvSpPr>
          <p:nvPr>
            <p:ph type="dt" sz="half" idx="10"/>
          </p:nvPr>
        </p:nvSpPr>
        <p:spPr/>
        <p:txBody>
          <a:bodyPr/>
          <a:lstStyle/>
          <a:p>
            <a:pPr>
              <a:defRPr/>
            </a:pPr>
            <a:r>
              <a:rPr lang="en-US" smtClean="0"/>
              <a:t>September 28,2010</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r>
              <a:rPr lang="en-US" smtClean="0"/>
              <a:t>Outline</a:t>
            </a:r>
          </a:p>
        </p:txBody>
      </p:sp>
      <p:sp>
        <p:nvSpPr>
          <p:cNvPr id="5123" name="Rectangle 9"/>
          <p:cNvSpPr>
            <a:spLocks noGrp="1" noChangeArrowheads="1"/>
          </p:cNvSpPr>
          <p:nvPr>
            <p:ph idx="1"/>
          </p:nvPr>
        </p:nvSpPr>
        <p:spPr>
          <a:xfrm>
            <a:off x="1104900" y="1790700"/>
            <a:ext cx="6934200" cy="3276600"/>
          </a:xfrm>
        </p:spPr>
        <p:txBody>
          <a:bodyPr/>
          <a:lstStyle/>
          <a:p>
            <a:pPr>
              <a:lnSpc>
                <a:spcPct val="150000"/>
              </a:lnSpc>
            </a:pPr>
            <a:r>
              <a:rPr lang="en-US" strike="sngStrike" dirty="0" smtClean="0"/>
              <a:t>Introduction to </a:t>
            </a:r>
            <a:r>
              <a:rPr lang="en-US" strike="sngStrike" dirty="0" err="1" smtClean="0"/>
              <a:t>OPeNDAP</a:t>
            </a:r>
            <a:endParaRPr lang="en-US" strike="sngStrike" dirty="0" smtClean="0"/>
          </a:p>
          <a:p>
            <a:pPr>
              <a:lnSpc>
                <a:spcPct val="150000"/>
              </a:lnSpc>
            </a:pPr>
            <a:r>
              <a:rPr lang="en-US" dirty="0" smtClean="0"/>
              <a:t>HDF4/5-OPeNDAP Handlers</a:t>
            </a:r>
          </a:p>
          <a:p>
            <a:pPr>
              <a:lnSpc>
                <a:spcPct val="150000"/>
              </a:lnSpc>
            </a:pPr>
            <a:r>
              <a:rPr lang="en-US" dirty="0" smtClean="0"/>
              <a:t>Live Demo</a:t>
            </a:r>
          </a:p>
        </p:txBody>
      </p:sp>
      <p:sp>
        <p:nvSpPr>
          <p:cNvPr id="5124" name="Footer Placeholder 4"/>
          <p:cNvSpPr>
            <a:spLocks noGrp="1"/>
          </p:cNvSpPr>
          <p:nvPr>
            <p:ph type="ftr" sz="quarter" idx="11"/>
          </p:nvPr>
        </p:nvSpPr>
        <p:spPr>
          <a:noFill/>
        </p:spPr>
        <p:txBody>
          <a:bodyPr/>
          <a:lstStyle/>
          <a:p>
            <a:r>
              <a:rPr lang="en-US" smtClean="0"/>
              <a:t>HDF/HDF-EOS Workshop XIV</a:t>
            </a:r>
          </a:p>
        </p:txBody>
      </p:sp>
      <p:sp>
        <p:nvSpPr>
          <p:cNvPr id="5125" name="Slide Number Placeholder 5"/>
          <p:cNvSpPr>
            <a:spLocks noGrp="1"/>
          </p:cNvSpPr>
          <p:nvPr>
            <p:ph type="sldNum" sz="quarter" idx="12"/>
          </p:nvPr>
        </p:nvSpPr>
        <p:spPr>
          <a:noFill/>
        </p:spPr>
        <p:txBody>
          <a:bodyPr/>
          <a:lstStyle/>
          <a:p>
            <a:fld id="{D9587501-94FF-4117-B843-886BD8268830}" type="slidenum">
              <a:rPr lang="en-US" smtClean="0"/>
              <a:pPr/>
              <a:t>11</a:t>
            </a:fld>
            <a:endParaRPr lang="en-US" smtClean="0"/>
          </a:p>
        </p:txBody>
      </p:sp>
      <p:sp>
        <p:nvSpPr>
          <p:cNvPr id="5126" name="Date Placeholder 5"/>
          <p:cNvSpPr>
            <a:spLocks noGrp="1"/>
          </p:cNvSpPr>
          <p:nvPr>
            <p:ph type="dt" sz="quarter" idx="10"/>
          </p:nvPr>
        </p:nvSpPr>
        <p:spPr>
          <a:noFill/>
        </p:spPr>
        <p:txBody>
          <a:bodyPr/>
          <a:lstStyle/>
          <a:p>
            <a:r>
              <a:rPr lang="en-US" smtClean="0"/>
              <a:t>September 28,2010</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1066800" y="152400"/>
            <a:ext cx="7010400" cy="533400"/>
          </a:xfrm>
        </p:spPr>
        <p:txBody>
          <a:bodyPr/>
          <a:lstStyle/>
          <a:p>
            <a:r>
              <a:rPr lang="en-US" dirty="0" smtClean="0"/>
              <a:t>Enhanced HDF</a:t>
            </a:r>
            <a:r>
              <a:rPr lang="en-US" dirty="0" smtClean="0">
                <a:solidFill>
                  <a:srgbClr val="00B050"/>
                </a:solidFill>
              </a:rPr>
              <a:t>4</a:t>
            </a:r>
            <a:r>
              <a:rPr lang="en-US" dirty="0" smtClean="0"/>
              <a:t> Handler</a:t>
            </a:r>
          </a:p>
        </p:txBody>
      </p:sp>
      <p:sp>
        <p:nvSpPr>
          <p:cNvPr id="21507" name="Footer Placeholder 4"/>
          <p:cNvSpPr>
            <a:spLocks noGrp="1"/>
          </p:cNvSpPr>
          <p:nvPr>
            <p:ph type="ftr" sz="quarter" idx="11"/>
          </p:nvPr>
        </p:nvSpPr>
        <p:spPr>
          <a:noFill/>
        </p:spPr>
        <p:txBody>
          <a:bodyPr/>
          <a:lstStyle/>
          <a:p>
            <a:r>
              <a:rPr lang="en-US" smtClean="0"/>
              <a:t>HDF/HDF-EOS Workshop XIV</a:t>
            </a:r>
          </a:p>
        </p:txBody>
      </p:sp>
      <p:sp>
        <p:nvSpPr>
          <p:cNvPr id="21508" name="Slide Number Placeholder 5"/>
          <p:cNvSpPr>
            <a:spLocks noGrp="1"/>
          </p:cNvSpPr>
          <p:nvPr>
            <p:ph type="sldNum" sz="quarter" idx="12"/>
          </p:nvPr>
        </p:nvSpPr>
        <p:spPr>
          <a:noFill/>
        </p:spPr>
        <p:txBody>
          <a:bodyPr/>
          <a:lstStyle/>
          <a:p>
            <a:fld id="{828A1D21-A967-4241-A756-DBCF0972E2B3}" type="slidenum">
              <a:rPr lang="en-US" smtClean="0"/>
              <a:pPr/>
              <a:t>12</a:t>
            </a:fld>
            <a:endParaRPr lang="en-US" smtClean="0"/>
          </a:p>
        </p:txBody>
      </p:sp>
      <p:pic>
        <p:nvPicPr>
          <p:cNvPr id="21509" name="Picture 3" descr="C:\Program Files (x86)\Microsoft Office\MEDIA\CAGCAT10\j0292020.wmf"/>
          <p:cNvPicPr>
            <a:picLocks noChangeAspect="1" noChangeArrowheads="1"/>
          </p:cNvPicPr>
          <p:nvPr/>
        </p:nvPicPr>
        <p:blipFill>
          <a:blip r:embed="rId3" cstate="print"/>
          <a:srcRect/>
          <a:stretch>
            <a:fillRect/>
          </a:stretch>
        </p:blipFill>
        <p:spPr bwMode="auto">
          <a:xfrm>
            <a:off x="533400" y="1828800"/>
            <a:ext cx="838200" cy="785813"/>
          </a:xfrm>
          <a:prstGeom prst="rect">
            <a:avLst/>
          </a:prstGeom>
          <a:noFill/>
          <a:ln w="9525">
            <a:noFill/>
            <a:miter lim="800000"/>
            <a:headEnd/>
            <a:tailEnd/>
          </a:ln>
        </p:spPr>
      </p:pic>
      <p:sp>
        <p:nvSpPr>
          <p:cNvPr id="21510" name="TextBox 11"/>
          <p:cNvSpPr txBox="1">
            <a:spLocks noChangeArrowheads="1"/>
          </p:cNvSpPr>
          <p:nvPr/>
        </p:nvSpPr>
        <p:spPr bwMode="auto">
          <a:xfrm>
            <a:off x="457200" y="2590800"/>
            <a:ext cx="989013" cy="461963"/>
          </a:xfrm>
          <a:prstGeom prst="rect">
            <a:avLst/>
          </a:prstGeom>
          <a:noFill/>
          <a:ln w="9525">
            <a:noFill/>
            <a:miter lim="800000"/>
            <a:headEnd/>
            <a:tailEnd/>
          </a:ln>
        </p:spPr>
        <p:txBody>
          <a:bodyPr wrap="none">
            <a:spAutoFit/>
          </a:bodyPr>
          <a:lstStyle/>
          <a:p>
            <a:r>
              <a:rPr lang="en-US">
                <a:latin typeface="Arial" pitchFamily="34" charset="0"/>
              </a:rPr>
              <a:t>Users</a:t>
            </a:r>
          </a:p>
        </p:txBody>
      </p:sp>
      <p:sp>
        <p:nvSpPr>
          <p:cNvPr id="21511" name="TextBox 12"/>
          <p:cNvSpPr txBox="1">
            <a:spLocks noChangeArrowheads="1"/>
          </p:cNvSpPr>
          <p:nvPr/>
        </p:nvSpPr>
        <p:spPr bwMode="auto">
          <a:xfrm>
            <a:off x="2171700" y="5268913"/>
            <a:ext cx="1736725" cy="831850"/>
          </a:xfrm>
          <a:prstGeom prst="rect">
            <a:avLst/>
          </a:prstGeom>
          <a:noFill/>
          <a:ln w="9525">
            <a:noFill/>
            <a:miter lim="800000"/>
            <a:headEnd/>
            <a:tailEnd/>
          </a:ln>
        </p:spPr>
        <p:txBody>
          <a:bodyPr wrap="none">
            <a:spAutoFit/>
          </a:bodyPr>
          <a:lstStyle/>
          <a:p>
            <a:r>
              <a:rPr lang="en-US">
                <a:latin typeface="Arial" pitchFamily="34" charset="0"/>
              </a:rPr>
              <a:t>OPeNDAP </a:t>
            </a:r>
          </a:p>
          <a:p>
            <a:r>
              <a:rPr lang="en-US">
                <a:latin typeface="Arial" pitchFamily="34" charset="0"/>
              </a:rPr>
              <a:t>Clients</a:t>
            </a:r>
          </a:p>
        </p:txBody>
      </p:sp>
      <p:sp>
        <p:nvSpPr>
          <p:cNvPr id="14" name="TextBox 13"/>
          <p:cNvSpPr txBox="1"/>
          <p:nvPr/>
        </p:nvSpPr>
        <p:spPr>
          <a:xfrm>
            <a:off x="598488" y="3657600"/>
            <a:ext cx="696912" cy="461963"/>
          </a:xfrm>
          <a:prstGeom prst="rect">
            <a:avLst/>
          </a:prstGeom>
          <a:noFill/>
        </p:spPr>
        <p:txBody>
          <a:bodyPr wrap="none">
            <a:spAutoFit/>
          </a:bodyPr>
          <a:lstStyle/>
          <a:p>
            <a:pPr>
              <a:defRPr/>
            </a:pPr>
            <a:r>
              <a:rPr lang="en-US" dirty="0">
                <a:solidFill>
                  <a:schemeClr val="tx2">
                    <a:lumMod val="75000"/>
                  </a:schemeClr>
                </a:solidFill>
                <a:latin typeface="Arial" pitchFamily="34" charset="0"/>
              </a:rPr>
              <a:t>IDV</a:t>
            </a:r>
          </a:p>
        </p:txBody>
      </p:sp>
      <p:sp>
        <p:nvSpPr>
          <p:cNvPr id="21513" name="TextBox 14"/>
          <p:cNvSpPr txBox="1">
            <a:spLocks noChangeArrowheads="1"/>
          </p:cNvSpPr>
          <p:nvPr/>
        </p:nvSpPr>
        <p:spPr bwMode="auto">
          <a:xfrm>
            <a:off x="4953000" y="5268913"/>
            <a:ext cx="1735138" cy="831850"/>
          </a:xfrm>
          <a:prstGeom prst="rect">
            <a:avLst/>
          </a:prstGeom>
          <a:noFill/>
          <a:ln w="9525">
            <a:noFill/>
            <a:miter lim="800000"/>
            <a:headEnd/>
            <a:tailEnd/>
          </a:ln>
        </p:spPr>
        <p:txBody>
          <a:bodyPr wrap="none">
            <a:spAutoFit/>
          </a:bodyPr>
          <a:lstStyle/>
          <a:p>
            <a:r>
              <a:rPr lang="en-US">
                <a:latin typeface="Arial" pitchFamily="34" charset="0"/>
              </a:rPr>
              <a:t>OPeNDAP </a:t>
            </a:r>
          </a:p>
          <a:p>
            <a:r>
              <a:rPr lang="en-US">
                <a:latin typeface="Arial" pitchFamily="34" charset="0"/>
              </a:rPr>
              <a:t>Servers</a:t>
            </a:r>
          </a:p>
        </p:txBody>
      </p:sp>
      <p:sp>
        <p:nvSpPr>
          <p:cNvPr id="21514" name="TextBox 15"/>
          <p:cNvSpPr txBox="1">
            <a:spLocks noChangeArrowheads="1"/>
          </p:cNvSpPr>
          <p:nvPr/>
        </p:nvSpPr>
        <p:spPr bwMode="auto">
          <a:xfrm>
            <a:off x="7010400" y="5268913"/>
            <a:ext cx="1752600" cy="461962"/>
          </a:xfrm>
          <a:prstGeom prst="rect">
            <a:avLst/>
          </a:prstGeom>
          <a:noFill/>
          <a:ln w="9525">
            <a:noFill/>
            <a:miter lim="800000"/>
            <a:headEnd/>
            <a:tailEnd/>
          </a:ln>
        </p:spPr>
        <p:txBody>
          <a:bodyPr lIns="91435" tIns="45718" rIns="91435" bIns="45718">
            <a:spAutoFit/>
          </a:bodyPr>
          <a:lstStyle/>
          <a:p>
            <a:r>
              <a:rPr lang="en-US">
                <a:latin typeface="Arial" pitchFamily="34" charset="0"/>
              </a:rPr>
              <a:t>HDF4 Files</a:t>
            </a:r>
          </a:p>
        </p:txBody>
      </p:sp>
      <p:sp>
        <p:nvSpPr>
          <p:cNvPr id="17" name="TextBox 16"/>
          <p:cNvSpPr txBox="1"/>
          <p:nvPr/>
        </p:nvSpPr>
        <p:spPr>
          <a:xfrm>
            <a:off x="5486400" y="3581400"/>
            <a:ext cx="989013" cy="461963"/>
          </a:xfrm>
          <a:prstGeom prst="rect">
            <a:avLst/>
          </a:prstGeom>
          <a:noFill/>
        </p:spPr>
        <p:txBody>
          <a:bodyPr wrap="none">
            <a:spAutoFit/>
          </a:bodyPr>
          <a:lstStyle/>
          <a:p>
            <a:pPr>
              <a:defRPr/>
            </a:pPr>
            <a:r>
              <a:rPr lang="en-US" dirty="0">
                <a:solidFill>
                  <a:schemeClr val="tx2">
                    <a:lumMod val="75000"/>
                  </a:schemeClr>
                </a:solidFill>
                <a:latin typeface="Arial" pitchFamily="34" charset="0"/>
              </a:rPr>
              <a:t>Hyrax</a:t>
            </a:r>
          </a:p>
        </p:txBody>
      </p:sp>
      <p:pic>
        <p:nvPicPr>
          <p:cNvPr id="21516" name="Picture 19" descr="hdfview.bmp"/>
          <p:cNvPicPr>
            <a:picLocks noChangeAspect="1"/>
          </p:cNvPicPr>
          <p:nvPr/>
        </p:nvPicPr>
        <p:blipFill>
          <a:blip r:embed="rId4" cstate="print"/>
          <a:srcRect/>
          <a:stretch>
            <a:fillRect/>
          </a:stretch>
        </p:blipFill>
        <p:spPr bwMode="auto">
          <a:xfrm>
            <a:off x="7162800" y="4114800"/>
            <a:ext cx="1371600" cy="1143000"/>
          </a:xfrm>
          <a:prstGeom prst="rect">
            <a:avLst/>
          </a:prstGeom>
          <a:noFill/>
          <a:ln w="9525">
            <a:noFill/>
            <a:miter lim="800000"/>
            <a:headEnd/>
            <a:tailEnd/>
          </a:ln>
        </p:spPr>
      </p:pic>
      <p:cxnSp>
        <p:nvCxnSpPr>
          <p:cNvPr id="20" name="Straight Arrow Connector 19"/>
          <p:cNvCxnSpPr/>
          <p:nvPr/>
        </p:nvCxnSpPr>
        <p:spPr>
          <a:xfrm rot="10800000">
            <a:off x="6400800" y="4583113"/>
            <a:ext cx="76358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518" name="TextBox 20"/>
          <p:cNvSpPr txBox="1">
            <a:spLocks noChangeArrowheads="1"/>
          </p:cNvSpPr>
          <p:nvPr/>
        </p:nvSpPr>
        <p:spPr bwMode="auto">
          <a:xfrm>
            <a:off x="4038600" y="4367213"/>
            <a:ext cx="914400" cy="461962"/>
          </a:xfrm>
          <a:prstGeom prst="rect">
            <a:avLst/>
          </a:prstGeom>
          <a:noFill/>
          <a:ln w="9525">
            <a:noFill/>
            <a:miter lim="800000"/>
            <a:headEnd/>
            <a:tailEnd/>
          </a:ln>
        </p:spPr>
        <p:txBody>
          <a:bodyPr lIns="91435" tIns="45718" rIns="91435" bIns="45718">
            <a:spAutoFit/>
          </a:bodyPr>
          <a:lstStyle/>
          <a:p>
            <a:r>
              <a:rPr lang="en-US">
                <a:latin typeface="Arial" pitchFamily="34" charset="0"/>
              </a:rPr>
              <a:t>DAP</a:t>
            </a:r>
          </a:p>
        </p:txBody>
      </p:sp>
      <p:sp>
        <p:nvSpPr>
          <p:cNvPr id="22" name="Lightning Bolt 21"/>
          <p:cNvSpPr/>
          <p:nvPr/>
        </p:nvSpPr>
        <p:spPr>
          <a:xfrm>
            <a:off x="7696200" y="2971800"/>
            <a:ext cx="304800" cy="7620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21520" name="Picture 2" descr="C:\Documents and Settings\hyoklee\Local Settings\Temporary Internet Files\Content.IE5\H0QAWWKR\MCj04247700000[1].wmf"/>
          <p:cNvPicPr>
            <a:picLocks noChangeAspect="1" noChangeArrowheads="1"/>
          </p:cNvPicPr>
          <p:nvPr/>
        </p:nvPicPr>
        <p:blipFill>
          <a:blip r:embed="rId5" cstate="print"/>
          <a:srcRect/>
          <a:stretch>
            <a:fillRect/>
          </a:stretch>
        </p:blipFill>
        <p:spPr bwMode="auto">
          <a:xfrm>
            <a:off x="5354638" y="4049713"/>
            <a:ext cx="1122362" cy="1295400"/>
          </a:xfrm>
          <a:prstGeom prst="rect">
            <a:avLst/>
          </a:prstGeom>
          <a:noFill/>
          <a:ln w="9525">
            <a:noFill/>
            <a:miter lim="800000"/>
            <a:headEnd/>
            <a:tailEnd/>
          </a:ln>
        </p:spPr>
      </p:pic>
      <p:pic>
        <p:nvPicPr>
          <p:cNvPr id="21521" name="Picture 3" descr="C:\Documents and Settings\hyoklee\Local Settings\Temporary Internet Files\Content.IE5\H0QAWWKR\MCj04348650000[1].png"/>
          <p:cNvPicPr>
            <a:picLocks noChangeAspect="1" noChangeArrowheads="1"/>
          </p:cNvPicPr>
          <p:nvPr/>
        </p:nvPicPr>
        <p:blipFill>
          <a:blip r:embed="rId6" cstate="print"/>
          <a:srcRect/>
          <a:stretch>
            <a:fillRect/>
          </a:stretch>
        </p:blipFill>
        <p:spPr bwMode="auto">
          <a:xfrm>
            <a:off x="2362200" y="4049713"/>
            <a:ext cx="1219200" cy="1219200"/>
          </a:xfrm>
          <a:prstGeom prst="rect">
            <a:avLst/>
          </a:prstGeom>
          <a:noFill/>
          <a:ln w="9525">
            <a:noFill/>
            <a:miter lim="800000"/>
            <a:headEnd/>
            <a:tailEnd/>
          </a:ln>
        </p:spPr>
      </p:pic>
      <p:cxnSp>
        <p:nvCxnSpPr>
          <p:cNvPr id="25" name="Curved Connector 24"/>
          <p:cNvCxnSpPr/>
          <p:nvPr/>
        </p:nvCxnSpPr>
        <p:spPr>
          <a:xfrm rot="10800000" flipV="1">
            <a:off x="3581400" y="4583113"/>
            <a:ext cx="1600200" cy="457200"/>
          </a:xfrm>
          <a:prstGeom prst="curvedConnector3">
            <a:avLst>
              <a:gd name="adj1" fmla="val 50000"/>
            </a:avLst>
          </a:prstGeom>
          <a:ln w="41275">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38400" y="3657600"/>
            <a:ext cx="1436688" cy="461963"/>
          </a:xfrm>
          <a:prstGeom prst="rect">
            <a:avLst/>
          </a:prstGeom>
          <a:noFill/>
        </p:spPr>
        <p:txBody>
          <a:bodyPr wrap="none">
            <a:spAutoFit/>
          </a:bodyPr>
          <a:lstStyle/>
          <a:p>
            <a:pPr>
              <a:defRPr/>
            </a:pPr>
            <a:r>
              <a:rPr lang="en-US" dirty="0" err="1">
                <a:solidFill>
                  <a:schemeClr val="tx2">
                    <a:lumMod val="75000"/>
                  </a:schemeClr>
                </a:solidFill>
                <a:latin typeface="Arial" pitchFamily="34" charset="0"/>
              </a:rPr>
              <a:t>libnc</a:t>
            </a:r>
            <a:r>
              <a:rPr lang="en-US" dirty="0">
                <a:solidFill>
                  <a:schemeClr val="tx2">
                    <a:lumMod val="75000"/>
                  </a:schemeClr>
                </a:solidFill>
                <a:latin typeface="Arial" pitchFamily="34" charset="0"/>
              </a:rPr>
              <a:t>-dap</a:t>
            </a:r>
          </a:p>
        </p:txBody>
      </p:sp>
      <p:cxnSp>
        <p:nvCxnSpPr>
          <p:cNvPr id="27" name="Straight Arrow Connector 26"/>
          <p:cNvCxnSpPr/>
          <p:nvPr/>
        </p:nvCxnSpPr>
        <p:spPr>
          <a:xfrm rot="10800000">
            <a:off x="1828800" y="4583113"/>
            <a:ext cx="76358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609600" y="3276600"/>
            <a:ext cx="763588" cy="1588"/>
          </a:xfrm>
          <a:prstGeom prst="straightConnector1">
            <a:avLst/>
          </a:prstGeom>
          <a:ln w="28575">
            <a:tailEnd type="arrow"/>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pic>
        <p:nvPicPr>
          <p:cNvPr id="21526" name="Picture 24" descr="airs.jpg"/>
          <p:cNvPicPr>
            <a:picLocks noChangeAspect="1"/>
          </p:cNvPicPr>
          <p:nvPr/>
        </p:nvPicPr>
        <p:blipFill>
          <a:blip r:embed="rId7" cstate="print"/>
          <a:srcRect/>
          <a:stretch>
            <a:fillRect/>
          </a:stretch>
        </p:blipFill>
        <p:spPr bwMode="auto">
          <a:xfrm>
            <a:off x="6705600" y="1752600"/>
            <a:ext cx="2057400" cy="1187450"/>
          </a:xfrm>
          <a:prstGeom prst="rect">
            <a:avLst/>
          </a:prstGeom>
          <a:noFill/>
          <a:ln w="9525">
            <a:noFill/>
            <a:miter lim="800000"/>
            <a:headEnd/>
            <a:tailEnd/>
          </a:ln>
        </p:spPr>
      </p:pic>
      <p:sp>
        <p:nvSpPr>
          <p:cNvPr id="30" name="5-Point Star 29"/>
          <p:cNvSpPr/>
          <p:nvPr/>
        </p:nvSpPr>
        <p:spPr bwMode="auto">
          <a:xfrm>
            <a:off x="6629400" y="4114800"/>
            <a:ext cx="381000" cy="3810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dirty="0">
              <a:solidFill>
                <a:srgbClr val="00B050"/>
              </a:solidFill>
              <a:cs typeface="+mn-cs"/>
            </a:endParaRPr>
          </a:p>
        </p:txBody>
      </p:sp>
      <p:sp>
        <p:nvSpPr>
          <p:cNvPr id="32" name="TextBox 31"/>
          <p:cNvSpPr txBox="1"/>
          <p:nvPr/>
        </p:nvSpPr>
        <p:spPr>
          <a:xfrm>
            <a:off x="6858000" y="1219200"/>
            <a:ext cx="835025" cy="461963"/>
          </a:xfrm>
          <a:prstGeom prst="rect">
            <a:avLst/>
          </a:prstGeom>
          <a:noFill/>
        </p:spPr>
        <p:txBody>
          <a:bodyPr wrap="none">
            <a:spAutoFit/>
          </a:bodyPr>
          <a:lstStyle/>
          <a:p>
            <a:pPr>
              <a:defRPr/>
            </a:pPr>
            <a:r>
              <a:rPr lang="en-US" dirty="0">
                <a:solidFill>
                  <a:schemeClr val="tx2">
                    <a:lumMod val="75000"/>
                  </a:schemeClr>
                </a:solidFill>
                <a:latin typeface="Arial" pitchFamily="34" charset="0"/>
              </a:rPr>
              <a:t>Aura</a:t>
            </a:r>
          </a:p>
        </p:txBody>
      </p:sp>
      <p:pic>
        <p:nvPicPr>
          <p:cNvPr id="21529" name="question mark" descr="C:\Documents and Settings\hyoklee\Local Settings\Temporary Internet Files\Content.IE5\URM2S3ZJ\MCj04315600000[1].png"/>
          <p:cNvPicPr>
            <a:picLocks noChangeAspect="1" noChangeArrowheads="1"/>
          </p:cNvPicPr>
          <p:nvPr/>
        </p:nvPicPr>
        <p:blipFill>
          <a:blip r:embed="rId8" cstate="print"/>
          <a:srcRect/>
          <a:stretch>
            <a:fillRect/>
          </a:stretch>
        </p:blipFill>
        <p:spPr bwMode="auto">
          <a:xfrm>
            <a:off x="457200" y="4079875"/>
            <a:ext cx="990600" cy="990600"/>
          </a:xfrm>
          <a:prstGeom prst="rect">
            <a:avLst/>
          </a:prstGeom>
          <a:noFill/>
          <a:ln w="9525">
            <a:noFill/>
            <a:miter lim="800000"/>
            <a:headEnd/>
            <a:tailEnd/>
          </a:ln>
        </p:spPr>
      </p:pic>
      <p:sp>
        <p:nvSpPr>
          <p:cNvPr id="34" name="MODIS Swath w/ Dim Map"/>
          <p:cNvSpPr txBox="1"/>
          <p:nvPr/>
        </p:nvSpPr>
        <p:spPr>
          <a:xfrm>
            <a:off x="6934200" y="3352800"/>
            <a:ext cx="2133600" cy="830263"/>
          </a:xfrm>
          <a:prstGeom prst="rect">
            <a:avLst/>
          </a:prstGeom>
          <a:noFill/>
        </p:spPr>
        <p:txBody>
          <a:bodyPr wrap="none">
            <a:spAutoFit/>
          </a:bodyPr>
          <a:lstStyle/>
          <a:p>
            <a:pPr>
              <a:defRPr/>
            </a:pPr>
            <a:r>
              <a:rPr lang="en-US" dirty="0">
                <a:solidFill>
                  <a:schemeClr val="tx2">
                    <a:lumMod val="75000"/>
                  </a:schemeClr>
                </a:solidFill>
                <a:latin typeface="Arial" pitchFamily="34" charset="0"/>
              </a:rPr>
              <a:t>MODIS Swath</a:t>
            </a:r>
          </a:p>
          <a:p>
            <a:pPr>
              <a:defRPr/>
            </a:pPr>
            <a:r>
              <a:rPr lang="en-US" dirty="0">
                <a:solidFill>
                  <a:schemeClr val="tx2">
                    <a:lumMod val="75000"/>
                  </a:schemeClr>
                </a:solidFill>
                <a:latin typeface="Arial" pitchFamily="34" charset="0"/>
              </a:rPr>
              <a:t>w/ Dim. Map</a:t>
            </a:r>
          </a:p>
        </p:txBody>
      </p:sp>
      <p:sp>
        <p:nvSpPr>
          <p:cNvPr id="21531" name="New HDF4 Handler (HE2 library)"/>
          <p:cNvSpPr txBox="1">
            <a:spLocks noChangeArrowheads="1"/>
          </p:cNvSpPr>
          <p:nvPr/>
        </p:nvSpPr>
        <p:spPr bwMode="auto">
          <a:xfrm>
            <a:off x="990600" y="1143000"/>
            <a:ext cx="5257800" cy="461963"/>
          </a:xfrm>
          <a:prstGeom prst="rect">
            <a:avLst/>
          </a:prstGeom>
          <a:solidFill>
            <a:schemeClr val="accent2"/>
          </a:solidFill>
          <a:ln w="9525">
            <a:noFill/>
            <a:miter lim="800000"/>
            <a:headEnd/>
            <a:tailEnd/>
          </a:ln>
        </p:spPr>
        <p:txBody>
          <a:bodyPr>
            <a:spAutoFit/>
          </a:bodyPr>
          <a:lstStyle/>
          <a:p>
            <a:r>
              <a:rPr lang="en-US">
                <a:latin typeface="Arial" pitchFamily="34" charset="0"/>
              </a:rPr>
              <a:t>Enhanced HDF</a:t>
            </a:r>
            <a:r>
              <a:rPr lang="en-US">
                <a:solidFill>
                  <a:srgbClr val="00B050"/>
                </a:solidFill>
                <a:latin typeface="Arial" pitchFamily="34" charset="0"/>
              </a:rPr>
              <a:t>4</a:t>
            </a:r>
            <a:r>
              <a:rPr lang="en-US">
                <a:latin typeface="Arial" pitchFamily="34" charset="0"/>
              </a:rPr>
              <a:t> HANDLER</a:t>
            </a:r>
          </a:p>
        </p:txBody>
      </p:sp>
      <p:sp>
        <p:nvSpPr>
          <p:cNvPr id="21532" name="Visualization Tools"/>
          <p:cNvSpPr txBox="1">
            <a:spLocks noChangeArrowheads="1"/>
          </p:cNvSpPr>
          <p:nvPr/>
        </p:nvSpPr>
        <p:spPr bwMode="auto">
          <a:xfrm>
            <a:off x="76200" y="5253038"/>
            <a:ext cx="1995488" cy="831850"/>
          </a:xfrm>
          <a:prstGeom prst="rect">
            <a:avLst/>
          </a:prstGeom>
          <a:noFill/>
          <a:ln w="9525">
            <a:noFill/>
            <a:miter lim="800000"/>
            <a:headEnd/>
            <a:tailEnd/>
          </a:ln>
        </p:spPr>
        <p:txBody>
          <a:bodyPr wrap="none">
            <a:spAutoFit/>
          </a:bodyPr>
          <a:lstStyle/>
          <a:p>
            <a:r>
              <a:rPr lang="en-US">
                <a:latin typeface="Arial" pitchFamily="34" charset="0"/>
              </a:rPr>
              <a:t>Visualization </a:t>
            </a:r>
          </a:p>
          <a:p>
            <a:r>
              <a:rPr lang="en-US">
                <a:latin typeface="Arial" pitchFamily="34" charset="0"/>
              </a:rPr>
              <a:t>Tools</a:t>
            </a:r>
          </a:p>
        </p:txBody>
      </p:sp>
      <p:pic>
        <p:nvPicPr>
          <p:cNvPr id="21533" name="Picture MOIDS Swath w/ Dim Map" descr="MOD10_L2.A2000136.0235.004.2003009030119.hdf.snow_cover.idv.without_attr.PNG"/>
          <p:cNvPicPr>
            <a:picLocks noChangeAspect="1"/>
          </p:cNvPicPr>
          <p:nvPr/>
        </p:nvPicPr>
        <p:blipFill>
          <a:blip r:embed="rId9" cstate="print"/>
          <a:srcRect/>
          <a:stretch>
            <a:fillRect/>
          </a:stretch>
        </p:blipFill>
        <p:spPr bwMode="auto">
          <a:xfrm>
            <a:off x="0" y="4038600"/>
            <a:ext cx="1804988" cy="1219200"/>
          </a:xfrm>
          <a:prstGeom prst="rect">
            <a:avLst/>
          </a:prstGeom>
          <a:noFill/>
          <a:ln w="9525">
            <a:noFill/>
            <a:miter lim="800000"/>
            <a:headEnd/>
            <a:tailEnd/>
          </a:ln>
        </p:spPr>
      </p:pic>
      <p:cxnSp>
        <p:nvCxnSpPr>
          <p:cNvPr id="21534" name="Straight Arrow Connector 40"/>
          <p:cNvCxnSpPr>
            <a:cxnSpLocks noChangeShapeType="1"/>
          </p:cNvCxnSpPr>
          <p:nvPr/>
        </p:nvCxnSpPr>
        <p:spPr bwMode="auto">
          <a:xfrm rot="16200000" flipH="1">
            <a:off x="4343400" y="1752600"/>
            <a:ext cx="2590800" cy="2286000"/>
          </a:xfrm>
          <a:prstGeom prst="straightConnector1">
            <a:avLst/>
          </a:prstGeom>
          <a:noFill/>
          <a:ln w="25400" algn="ctr">
            <a:solidFill>
              <a:schemeClr val="tx1"/>
            </a:solidFill>
            <a:prstDash val="sysDash"/>
            <a:round/>
            <a:headEnd/>
            <a:tailEnd type="arrow" w="med" len="med"/>
          </a:ln>
        </p:spPr>
      </p:cxnSp>
      <p:sp>
        <p:nvSpPr>
          <p:cNvPr id="21535" name="Date Placeholder 30"/>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152400"/>
            <a:ext cx="8763000" cy="533400"/>
          </a:xfrm>
        </p:spPr>
        <p:txBody>
          <a:bodyPr/>
          <a:lstStyle/>
          <a:p>
            <a:r>
              <a:rPr lang="en-US" sz="2800" dirty="0" smtClean="0"/>
              <a:t>An example: Access HDF data via OPeNDAP</a:t>
            </a:r>
          </a:p>
        </p:txBody>
      </p:sp>
      <p:sp>
        <p:nvSpPr>
          <p:cNvPr id="22531" name="Footer Placeholder 4"/>
          <p:cNvSpPr>
            <a:spLocks noGrp="1"/>
          </p:cNvSpPr>
          <p:nvPr>
            <p:ph type="ftr" sz="quarter" idx="11"/>
          </p:nvPr>
        </p:nvSpPr>
        <p:spPr>
          <a:noFill/>
        </p:spPr>
        <p:txBody>
          <a:bodyPr/>
          <a:lstStyle/>
          <a:p>
            <a:r>
              <a:rPr lang="en-US" smtClean="0"/>
              <a:t>HDF/HDF-EOS Workshop XIV</a:t>
            </a:r>
          </a:p>
        </p:txBody>
      </p:sp>
      <p:sp>
        <p:nvSpPr>
          <p:cNvPr id="22532" name="Slide Number Placeholder 5"/>
          <p:cNvSpPr>
            <a:spLocks noGrp="1"/>
          </p:cNvSpPr>
          <p:nvPr>
            <p:ph type="sldNum" sz="quarter" idx="12"/>
          </p:nvPr>
        </p:nvSpPr>
        <p:spPr>
          <a:noFill/>
        </p:spPr>
        <p:txBody>
          <a:bodyPr/>
          <a:lstStyle/>
          <a:p>
            <a:fld id="{4EC52395-F797-4936-BEE9-F23A90A308E3}" type="slidenum">
              <a:rPr lang="en-US" smtClean="0"/>
              <a:pPr/>
              <a:t>13</a:t>
            </a:fld>
            <a:endParaRPr lang="en-US" smtClean="0"/>
          </a:p>
        </p:txBody>
      </p:sp>
      <p:pic>
        <p:nvPicPr>
          <p:cNvPr id="22533" name="Picture 11" descr="MOD10_L2.A2000136.0235.004.2003009030119.hdf.snow_cover.idv.without_attr.PNG"/>
          <p:cNvPicPr>
            <a:picLocks noChangeAspect="1"/>
          </p:cNvPicPr>
          <p:nvPr/>
        </p:nvPicPr>
        <p:blipFill>
          <a:blip r:embed="rId3" cstate="print"/>
          <a:srcRect/>
          <a:stretch>
            <a:fillRect/>
          </a:stretch>
        </p:blipFill>
        <p:spPr bwMode="auto">
          <a:xfrm>
            <a:off x="1317625" y="1230313"/>
            <a:ext cx="6508750" cy="4397375"/>
          </a:xfrm>
          <a:prstGeom prst="rect">
            <a:avLst/>
          </a:prstGeom>
          <a:noFill/>
          <a:ln w="9525">
            <a:noFill/>
            <a:miter lim="800000"/>
            <a:headEnd/>
            <a:tailEnd/>
          </a:ln>
        </p:spPr>
      </p:pic>
      <p:sp>
        <p:nvSpPr>
          <p:cNvPr id="7" name="TextBox 6"/>
          <p:cNvSpPr txBox="1"/>
          <p:nvPr/>
        </p:nvSpPr>
        <p:spPr>
          <a:xfrm>
            <a:off x="2163763" y="5715000"/>
            <a:ext cx="4816475" cy="554038"/>
          </a:xfrm>
          <a:prstGeom prst="rect">
            <a:avLst/>
          </a:prstGeom>
          <a:noFill/>
        </p:spPr>
        <p:txBody>
          <a:bodyPr wrap="none">
            <a:spAutoFit/>
          </a:bodyPr>
          <a:lstStyle/>
          <a:p>
            <a:pPr>
              <a:defRPr/>
            </a:pPr>
            <a:r>
              <a:rPr lang="en-US" sz="3000" dirty="0">
                <a:latin typeface="+mn-lt"/>
                <a:cs typeface="+mn-cs"/>
              </a:rPr>
              <a:t>Swath with Dimension Map</a:t>
            </a:r>
          </a:p>
        </p:txBody>
      </p:sp>
      <p:sp>
        <p:nvSpPr>
          <p:cNvPr id="22535" name="Date Placeholder 7"/>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HDF-EOS2 Products Supported</a:t>
            </a:r>
          </a:p>
        </p:txBody>
      </p:sp>
      <p:sp>
        <p:nvSpPr>
          <p:cNvPr id="26627" name="Content Placeholder 2"/>
          <p:cNvSpPr>
            <a:spLocks noGrp="1"/>
          </p:cNvSpPr>
          <p:nvPr>
            <p:ph idx="1"/>
          </p:nvPr>
        </p:nvSpPr>
        <p:spPr>
          <a:xfrm>
            <a:off x="1066800" y="1066800"/>
            <a:ext cx="7696200" cy="4572000"/>
          </a:xfrm>
        </p:spPr>
        <p:txBody>
          <a:bodyPr/>
          <a:lstStyle/>
          <a:p>
            <a:r>
              <a:rPr lang="en-US" dirty="0" smtClean="0"/>
              <a:t>GES DISC</a:t>
            </a:r>
          </a:p>
          <a:p>
            <a:pPr lvl="1"/>
            <a:r>
              <a:rPr lang="en-US" dirty="0" smtClean="0"/>
              <a:t>AIRS / MERRA / TOMS</a:t>
            </a:r>
          </a:p>
          <a:p>
            <a:r>
              <a:rPr lang="en-US" dirty="0" smtClean="0"/>
              <a:t>LAADS / LP DAAC / NSIDC</a:t>
            </a:r>
          </a:p>
          <a:p>
            <a:pPr lvl="1"/>
            <a:r>
              <a:rPr lang="en-US" dirty="0" smtClean="0"/>
              <a:t>Many MODIS products</a:t>
            </a:r>
          </a:p>
          <a:p>
            <a:r>
              <a:rPr lang="en-US" dirty="0" smtClean="0"/>
              <a:t>NSIDC</a:t>
            </a:r>
          </a:p>
          <a:p>
            <a:pPr lvl="1"/>
            <a:r>
              <a:rPr lang="en-US" dirty="0" smtClean="0"/>
              <a:t>AMSR_E / NISE</a:t>
            </a:r>
          </a:p>
          <a:p>
            <a:r>
              <a:rPr lang="en-US" dirty="0" err="1" smtClean="0"/>
              <a:t>LaRC</a:t>
            </a:r>
            <a:endParaRPr lang="en-US" dirty="0" smtClean="0"/>
          </a:p>
          <a:p>
            <a:pPr lvl="1"/>
            <a:r>
              <a:rPr lang="en-US" dirty="0" smtClean="0"/>
              <a:t>MISR / MOPITT / some CERES(TRMM)</a:t>
            </a:r>
          </a:p>
          <a:p>
            <a:pPr>
              <a:lnSpc>
                <a:spcPct val="200000"/>
              </a:lnSpc>
              <a:buFontTx/>
              <a:buNone/>
            </a:pPr>
            <a:endParaRPr lang="en-US" dirty="0" smtClean="0"/>
          </a:p>
        </p:txBody>
      </p:sp>
      <p:sp>
        <p:nvSpPr>
          <p:cNvPr id="26628" name="Footer Placeholder 4"/>
          <p:cNvSpPr>
            <a:spLocks noGrp="1"/>
          </p:cNvSpPr>
          <p:nvPr>
            <p:ph type="ftr" sz="quarter" idx="11"/>
          </p:nvPr>
        </p:nvSpPr>
        <p:spPr>
          <a:noFill/>
        </p:spPr>
        <p:txBody>
          <a:bodyPr/>
          <a:lstStyle/>
          <a:p>
            <a:r>
              <a:rPr lang="en-US" smtClean="0"/>
              <a:t>HDF/HDF-EOS Workshop XIV</a:t>
            </a:r>
          </a:p>
        </p:txBody>
      </p:sp>
      <p:sp>
        <p:nvSpPr>
          <p:cNvPr id="26629" name="Slide Number Placeholder 5"/>
          <p:cNvSpPr>
            <a:spLocks noGrp="1"/>
          </p:cNvSpPr>
          <p:nvPr>
            <p:ph type="sldNum" sz="quarter" idx="12"/>
          </p:nvPr>
        </p:nvSpPr>
        <p:spPr>
          <a:noFill/>
        </p:spPr>
        <p:txBody>
          <a:bodyPr/>
          <a:lstStyle/>
          <a:p>
            <a:fld id="{3CBFA523-3FB2-40E7-855F-CA04724241BF}" type="slidenum">
              <a:rPr lang="en-US" smtClean="0"/>
              <a:pPr/>
              <a:t>14</a:t>
            </a:fld>
            <a:endParaRPr lang="en-US" smtClean="0"/>
          </a:p>
        </p:txBody>
      </p:sp>
      <p:pic>
        <p:nvPicPr>
          <p:cNvPr id="7" name="Picture 6" descr="hdf4_handler_limit.png" hidden="1"/>
          <p:cNvPicPr>
            <a:picLocks noChangeAspect="1"/>
          </p:cNvPicPr>
          <p:nvPr/>
        </p:nvPicPr>
        <p:blipFill>
          <a:blip r:embed="rId3" cstate="print"/>
          <a:srcRect/>
          <a:stretch>
            <a:fillRect/>
          </a:stretch>
        </p:blipFill>
        <p:spPr bwMode="auto">
          <a:xfrm>
            <a:off x="4763" y="0"/>
            <a:ext cx="9134475" cy="6858000"/>
          </a:xfrm>
          <a:prstGeom prst="rect">
            <a:avLst/>
          </a:prstGeom>
          <a:noFill/>
          <a:ln w="9525">
            <a:noFill/>
            <a:miter lim="800000"/>
            <a:headEnd/>
            <a:tailEnd/>
          </a:ln>
        </p:spPr>
      </p:pic>
      <p:pic>
        <p:nvPicPr>
          <p:cNvPr id="8" name="Picture 7" descr="hdf4_handler_limit_samples.png" hidden="1"/>
          <p:cNvPicPr>
            <a:picLocks noChangeAspect="1"/>
          </p:cNvPicPr>
          <p:nvPr/>
        </p:nvPicPr>
        <p:blipFill>
          <a:blip r:embed="rId4" cstate="print"/>
          <a:srcRect/>
          <a:stretch>
            <a:fillRect/>
          </a:stretch>
        </p:blipFill>
        <p:spPr bwMode="auto">
          <a:xfrm>
            <a:off x="4763" y="0"/>
            <a:ext cx="9134475" cy="6858000"/>
          </a:xfrm>
          <a:prstGeom prst="rect">
            <a:avLst/>
          </a:prstGeom>
          <a:noFill/>
          <a:ln w="9525">
            <a:noFill/>
            <a:miter lim="800000"/>
            <a:headEnd/>
            <a:tailEnd/>
          </a:ln>
        </p:spPr>
      </p:pic>
      <p:sp>
        <p:nvSpPr>
          <p:cNvPr id="26632" name="Date Placeholder 8"/>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i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Pure HDF4 Products Supported</a:t>
            </a:r>
          </a:p>
        </p:txBody>
      </p:sp>
      <p:sp>
        <p:nvSpPr>
          <p:cNvPr id="26627" name="Content Placeholder 2"/>
          <p:cNvSpPr>
            <a:spLocks noGrp="1"/>
          </p:cNvSpPr>
          <p:nvPr>
            <p:ph idx="1"/>
          </p:nvPr>
        </p:nvSpPr>
        <p:spPr>
          <a:xfrm>
            <a:off x="1066800" y="1066800"/>
            <a:ext cx="7696200" cy="4572000"/>
          </a:xfrm>
        </p:spPr>
        <p:txBody>
          <a:bodyPr/>
          <a:lstStyle/>
          <a:p>
            <a:r>
              <a:rPr lang="en-US" dirty="0" smtClean="0"/>
              <a:t>GES DISC</a:t>
            </a:r>
          </a:p>
          <a:p>
            <a:pPr lvl="1"/>
            <a:r>
              <a:rPr lang="en-US" dirty="0" smtClean="0"/>
              <a:t>TRMM L1B, L2B Swath </a:t>
            </a:r>
          </a:p>
          <a:p>
            <a:pPr lvl="1"/>
            <a:r>
              <a:rPr lang="en-US" dirty="0" smtClean="0"/>
              <a:t>TRMM  L3 Grid 42B &amp; 43B products</a:t>
            </a:r>
          </a:p>
          <a:p>
            <a:pPr lvl="1"/>
            <a:endParaRPr lang="en-US" dirty="0" smtClean="0"/>
          </a:p>
          <a:p>
            <a:r>
              <a:rPr lang="en-US" dirty="0" smtClean="0"/>
              <a:t>OBPG (Ocean Color)</a:t>
            </a:r>
          </a:p>
          <a:p>
            <a:pPr lvl="1"/>
            <a:r>
              <a:rPr lang="en-US" dirty="0" err="1" smtClean="0"/>
              <a:t>SeaWiFS</a:t>
            </a:r>
            <a:r>
              <a:rPr lang="en-US" dirty="0" smtClean="0"/>
              <a:t> / MODIST / MODISA</a:t>
            </a:r>
          </a:p>
          <a:p>
            <a:pPr lvl="1"/>
            <a:r>
              <a:rPr lang="en-US" dirty="0" smtClean="0"/>
              <a:t>CZCS / OCTS</a:t>
            </a:r>
          </a:p>
          <a:p>
            <a:pPr>
              <a:lnSpc>
                <a:spcPct val="200000"/>
              </a:lnSpc>
              <a:buFontTx/>
              <a:buNone/>
            </a:pPr>
            <a:endParaRPr lang="en-US" dirty="0" smtClean="0"/>
          </a:p>
        </p:txBody>
      </p:sp>
      <p:sp>
        <p:nvSpPr>
          <p:cNvPr id="26628" name="Footer Placeholder 4"/>
          <p:cNvSpPr>
            <a:spLocks noGrp="1"/>
          </p:cNvSpPr>
          <p:nvPr>
            <p:ph type="ftr" sz="quarter" idx="11"/>
          </p:nvPr>
        </p:nvSpPr>
        <p:spPr>
          <a:noFill/>
        </p:spPr>
        <p:txBody>
          <a:bodyPr/>
          <a:lstStyle/>
          <a:p>
            <a:r>
              <a:rPr lang="en-US" smtClean="0"/>
              <a:t>HDF/HDF-EOS Workshop XIV</a:t>
            </a:r>
          </a:p>
        </p:txBody>
      </p:sp>
      <p:sp>
        <p:nvSpPr>
          <p:cNvPr id="26629" name="Slide Number Placeholder 5"/>
          <p:cNvSpPr>
            <a:spLocks noGrp="1"/>
          </p:cNvSpPr>
          <p:nvPr>
            <p:ph type="sldNum" sz="quarter" idx="12"/>
          </p:nvPr>
        </p:nvSpPr>
        <p:spPr>
          <a:noFill/>
        </p:spPr>
        <p:txBody>
          <a:bodyPr/>
          <a:lstStyle/>
          <a:p>
            <a:fld id="{3CBFA523-3FB2-40E7-855F-CA04724241BF}" type="slidenum">
              <a:rPr lang="en-US" smtClean="0"/>
              <a:pPr/>
              <a:t>15</a:t>
            </a:fld>
            <a:endParaRPr lang="en-US" smtClean="0"/>
          </a:p>
        </p:txBody>
      </p:sp>
      <p:pic>
        <p:nvPicPr>
          <p:cNvPr id="7" name="Picture 6" descr="hdf4_handler_limit.png" hidden="1"/>
          <p:cNvPicPr>
            <a:picLocks noChangeAspect="1"/>
          </p:cNvPicPr>
          <p:nvPr/>
        </p:nvPicPr>
        <p:blipFill>
          <a:blip r:embed="rId3" cstate="print"/>
          <a:srcRect/>
          <a:stretch>
            <a:fillRect/>
          </a:stretch>
        </p:blipFill>
        <p:spPr bwMode="auto">
          <a:xfrm>
            <a:off x="4763" y="0"/>
            <a:ext cx="9134475" cy="6858000"/>
          </a:xfrm>
          <a:prstGeom prst="rect">
            <a:avLst/>
          </a:prstGeom>
          <a:noFill/>
          <a:ln w="9525">
            <a:noFill/>
            <a:miter lim="800000"/>
            <a:headEnd/>
            <a:tailEnd/>
          </a:ln>
        </p:spPr>
      </p:pic>
      <p:pic>
        <p:nvPicPr>
          <p:cNvPr id="8" name="Picture 7" descr="hdf4_handler_limit_samples.png" hidden="1"/>
          <p:cNvPicPr>
            <a:picLocks noChangeAspect="1"/>
          </p:cNvPicPr>
          <p:nvPr/>
        </p:nvPicPr>
        <p:blipFill>
          <a:blip r:embed="rId4" cstate="print"/>
          <a:srcRect/>
          <a:stretch>
            <a:fillRect/>
          </a:stretch>
        </p:blipFill>
        <p:spPr bwMode="auto">
          <a:xfrm>
            <a:off x="4763" y="0"/>
            <a:ext cx="9134475" cy="6858000"/>
          </a:xfrm>
          <a:prstGeom prst="rect">
            <a:avLst/>
          </a:prstGeom>
          <a:noFill/>
          <a:ln w="9525">
            <a:noFill/>
            <a:miter lim="800000"/>
            <a:headEnd/>
            <a:tailEnd/>
          </a:ln>
        </p:spPr>
      </p:pic>
      <p:sp>
        <p:nvSpPr>
          <p:cNvPr id="26632" name="Date Placeholder 8"/>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i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Pure HDF4 Products Supported</a:t>
            </a:r>
          </a:p>
        </p:txBody>
      </p:sp>
      <p:sp>
        <p:nvSpPr>
          <p:cNvPr id="26627" name="Content Placeholder 2"/>
          <p:cNvSpPr>
            <a:spLocks noGrp="1"/>
          </p:cNvSpPr>
          <p:nvPr>
            <p:ph idx="1"/>
          </p:nvPr>
        </p:nvSpPr>
        <p:spPr>
          <a:xfrm>
            <a:off x="1066800" y="1066800"/>
            <a:ext cx="7391400" cy="4572000"/>
          </a:xfrm>
        </p:spPr>
        <p:txBody>
          <a:bodyPr/>
          <a:lstStyle/>
          <a:p>
            <a:r>
              <a:rPr lang="en-US" dirty="0" smtClean="0"/>
              <a:t>CERES</a:t>
            </a:r>
          </a:p>
          <a:p>
            <a:pPr lvl="1"/>
            <a:r>
              <a:rPr lang="en-US" dirty="0" smtClean="0"/>
              <a:t>CER_AVG</a:t>
            </a:r>
          </a:p>
          <a:p>
            <a:pPr lvl="1"/>
            <a:r>
              <a:rPr lang="en-US" dirty="0" smtClean="0"/>
              <a:t>CER_ES4</a:t>
            </a:r>
          </a:p>
          <a:p>
            <a:pPr lvl="1"/>
            <a:r>
              <a:rPr lang="en-US" dirty="0" smtClean="0"/>
              <a:t>CER_ISCCP-D2like-Day</a:t>
            </a:r>
          </a:p>
          <a:p>
            <a:pPr lvl="1"/>
            <a:r>
              <a:rPr lang="en-US" dirty="0" smtClean="0"/>
              <a:t>CER_ISCCP-D2like-GEO</a:t>
            </a:r>
          </a:p>
          <a:p>
            <a:pPr lvl="1"/>
            <a:r>
              <a:rPr lang="en-US" dirty="0" smtClean="0"/>
              <a:t>CER_SRBAVG</a:t>
            </a:r>
          </a:p>
          <a:p>
            <a:pPr lvl="1"/>
            <a:r>
              <a:rPr lang="en-US" dirty="0" smtClean="0"/>
              <a:t>CER_SYN</a:t>
            </a:r>
          </a:p>
          <a:p>
            <a:pPr lvl="1"/>
            <a:r>
              <a:rPr lang="en-US" dirty="0" smtClean="0"/>
              <a:t>CER_ZAVG</a:t>
            </a:r>
          </a:p>
          <a:p>
            <a:pPr>
              <a:lnSpc>
                <a:spcPct val="200000"/>
              </a:lnSpc>
              <a:buFontTx/>
              <a:buNone/>
            </a:pPr>
            <a:endParaRPr lang="en-US" dirty="0" smtClean="0"/>
          </a:p>
        </p:txBody>
      </p:sp>
      <p:sp>
        <p:nvSpPr>
          <p:cNvPr id="26628" name="Footer Placeholder 4"/>
          <p:cNvSpPr>
            <a:spLocks noGrp="1"/>
          </p:cNvSpPr>
          <p:nvPr>
            <p:ph type="ftr" sz="quarter" idx="11"/>
          </p:nvPr>
        </p:nvSpPr>
        <p:spPr>
          <a:noFill/>
        </p:spPr>
        <p:txBody>
          <a:bodyPr/>
          <a:lstStyle/>
          <a:p>
            <a:r>
              <a:rPr lang="en-US" smtClean="0"/>
              <a:t>HDF/HDF-EOS Workshop XIV</a:t>
            </a:r>
          </a:p>
        </p:txBody>
      </p:sp>
      <p:sp>
        <p:nvSpPr>
          <p:cNvPr id="26629" name="Slide Number Placeholder 5"/>
          <p:cNvSpPr>
            <a:spLocks noGrp="1"/>
          </p:cNvSpPr>
          <p:nvPr>
            <p:ph type="sldNum" sz="quarter" idx="12"/>
          </p:nvPr>
        </p:nvSpPr>
        <p:spPr>
          <a:noFill/>
        </p:spPr>
        <p:txBody>
          <a:bodyPr/>
          <a:lstStyle/>
          <a:p>
            <a:fld id="{3CBFA523-3FB2-40E7-855F-CA04724241BF}" type="slidenum">
              <a:rPr lang="en-US" smtClean="0"/>
              <a:pPr/>
              <a:t>16</a:t>
            </a:fld>
            <a:endParaRPr lang="en-US" smtClean="0"/>
          </a:p>
        </p:txBody>
      </p:sp>
      <p:pic>
        <p:nvPicPr>
          <p:cNvPr id="7" name="Picture 6" descr="hdf4_handler_limit.png" hidden="1"/>
          <p:cNvPicPr>
            <a:picLocks noChangeAspect="1"/>
          </p:cNvPicPr>
          <p:nvPr/>
        </p:nvPicPr>
        <p:blipFill>
          <a:blip r:embed="rId3" cstate="print"/>
          <a:srcRect/>
          <a:stretch>
            <a:fillRect/>
          </a:stretch>
        </p:blipFill>
        <p:spPr bwMode="auto">
          <a:xfrm>
            <a:off x="4763" y="0"/>
            <a:ext cx="9134475" cy="6858000"/>
          </a:xfrm>
          <a:prstGeom prst="rect">
            <a:avLst/>
          </a:prstGeom>
          <a:noFill/>
          <a:ln w="9525">
            <a:noFill/>
            <a:miter lim="800000"/>
            <a:headEnd/>
            <a:tailEnd/>
          </a:ln>
        </p:spPr>
      </p:pic>
      <p:pic>
        <p:nvPicPr>
          <p:cNvPr id="8" name="Picture 7" descr="hdf4_handler_limit_samples.png" hidden="1"/>
          <p:cNvPicPr>
            <a:picLocks noChangeAspect="1"/>
          </p:cNvPicPr>
          <p:nvPr/>
        </p:nvPicPr>
        <p:blipFill>
          <a:blip r:embed="rId4" cstate="print"/>
          <a:srcRect/>
          <a:stretch>
            <a:fillRect/>
          </a:stretch>
        </p:blipFill>
        <p:spPr bwMode="auto">
          <a:xfrm>
            <a:off x="4763" y="0"/>
            <a:ext cx="9134475" cy="6858000"/>
          </a:xfrm>
          <a:prstGeom prst="rect">
            <a:avLst/>
          </a:prstGeom>
          <a:noFill/>
          <a:ln w="9525">
            <a:noFill/>
            <a:miter lim="800000"/>
            <a:headEnd/>
            <a:tailEnd/>
          </a:ln>
        </p:spPr>
      </p:pic>
      <p:sp>
        <p:nvSpPr>
          <p:cNvPr id="26632" name="Date Placeholder 8"/>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i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Limitations</a:t>
            </a:r>
          </a:p>
        </p:txBody>
      </p:sp>
      <p:sp>
        <p:nvSpPr>
          <p:cNvPr id="24579" name="Content Placeholder 2"/>
          <p:cNvSpPr>
            <a:spLocks noGrp="1"/>
          </p:cNvSpPr>
          <p:nvPr>
            <p:ph idx="1"/>
          </p:nvPr>
        </p:nvSpPr>
        <p:spPr>
          <a:xfrm>
            <a:off x="1066800" y="1143000"/>
            <a:ext cx="6858000" cy="3962400"/>
          </a:xfrm>
        </p:spPr>
        <p:txBody>
          <a:bodyPr/>
          <a:lstStyle/>
          <a:p>
            <a:pPr>
              <a:lnSpc>
                <a:spcPct val="150000"/>
              </a:lnSpc>
            </a:pPr>
            <a:r>
              <a:rPr lang="en-US" sz="2400" dirty="0" smtClean="0"/>
              <a:t>Reasons for Visualization Failures</a:t>
            </a:r>
          </a:p>
          <a:p>
            <a:pPr lvl="1">
              <a:lnSpc>
                <a:spcPct val="150000"/>
              </a:lnSpc>
            </a:pPr>
            <a:r>
              <a:rPr lang="en-US" sz="2200" dirty="0" smtClean="0"/>
              <a:t>IDV / Panoply / Java Heap Memory </a:t>
            </a:r>
          </a:p>
          <a:p>
            <a:pPr lvl="1">
              <a:lnSpc>
                <a:spcPct val="150000"/>
              </a:lnSpc>
            </a:pPr>
            <a:r>
              <a:rPr lang="en-US" sz="2200" dirty="0" smtClean="0"/>
              <a:t>Network / DAP (e.g., max HTTP header size)</a:t>
            </a:r>
          </a:p>
          <a:p>
            <a:pPr lvl="1">
              <a:lnSpc>
                <a:spcPct val="150000"/>
              </a:lnSpc>
            </a:pPr>
            <a:r>
              <a:rPr lang="en-US" sz="2200" dirty="0" smtClean="0"/>
              <a:t>Can’t retrieve key information correctly (e.g., LAMAZ projection) from data</a:t>
            </a:r>
          </a:p>
          <a:p>
            <a:pPr lvl="1">
              <a:lnSpc>
                <a:spcPct val="150000"/>
              </a:lnSpc>
            </a:pPr>
            <a:r>
              <a:rPr lang="en-US" sz="2200" dirty="0" smtClean="0"/>
              <a:t>Unable to harmonize with CF-conventions (e.g., </a:t>
            </a:r>
            <a:r>
              <a:rPr lang="en-US" sz="2200" dirty="0" err="1" smtClean="0"/>
              <a:t>FillValue</a:t>
            </a:r>
            <a:r>
              <a:rPr lang="en-US" sz="2200" dirty="0" smtClean="0"/>
              <a:t> inside latitude and longitude)</a:t>
            </a:r>
          </a:p>
          <a:p>
            <a:pPr>
              <a:lnSpc>
                <a:spcPct val="150000"/>
              </a:lnSpc>
              <a:buNone/>
            </a:pPr>
            <a:endParaRPr lang="en-US" sz="2400" dirty="0" smtClean="0"/>
          </a:p>
          <a:p>
            <a:pPr>
              <a:lnSpc>
                <a:spcPct val="200000"/>
              </a:lnSpc>
              <a:buFontTx/>
              <a:buNone/>
            </a:pPr>
            <a:endParaRPr lang="en-US" dirty="0" smtClean="0"/>
          </a:p>
        </p:txBody>
      </p:sp>
      <p:sp>
        <p:nvSpPr>
          <p:cNvPr id="24580" name="Footer Placeholder 4"/>
          <p:cNvSpPr>
            <a:spLocks noGrp="1"/>
          </p:cNvSpPr>
          <p:nvPr>
            <p:ph type="ftr" sz="quarter" idx="11"/>
          </p:nvPr>
        </p:nvSpPr>
        <p:spPr>
          <a:noFill/>
        </p:spPr>
        <p:txBody>
          <a:bodyPr/>
          <a:lstStyle/>
          <a:p>
            <a:r>
              <a:rPr lang="en-US" smtClean="0"/>
              <a:t>HDF/HDF-EOS Workshop XIV</a:t>
            </a:r>
          </a:p>
        </p:txBody>
      </p:sp>
      <p:sp>
        <p:nvSpPr>
          <p:cNvPr id="24581" name="Slide Number Placeholder 5"/>
          <p:cNvSpPr>
            <a:spLocks noGrp="1"/>
          </p:cNvSpPr>
          <p:nvPr>
            <p:ph type="sldNum" sz="quarter" idx="12"/>
          </p:nvPr>
        </p:nvSpPr>
        <p:spPr>
          <a:noFill/>
        </p:spPr>
        <p:txBody>
          <a:bodyPr/>
          <a:lstStyle/>
          <a:p>
            <a:fld id="{5AE3EE46-5D63-480A-ACF7-6FA78E3D081A}" type="slidenum">
              <a:rPr lang="en-US" smtClean="0"/>
              <a:pPr/>
              <a:t>17</a:t>
            </a:fld>
            <a:endParaRPr lang="en-US" smtClean="0"/>
          </a:p>
        </p:txBody>
      </p:sp>
      <p:pic>
        <p:nvPicPr>
          <p:cNvPr id="7" name="Picture 6" descr="hdf4_handler_limit.png" hidden="1"/>
          <p:cNvPicPr>
            <a:picLocks noChangeAspect="1"/>
          </p:cNvPicPr>
          <p:nvPr/>
        </p:nvPicPr>
        <p:blipFill>
          <a:blip r:embed="rId3" cstate="print"/>
          <a:srcRect/>
          <a:stretch>
            <a:fillRect/>
          </a:stretch>
        </p:blipFill>
        <p:spPr bwMode="auto">
          <a:xfrm>
            <a:off x="4763" y="0"/>
            <a:ext cx="9134475" cy="6858000"/>
          </a:xfrm>
          <a:prstGeom prst="rect">
            <a:avLst/>
          </a:prstGeom>
          <a:noFill/>
          <a:ln w="9525">
            <a:noFill/>
            <a:miter lim="800000"/>
            <a:headEnd/>
            <a:tailEnd/>
          </a:ln>
        </p:spPr>
      </p:pic>
      <p:pic>
        <p:nvPicPr>
          <p:cNvPr id="8" name="Picture 7" descr="hdf4_handler_limit_samples.png" hidden="1"/>
          <p:cNvPicPr>
            <a:picLocks noChangeAspect="1"/>
          </p:cNvPicPr>
          <p:nvPr/>
        </p:nvPicPr>
        <p:blipFill>
          <a:blip r:embed="rId4" cstate="print"/>
          <a:srcRect/>
          <a:stretch>
            <a:fillRect/>
          </a:stretch>
        </p:blipFill>
        <p:spPr bwMode="auto">
          <a:xfrm>
            <a:off x="4763" y="0"/>
            <a:ext cx="9134475" cy="6858000"/>
          </a:xfrm>
          <a:prstGeom prst="rect">
            <a:avLst/>
          </a:prstGeom>
          <a:noFill/>
          <a:ln w="9525">
            <a:noFill/>
            <a:miter lim="800000"/>
            <a:headEnd/>
            <a:tailEnd/>
          </a:ln>
        </p:spPr>
      </p:pic>
      <p:sp>
        <p:nvSpPr>
          <p:cNvPr id="24584" name="Date Placeholder 8"/>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i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 Limitations(continued)</a:t>
            </a:r>
          </a:p>
        </p:txBody>
      </p:sp>
      <p:sp>
        <p:nvSpPr>
          <p:cNvPr id="26627" name="Content Placeholder 2"/>
          <p:cNvSpPr>
            <a:spLocks noGrp="1"/>
          </p:cNvSpPr>
          <p:nvPr>
            <p:ph idx="1"/>
          </p:nvPr>
        </p:nvSpPr>
        <p:spPr>
          <a:xfrm>
            <a:off x="876300" y="1143000"/>
            <a:ext cx="7391400" cy="2438400"/>
          </a:xfrm>
        </p:spPr>
        <p:txBody>
          <a:bodyPr/>
          <a:lstStyle/>
          <a:p>
            <a:r>
              <a:rPr lang="en-US" dirty="0" smtClean="0"/>
              <a:t>HDF-EOS2 + additional HDF4 objects</a:t>
            </a:r>
          </a:p>
          <a:p>
            <a:pPr lvl="1" algn="ctr"/>
            <a:r>
              <a:rPr lang="en-US" dirty="0" smtClean="0"/>
              <a:t>Additional HDF4 objects will be </a:t>
            </a:r>
            <a:r>
              <a:rPr lang="en-US" i="1" dirty="0" smtClean="0"/>
              <a:t>ignored</a:t>
            </a:r>
            <a:r>
              <a:rPr lang="en-US" dirty="0" smtClean="0"/>
              <a:t>.</a:t>
            </a:r>
          </a:p>
          <a:p>
            <a:r>
              <a:rPr lang="en-US" dirty="0" smtClean="0"/>
              <a:t>The rest of pure HDF4 products not listed in previous slides are </a:t>
            </a:r>
            <a:r>
              <a:rPr lang="en-US" i="1" dirty="0" smtClean="0"/>
              <a:t>not tested </a:t>
            </a:r>
            <a:r>
              <a:rPr lang="en-US" dirty="0" smtClean="0"/>
              <a:t>and may </a:t>
            </a:r>
            <a:r>
              <a:rPr lang="en-US" i="1" dirty="0" smtClean="0"/>
              <a:t>not be visualized</a:t>
            </a:r>
            <a:r>
              <a:rPr lang="en-US" dirty="0" smtClean="0"/>
              <a:t> by Java </a:t>
            </a:r>
            <a:r>
              <a:rPr lang="en-US" dirty="0" err="1" smtClean="0"/>
              <a:t>OPeNDAP</a:t>
            </a:r>
            <a:r>
              <a:rPr lang="en-US" dirty="0" smtClean="0"/>
              <a:t> Clients.</a:t>
            </a:r>
          </a:p>
          <a:p>
            <a:pPr algn="ctr">
              <a:lnSpc>
                <a:spcPct val="200000"/>
              </a:lnSpc>
              <a:buFontTx/>
              <a:buNone/>
            </a:pPr>
            <a:endParaRPr lang="en-US" dirty="0" smtClean="0"/>
          </a:p>
        </p:txBody>
      </p:sp>
      <p:sp>
        <p:nvSpPr>
          <p:cNvPr id="26628" name="Footer Placeholder 4"/>
          <p:cNvSpPr>
            <a:spLocks noGrp="1"/>
          </p:cNvSpPr>
          <p:nvPr>
            <p:ph type="ftr" sz="quarter" idx="11"/>
          </p:nvPr>
        </p:nvSpPr>
        <p:spPr>
          <a:noFill/>
        </p:spPr>
        <p:txBody>
          <a:bodyPr/>
          <a:lstStyle/>
          <a:p>
            <a:r>
              <a:rPr lang="en-US" smtClean="0"/>
              <a:t>HDF/HDF-EOS Workshop XIV</a:t>
            </a:r>
          </a:p>
        </p:txBody>
      </p:sp>
      <p:sp>
        <p:nvSpPr>
          <p:cNvPr id="26629" name="Slide Number Placeholder 5"/>
          <p:cNvSpPr>
            <a:spLocks noGrp="1"/>
          </p:cNvSpPr>
          <p:nvPr>
            <p:ph type="sldNum" sz="quarter" idx="12"/>
          </p:nvPr>
        </p:nvSpPr>
        <p:spPr>
          <a:noFill/>
        </p:spPr>
        <p:txBody>
          <a:bodyPr/>
          <a:lstStyle/>
          <a:p>
            <a:fld id="{3CBFA523-3FB2-40E7-855F-CA04724241BF}" type="slidenum">
              <a:rPr lang="en-US" smtClean="0"/>
              <a:pPr/>
              <a:t>18</a:t>
            </a:fld>
            <a:endParaRPr lang="en-US" smtClean="0"/>
          </a:p>
        </p:txBody>
      </p:sp>
      <p:pic>
        <p:nvPicPr>
          <p:cNvPr id="7" name="Picture 6" descr="hdf4_handler_limit.png" hidden="1"/>
          <p:cNvPicPr>
            <a:picLocks noChangeAspect="1"/>
          </p:cNvPicPr>
          <p:nvPr/>
        </p:nvPicPr>
        <p:blipFill>
          <a:blip r:embed="rId3" cstate="print"/>
          <a:srcRect/>
          <a:stretch>
            <a:fillRect/>
          </a:stretch>
        </p:blipFill>
        <p:spPr bwMode="auto">
          <a:xfrm>
            <a:off x="4763" y="0"/>
            <a:ext cx="9134475" cy="6858000"/>
          </a:xfrm>
          <a:prstGeom prst="rect">
            <a:avLst/>
          </a:prstGeom>
          <a:noFill/>
          <a:ln w="9525">
            <a:noFill/>
            <a:miter lim="800000"/>
            <a:headEnd/>
            <a:tailEnd/>
          </a:ln>
        </p:spPr>
      </p:pic>
      <p:pic>
        <p:nvPicPr>
          <p:cNvPr id="8" name="Picture 7" descr="hdf4_handler_limit_samples.png" hidden="1"/>
          <p:cNvPicPr>
            <a:picLocks noChangeAspect="1"/>
          </p:cNvPicPr>
          <p:nvPr/>
        </p:nvPicPr>
        <p:blipFill>
          <a:blip r:embed="rId4" cstate="print"/>
          <a:srcRect/>
          <a:stretch>
            <a:fillRect/>
          </a:stretch>
        </p:blipFill>
        <p:spPr bwMode="auto">
          <a:xfrm>
            <a:off x="4763" y="0"/>
            <a:ext cx="9134475" cy="6858000"/>
          </a:xfrm>
          <a:prstGeom prst="rect">
            <a:avLst/>
          </a:prstGeom>
          <a:noFill/>
          <a:ln w="9525">
            <a:noFill/>
            <a:miter lim="800000"/>
            <a:headEnd/>
            <a:tailEnd/>
          </a:ln>
        </p:spPr>
      </p:pic>
      <p:sp>
        <p:nvSpPr>
          <p:cNvPr id="26632" name="Date Placeholder 8"/>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i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HDF-EOS5 products Supported</a:t>
            </a:r>
            <a:endParaRPr lang="en-US" dirty="0"/>
          </a:p>
        </p:txBody>
      </p:sp>
      <p:sp>
        <p:nvSpPr>
          <p:cNvPr id="3" name="Content Placeholder 2"/>
          <p:cNvSpPr>
            <a:spLocks noGrp="1"/>
          </p:cNvSpPr>
          <p:nvPr>
            <p:ph idx="1"/>
          </p:nvPr>
        </p:nvSpPr>
        <p:spPr/>
        <p:txBody>
          <a:bodyPr/>
          <a:lstStyle/>
          <a:p>
            <a:r>
              <a:rPr lang="en-US" dirty="0" smtClean="0"/>
              <a:t>OMI Swath, Grid</a:t>
            </a:r>
          </a:p>
          <a:p>
            <a:r>
              <a:rPr lang="en-US" dirty="0" smtClean="0"/>
              <a:t>MLS/HIRDLS Swath</a:t>
            </a:r>
          </a:p>
          <a:p>
            <a:r>
              <a:rPr lang="en-US" dirty="0" smtClean="0"/>
              <a:t>TES Grid</a:t>
            </a:r>
            <a:endParaRPr lang="en-US" dirty="0"/>
          </a:p>
        </p:txBody>
      </p:sp>
      <p:sp>
        <p:nvSpPr>
          <p:cNvPr id="4" name="Date Placeholder 3"/>
          <p:cNvSpPr>
            <a:spLocks noGrp="1"/>
          </p:cNvSpPr>
          <p:nvPr>
            <p:ph type="dt" sz="half" idx="10"/>
          </p:nvPr>
        </p:nvSpPr>
        <p:spPr/>
        <p:txBody>
          <a:bodyPr/>
          <a:lstStyle/>
          <a:p>
            <a:pPr>
              <a:defRPr/>
            </a:pPr>
            <a:r>
              <a:rPr lang="en-US" smtClean="0"/>
              <a:t>September 28,2010</a:t>
            </a:r>
            <a:endParaRPr lang="en-US" dirty="0"/>
          </a:p>
        </p:txBody>
      </p:sp>
      <p:sp>
        <p:nvSpPr>
          <p:cNvPr id="5" name="Footer Placeholder 4"/>
          <p:cNvSpPr>
            <a:spLocks noGrp="1"/>
          </p:cNvSpPr>
          <p:nvPr>
            <p:ph type="ftr" sz="quarter" idx="11"/>
          </p:nvPr>
        </p:nvSpPr>
        <p:spPr/>
        <p:txBody>
          <a:bodyPr/>
          <a:lstStyle/>
          <a:p>
            <a:pPr>
              <a:defRPr/>
            </a:pPr>
            <a:r>
              <a:rPr lang="en-US" smtClean="0"/>
              <a:t>HDF/HDF-EOS Workshop XIV</a:t>
            </a:r>
            <a:endParaRPr lang="en-US"/>
          </a:p>
        </p:txBody>
      </p:sp>
      <p:sp>
        <p:nvSpPr>
          <p:cNvPr id="6" name="Slide Number Placeholder 5"/>
          <p:cNvSpPr>
            <a:spLocks noGrp="1"/>
          </p:cNvSpPr>
          <p:nvPr>
            <p:ph type="sldNum" sz="quarter" idx="12"/>
          </p:nvPr>
        </p:nvSpPr>
        <p:spPr/>
        <p:txBody>
          <a:bodyPr/>
          <a:lstStyle/>
          <a:p>
            <a:pPr>
              <a:defRPr/>
            </a:pPr>
            <a:fld id="{1956B51F-BD74-4588-8622-2926BBD6413D}"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Easy</a:t>
            </a:r>
          </a:p>
        </p:txBody>
      </p:sp>
      <p:sp>
        <p:nvSpPr>
          <p:cNvPr id="4099" name="Footer Placeholder 4"/>
          <p:cNvSpPr>
            <a:spLocks noGrp="1"/>
          </p:cNvSpPr>
          <p:nvPr>
            <p:ph type="ftr" sz="quarter" idx="11"/>
          </p:nvPr>
        </p:nvSpPr>
        <p:spPr>
          <a:noFill/>
        </p:spPr>
        <p:txBody>
          <a:bodyPr/>
          <a:lstStyle/>
          <a:p>
            <a:r>
              <a:rPr lang="en-US" smtClean="0"/>
              <a:t>HDF/HDF-EOS Workshop XIV</a:t>
            </a:r>
          </a:p>
        </p:txBody>
      </p:sp>
      <p:sp>
        <p:nvSpPr>
          <p:cNvPr id="4100" name="Slide Number Placeholder 5"/>
          <p:cNvSpPr>
            <a:spLocks noGrp="1"/>
          </p:cNvSpPr>
          <p:nvPr>
            <p:ph type="sldNum" sz="quarter" idx="12"/>
          </p:nvPr>
        </p:nvSpPr>
        <p:spPr>
          <a:noFill/>
        </p:spPr>
        <p:txBody>
          <a:bodyPr/>
          <a:lstStyle/>
          <a:p>
            <a:fld id="{3B46F0C1-220F-433D-B253-7C8564F610D5}" type="slidenum">
              <a:rPr lang="en-US" smtClean="0"/>
              <a:pPr/>
              <a:t>2</a:t>
            </a:fld>
            <a:endParaRPr lang="en-US" smtClean="0"/>
          </a:p>
        </p:txBody>
      </p:sp>
      <p:pic>
        <p:nvPicPr>
          <p:cNvPr id="4101" name="Content Placeholder 11" descr="easy-button.jpg"/>
          <p:cNvPicPr>
            <a:picLocks noGrp="1" noChangeAspect="1"/>
          </p:cNvPicPr>
          <p:nvPr>
            <p:ph idx="1"/>
          </p:nvPr>
        </p:nvPicPr>
        <p:blipFill>
          <a:blip r:embed="rId3" cstate="print"/>
          <a:srcRect/>
          <a:stretch>
            <a:fillRect/>
          </a:stretch>
        </p:blipFill>
        <p:spPr>
          <a:xfrm>
            <a:off x="2743200" y="2057400"/>
            <a:ext cx="3581400" cy="3581400"/>
          </a:xfrm>
        </p:spPr>
      </p:pic>
      <p:sp>
        <p:nvSpPr>
          <p:cNvPr id="4102" name="Date Placeholder 6"/>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1430000" cy="685800"/>
          </a:xfrm>
        </p:spPr>
        <p:txBody>
          <a:bodyPr/>
          <a:lstStyle/>
          <a:p>
            <a:r>
              <a:rPr lang="en-US" sz="2800" b="1" dirty="0" smtClean="0"/>
              <a:t>Learning Curve of accessing HDF data </a:t>
            </a:r>
            <a:endParaRPr lang="en-US" sz="3600" dirty="0"/>
          </a:p>
        </p:txBody>
      </p:sp>
      <p:sp>
        <p:nvSpPr>
          <p:cNvPr id="4" name="Date Placeholder 3"/>
          <p:cNvSpPr>
            <a:spLocks noGrp="1"/>
          </p:cNvSpPr>
          <p:nvPr>
            <p:ph type="dt" sz="half" idx="10"/>
          </p:nvPr>
        </p:nvSpPr>
        <p:spPr/>
        <p:txBody>
          <a:bodyPr/>
          <a:lstStyle/>
          <a:p>
            <a:pPr>
              <a:defRPr/>
            </a:pPr>
            <a:r>
              <a:rPr lang="en-US" smtClean="0"/>
              <a:t>September 28,2010</a:t>
            </a:r>
            <a:endParaRPr lang="en-US" dirty="0"/>
          </a:p>
        </p:txBody>
      </p:sp>
      <p:sp>
        <p:nvSpPr>
          <p:cNvPr id="5" name="Footer Placeholder 4"/>
          <p:cNvSpPr>
            <a:spLocks noGrp="1"/>
          </p:cNvSpPr>
          <p:nvPr>
            <p:ph type="ftr" sz="quarter" idx="11"/>
          </p:nvPr>
        </p:nvSpPr>
        <p:spPr/>
        <p:txBody>
          <a:bodyPr/>
          <a:lstStyle/>
          <a:p>
            <a:pPr>
              <a:defRPr/>
            </a:pPr>
            <a:r>
              <a:rPr lang="en-US" smtClean="0"/>
              <a:t>HDF/HDF-EOS Workshop XIV</a:t>
            </a:r>
            <a:endParaRPr lang="en-US"/>
          </a:p>
        </p:txBody>
      </p:sp>
      <p:sp>
        <p:nvSpPr>
          <p:cNvPr id="6" name="Slide Number Placeholder 5"/>
          <p:cNvSpPr>
            <a:spLocks noGrp="1"/>
          </p:cNvSpPr>
          <p:nvPr>
            <p:ph type="sldNum" sz="quarter" idx="12"/>
          </p:nvPr>
        </p:nvSpPr>
        <p:spPr/>
        <p:txBody>
          <a:bodyPr/>
          <a:lstStyle/>
          <a:p>
            <a:pPr>
              <a:defRPr/>
            </a:pPr>
            <a:fld id="{987E6756-892A-4928-964F-EB6B68E870F4}" type="slidenum">
              <a:rPr lang="en-US" smtClean="0"/>
              <a:pPr>
                <a:defRPr/>
              </a:pPr>
              <a:t>20</a:t>
            </a:fld>
            <a:endParaRPr lang="en-US" dirty="0"/>
          </a:p>
        </p:txBody>
      </p:sp>
      <p:pic>
        <p:nvPicPr>
          <p:cNvPr id="7" name="Picture 6" descr="OPeNDAP_Tools.png"/>
          <p:cNvPicPr>
            <a:picLocks noChangeAspect="1"/>
          </p:cNvPicPr>
          <p:nvPr/>
        </p:nvPicPr>
        <p:blipFill>
          <a:blip r:embed="rId3" cstate="print"/>
          <a:stretch>
            <a:fillRect/>
          </a:stretch>
        </p:blipFill>
        <p:spPr>
          <a:xfrm>
            <a:off x="488986" y="1752600"/>
            <a:ext cx="8426414" cy="3694785"/>
          </a:xfrm>
          <a:prstGeom prst="rect">
            <a:avLst/>
          </a:prstGeom>
        </p:spPr>
      </p:pic>
      <p:sp>
        <p:nvSpPr>
          <p:cNvPr id="8" name="TextBox 7"/>
          <p:cNvSpPr txBox="1"/>
          <p:nvPr/>
        </p:nvSpPr>
        <p:spPr>
          <a:xfrm>
            <a:off x="0" y="5638800"/>
            <a:ext cx="8937062" cy="1292662"/>
          </a:xfrm>
          <a:prstGeom prst="rect">
            <a:avLst/>
          </a:prstGeom>
          <a:noFill/>
        </p:spPr>
        <p:txBody>
          <a:bodyPr wrap="none" rtlCol="0">
            <a:spAutoFit/>
          </a:bodyPr>
          <a:lstStyle/>
          <a:p>
            <a:r>
              <a:rPr lang="en-US" sz="1800" b="1" dirty="0" smtClean="0"/>
              <a:t>From the ESIP wiki page:</a:t>
            </a:r>
          </a:p>
          <a:p>
            <a:r>
              <a:rPr lang="en-US" sz="1800" b="1" dirty="0" smtClean="0"/>
              <a:t>http://wiki.esipfed.org/index.php/Making_Science_Data_Easier_to_Use_with_OPeNDAP</a:t>
            </a:r>
          </a:p>
          <a:p>
            <a:r>
              <a:rPr lang="en-US" sz="1800" b="1" dirty="0" smtClean="0"/>
              <a:t>Making Science Data Easier to Use with </a:t>
            </a:r>
            <a:r>
              <a:rPr lang="en-US" sz="1800" b="1" dirty="0" err="1" smtClean="0"/>
              <a:t>OPeNDAP</a:t>
            </a:r>
            <a:endParaRPr lang="en-US" sz="1800" b="1" dirty="0" smtClean="0"/>
          </a:p>
          <a:p>
            <a:endParaRPr lang="en-US" dirty="0"/>
          </a:p>
        </p:txBody>
      </p:sp>
      <p:sp>
        <p:nvSpPr>
          <p:cNvPr id="9" name="TextBox 8"/>
          <p:cNvSpPr txBox="1"/>
          <p:nvPr/>
        </p:nvSpPr>
        <p:spPr>
          <a:xfrm>
            <a:off x="2667000" y="3881735"/>
            <a:ext cx="800219" cy="461665"/>
          </a:xfrm>
          <a:prstGeom prst="rect">
            <a:avLst/>
          </a:prstGeom>
          <a:noFill/>
        </p:spPr>
        <p:txBody>
          <a:bodyPr wrap="none" rtlCol="0">
            <a:spAutoFit/>
          </a:bodyPr>
          <a:lstStyle/>
          <a:p>
            <a:r>
              <a:rPr lang="en-US" dirty="0" smtClean="0"/>
              <a:t>NCL</a:t>
            </a:r>
            <a:endParaRPr lang="en-US" dirty="0"/>
          </a:p>
        </p:txBody>
      </p:sp>
      <p:sp>
        <p:nvSpPr>
          <p:cNvPr id="10" name="Oval 9"/>
          <p:cNvSpPr/>
          <p:nvPr/>
        </p:nvSpPr>
        <p:spPr bwMode="auto">
          <a:xfrm>
            <a:off x="762000" y="2362200"/>
            <a:ext cx="990600" cy="533400"/>
          </a:xfrm>
          <a:prstGeom prst="ellipse">
            <a:avLst/>
          </a:prstGeom>
          <a:noFill/>
          <a:ln w="3175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4191000" y="2286000"/>
            <a:ext cx="1447800" cy="685800"/>
          </a:xfrm>
          <a:prstGeom prst="ellipse">
            <a:avLst/>
          </a:prstGeom>
          <a:noFill/>
          <a:ln w="3175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838200" y="3124200"/>
            <a:ext cx="1066800" cy="533400"/>
          </a:xfrm>
          <a:prstGeom prst="ellipse">
            <a:avLst/>
          </a:prstGeom>
          <a:noFill/>
          <a:ln w="3175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71600" y="2514600"/>
            <a:ext cx="7010400" cy="533400"/>
          </a:xfrm>
        </p:spPr>
        <p:txBody>
          <a:bodyPr/>
          <a:lstStyle/>
          <a:p>
            <a:r>
              <a:rPr lang="en-US" dirty="0" smtClean="0"/>
              <a:t>Live Demo</a:t>
            </a:r>
          </a:p>
        </p:txBody>
      </p:sp>
      <p:sp>
        <p:nvSpPr>
          <p:cNvPr id="23556" name="Footer Placeholder 4"/>
          <p:cNvSpPr>
            <a:spLocks noGrp="1"/>
          </p:cNvSpPr>
          <p:nvPr>
            <p:ph type="ftr" sz="quarter" idx="11"/>
          </p:nvPr>
        </p:nvSpPr>
        <p:spPr>
          <a:noFill/>
        </p:spPr>
        <p:txBody>
          <a:bodyPr/>
          <a:lstStyle/>
          <a:p>
            <a:r>
              <a:rPr lang="en-US" smtClean="0"/>
              <a:t>HDF/HDF-EOS Workshop XIV</a:t>
            </a:r>
          </a:p>
        </p:txBody>
      </p:sp>
      <p:sp>
        <p:nvSpPr>
          <p:cNvPr id="23557" name="Slide Number Placeholder 5"/>
          <p:cNvSpPr>
            <a:spLocks noGrp="1"/>
          </p:cNvSpPr>
          <p:nvPr>
            <p:ph type="sldNum" sz="quarter" idx="12"/>
          </p:nvPr>
        </p:nvSpPr>
        <p:spPr>
          <a:noFill/>
        </p:spPr>
        <p:txBody>
          <a:bodyPr/>
          <a:lstStyle/>
          <a:p>
            <a:fld id="{7CD2F5CF-4328-45AD-BBE8-61170D2E080A}" type="slidenum">
              <a:rPr lang="en-US" smtClean="0"/>
              <a:pPr/>
              <a:t>21</a:t>
            </a:fld>
            <a:endParaRPr lang="en-US" smtClean="0"/>
          </a:p>
        </p:txBody>
      </p:sp>
      <p:sp>
        <p:nvSpPr>
          <p:cNvPr id="23558" name="Date Placeholder 5"/>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43000" y="152400"/>
            <a:ext cx="7543800" cy="533400"/>
          </a:xfrm>
        </p:spPr>
        <p:txBody>
          <a:bodyPr/>
          <a:lstStyle/>
          <a:p>
            <a:r>
              <a:rPr lang="en-US" dirty="0" smtClean="0"/>
              <a:t>OPeNDAP HDF4/HDF5 handlers</a:t>
            </a:r>
          </a:p>
        </p:txBody>
      </p:sp>
      <p:sp>
        <p:nvSpPr>
          <p:cNvPr id="26628" name="Footer Placeholder 4"/>
          <p:cNvSpPr>
            <a:spLocks noGrp="1"/>
          </p:cNvSpPr>
          <p:nvPr>
            <p:ph type="ftr" sz="quarter" idx="11"/>
          </p:nvPr>
        </p:nvSpPr>
        <p:spPr>
          <a:noFill/>
        </p:spPr>
        <p:txBody>
          <a:bodyPr/>
          <a:lstStyle/>
          <a:p>
            <a:r>
              <a:rPr lang="en-US" smtClean="0"/>
              <a:t>HDF/HDF-EOS Workshop XIV</a:t>
            </a:r>
          </a:p>
        </p:txBody>
      </p:sp>
      <p:sp>
        <p:nvSpPr>
          <p:cNvPr id="26629" name="Slide Number Placeholder 5"/>
          <p:cNvSpPr>
            <a:spLocks noGrp="1"/>
          </p:cNvSpPr>
          <p:nvPr>
            <p:ph type="sldNum" sz="quarter" idx="12"/>
          </p:nvPr>
        </p:nvSpPr>
        <p:spPr>
          <a:noFill/>
        </p:spPr>
        <p:txBody>
          <a:bodyPr/>
          <a:lstStyle/>
          <a:p>
            <a:fld id="{3CBFA523-3FB2-40E7-855F-CA04724241BF}" type="slidenum">
              <a:rPr lang="en-US" smtClean="0"/>
              <a:pPr/>
              <a:t>22</a:t>
            </a:fld>
            <a:endParaRPr lang="en-US" smtClean="0"/>
          </a:p>
        </p:txBody>
      </p:sp>
      <p:pic>
        <p:nvPicPr>
          <p:cNvPr id="7" name="Picture 6" descr="hdf4_handler_limit.png" hidden="1"/>
          <p:cNvPicPr>
            <a:picLocks noChangeAspect="1"/>
          </p:cNvPicPr>
          <p:nvPr/>
        </p:nvPicPr>
        <p:blipFill>
          <a:blip r:embed="rId3" cstate="print"/>
          <a:srcRect/>
          <a:stretch>
            <a:fillRect/>
          </a:stretch>
        </p:blipFill>
        <p:spPr bwMode="auto">
          <a:xfrm>
            <a:off x="4763" y="0"/>
            <a:ext cx="9134475" cy="6858000"/>
          </a:xfrm>
          <a:prstGeom prst="rect">
            <a:avLst/>
          </a:prstGeom>
          <a:noFill/>
          <a:ln w="9525">
            <a:noFill/>
            <a:miter lim="800000"/>
            <a:headEnd/>
            <a:tailEnd/>
          </a:ln>
        </p:spPr>
      </p:pic>
      <p:pic>
        <p:nvPicPr>
          <p:cNvPr id="8" name="Picture 7" descr="hdf4_handler_limit_samples.png" hidden="1"/>
          <p:cNvPicPr>
            <a:picLocks noChangeAspect="1"/>
          </p:cNvPicPr>
          <p:nvPr/>
        </p:nvPicPr>
        <p:blipFill>
          <a:blip r:embed="rId4" cstate="print"/>
          <a:srcRect/>
          <a:stretch>
            <a:fillRect/>
          </a:stretch>
        </p:blipFill>
        <p:spPr bwMode="auto">
          <a:xfrm>
            <a:off x="4763" y="0"/>
            <a:ext cx="9134475" cy="6858000"/>
          </a:xfrm>
          <a:prstGeom prst="rect">
            <a:avLst/>
          </a:prstGeom>
          <a:noFill/>
          <a:ln w="9525">
            <a:noFill/>
            <a:miter lim="800000"/>
            <a:headEnd/>
            <a:tailEnd/>
          </a:ln>
        </p:spPr>
      </p:pic>
      <p:sp>
        <p:nvSpPr>
          <p:cNvPr id="26632" name="Date Placeholder 8"/>
          <p:cNvSpPr>
            <a:spLocks noGrp="1"/>
          </p:cNvSpPr>
          <p:nvPr>
            <p:ph type="dt" sz="quarter" idx="10"/>
          </p:nvPr>
        </p:nvSpPr>
        <p:spPr>
          <a:noFill/>
        </p:spPr>
        <p:txBody>
          <a:bodyPr/>
          <a:lstStyle/>
          <a:p>
            <a:r>
              <a:rPr lang="en-US" smtClean="0"/>
              <a:t>September 28,2010</a:t>
            </a:r>
          </a:p>
        </p:txBody>
      </p:sp>
      <p:sp>
        <p:nvSpPr>
          <p:cNvPr id="9" name="Content Placeholder 8"/>
          <p:cNvSpPr>
            <a:spLocks noGrp="1"/>
          </p:cNvSpPr>
          <p:nvPr>
            <p:ph idx="1"/>
          </p:nvPr>
        </p:nvSpPr>
        <p:spPr/>
        <p:txBody>
          <a:bodyPr/>
          <a:lstStyle/>
          <a:p>
            <a:r>
              <a:rPr lang="en-US" dirty="0" smtClean="0"/>
              <a:t>Source codes and RPMs can be found under </a:t>
            </a:r>
          </a:p>
          <a:p>
            <a:pPr>
              <a:buNone/>
            </a:pPr>
            <a:r>
              <a:rPr lang="en-US" dirty="0" smtClean="0"/>
              <a:t>    http://opendap.org</a:t>
            </a:r>
          </a:p>
          <a:p>
            <a:r>
              <a:rPr lang="en-US" dirty="0" smtClean="0"/>
              <a:t>Demo HDF5/HDF4 </a:t>
            </a:r>
            <a:r>
              <a:rPr lang="en-US" dirty="0" smtClean="0"/>
              <a:t>servers</a:t>
            </a:r>
          </a:p>
          <a:p>
            <a:pPr>
              <a:buNone/>
            </a:pPr>
            <a:r>
              <a:rPr lang="en-US" dirty="0" smtClean="0"/>
              <a:t>    </a:t>
            </a:r>
            <a:r>
              <a:rPr lang="en-US" dirty="0" smtClean="0"/>
              <a:t>http://hdfeos.org/zoo/hdf5_handler</a:t>
            </a:r>
            <a:r>
              <a:rPr lang="en-US" dirty="0" smtClean="0"/>
              <a:t>/</a:t>
            </a:r>
          </a:p>
          <a:p>
            <a:pPr>
              <a:buNone/>
            </a:pPr>
            <a:r>
              <a:rPr lang="en-US" dirty="0" smtClean="0"/>
              <a:t>	</a:t>
            </a:r>
            <a:r>
              <a:rPr lang="en-US" dirty="0" smtClean="0"/>
              <a:t>http://hdfeos.org/zoo/hdf5_handler/</a:t>
            </a:r>
            <a:endParaRPr lang="en-US" dirty="0" smtClean="0"/>
          </a:p>
          <a:p>
            <a:r>
              <a:rPr lang="en-US" dirty="0" smtClean="0"/>
              <a:t>Currently NASA GES DISC has installed both </a:t>
            </a:r>
            <a:r>
              <a:rPr lang="en-US" dirty="0" err="1" smtClean="0"/>
              <a:t>OPeNDAP</a:t>
            </a:r>
            <a:r>
              <a:rPr lang="en-US" dirty="0" smtClean="0"/>
              <a:t> HDF4 and HDF5 handlers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i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smtClean="0"/>
              <a:t>HDF/HDF-EOS Workshop XIV</a:t>
            </a:r>
          </a:p>
        </p:txBody>
      </p:sp>
      <p:sp>
        <p:nvSpPr>
          <p:cNvPr id="31747" name="Slide Number Placeholder 5"/>
          <p:cNvSpPr>
            <a:spLocks noGrp="1"/>
          </p:cNvSpPr>
          <p:nvPr>
            <p:ph type="sldNum" sz="quarter" idx="12"/>
          </p:nvPr>
        </p:nvSpPr>
        <p:spPr>
          <a:noFill/>
        </p:spPr>
        <p:txBody>
          <a:bodyPr/>
          <a:lstStyle/>
          <a:p>
            <a:fld id="{48392E6D-9D38-422A-8023-BA36F4B667BC}" type="slidenum">
              <a:rPr lang="en-US" smtClean="0"/>
              <a:pPr/>
              <a:t>23</a:t>
            </a:fld>
            <a:endParaRPr lang="en-US" smtClean="0"/>
          </a:p>
        </p:txBody>
      </p:sp>
      <p:sp>
        <p:nvSpPr>
          <p:cNvPr id="31748" name="Title 6"/>
          <p:cNvSpPr>
            <a:spLocks noGrp="1"/>
          </p:cNvSpPr>
          <p:nvPr>
            <p:ph type="ctrTitle"/>
          </p:nvPr>
        </p:nvSpPr>
        <p:spPr/>
        <p:txBody>
          <a:bodyPr/>
          <a:lstStyle/>
          <a:p>
            <a:pPr eaLnBrk="1" hangingPunct="1"/>
            <a:r>
              <a:rPr lang="en-US" smtClean="0"/>
              <a:t>Thank you !</a:t>
            </a:r>
          </a:p>
        </p:txBody>
      </p:sp>
      <p:sp>
        <p:nvSpPr>
          <p:cNvPr id="31749" name="Date Placeholder 5"/>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Acknowledgements</a:t>
            </a:r>
          </a:p>
        </p:txBody>
      </p:sp>
      <p:sp>
        <p:nvSpPr>
          <p:cNvPr id="3" name="Content Placeholder 2"/>
          <p:cNvSpPr>
            <a:spLocks noGrp="1"/>
          </p:cNvSpPr>
          <p:nvPr>
            <p:ph idx="1"/>
          </p:nvPr>
        </p:nvSpPr>
        <p:spPr>
          <a:xfrm>
            <a:off x="381000" y="1371600"/>
            <a:ext cx="8458200" cy="5486400"/>
          </a:xfrm>
        </p:spPr>
        <p:txBody>
          <a:bodyPr/>
          <a:lstStyle/>
          <a:p>
            <a:pPr marL="0" indent="0" algn="ctr" eaLnBrk="1" hangingPunct="1">
              <a:buFontTx/>
              <a:buNone/>
              <a:defRPr/>
            </a:pPr>
            <a:r>
              <a:rPr lang="en-US" sz="2800" dirty="0" smtClean="0"/>
              <a:t>This work was supported by cooperative agreement number NNX08AO77A from the National Aeronautics and Space Administration (NASA).  </a:t>
            </a:r>
          </a:p>
          <a:p>
            <a:pPr marL="0" indent="0" algn="ctr" eaLnBrk="1" hangingPunct="1">
              <a:buFontTx/>
              <a:buNone/>
              <a:defRPr/>
            </a:pPr>
            <a:endParaRPr lang="en-US" sz="2800" dirty="0" smtClean="0"/>
          </a:p>
          <a:p>
            <a:pPr marL="0" indent="0" algn="ctr" eaLnBrk="1" hangingPunct="1">
              <a:buFontTx/>
              <a:buNone/>
              <a:defRPr/>
            </a:pPr>
            <a:r>
              <a:rPr lang="en-US" sz="2800" dirty="0" smtClean="0"/>
              <a:t>Any opinions, findings, conclusions, or recommendations expressed in this material are those of the author[s] and do not necessarily reflect the views of the National Aeronautics and Space Administration.</a:t>
            </a:r>
          </a:p>
          <a:p>
            <a:pPr marL="0" indent="0" eaLnBrk="1" hangingPunct="1">
              <a:defRPr/>
            </a:pPr>
            <a:endParaRPr lang="en-US" sz="2800" dirty="0" smtClean="0"/>
          </a:p>
          <a:p>
            <a:pPr marL="342831" indent="-342831" eaLnBrk="1" hangingPunct="1">
              <a:defRPr/>
            </a:pPr>
            <a:endParaRPr lang="en-US" sz="2800" dirty="0"/>
          </a:p>
        </p:txBody>
      </p:sp>
      <p:sp>
        <p:nvSpPr>
          <p:cNvPr id="32772" name="Footer Placeholder 4"/>
          <p:cNvSpPr>
            <a:spLocks noGrp="1"/>
          </p:cNvSpPr>
          <p:nvPr>
            <p:ph type="ftr" sz="quarter" idx="11"/>
          </p:nvPr>
        </p:nvSpPr>
        <p:spPr>
          <a:noFill/>
        </p:spPr>
        <p:txBody>
          <a:bodyPr/>
          <a:lstStyle/>
          <a:p>
            <a:r>
              <a:rPr lang="en-US" smtClean="0"/>
              <a:t>HDF/HDF-EOS Workshop XIV</a:t>
            </a:r>
          </a:p>
        </p:txBody>
      </p:sp>
      <p:sp>
        <p:nvSpPr>
          <p:cNvPr id="32773" name="Slide Number Placeholder 5"/>
          <p:cNvSpPr>
            <a:spLocks noGrp="1"/>
          </p:cNvSpPr>
          <p:nvPr>
            <p:ph type="sldNum" sz="quarter" idx="12"/>
          </p:nvPr>
        </p:nvSpPr>
        <p:spPr>
          <a:noFill/>
        </p:spPr>
        <p:txBody>
          <a:bodyPr/>
          <a:lstStyle/>
          <a:p>
            <a:fld id="{5EC5E1DE-87EE-498E-9486-A08F3C133B15}" type="slidenum">
              <a:rPr lang="en-US" smtClean="0"/>
              <a:pPr/>
              <a:t>24</a:t>
            </a:fld>
            <a:endParaRPr lang="en-US" smtClean="0"/>
          </a:p>
        </p:txBody>
      </p:sp>
      <p:sp>
        <p:nvSpPr>
          <p:cNvPr id="32774" name="Date Placeholder 6"/>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pPr eaLnBrk="1" hangingPunct="1"/>
            <a:r>
              <a:rPr lang="en-US" smtClean="0"/>
              <a:t>Questions/comments?</a:t>
            </a:r>
          </a:p>
        </p:txBody>
      </p:sp>
      <p:sp>
        <p:nvSpPr>
          <p:cNvPr id="33795" name="Subtitle 2"/>
          <p:cNvSpPr>
            <a:spLocks noGrp="1"/>
          </p:cNvSpPr>
          <p:nvPr>
            <p:ph type="subTitle" idx="1"/>
          </p:nvPr>
        </p:nvSpPr>
        <p:spPr/>
        <p:txBody>
          <a:bodyPr/>
          <a:lstStyle/>
          <a:p>
            <a:pPr eaLnBrk="1" hangingPunct="1"/>
            <a:endParaRPr lang="en-US" smtClean="0"/>
          </a:p>
        </p:txBody>
      </p:sp>
      <p:sp>
        <p:nvSpPr>
          <p:cNvPr id="33796" name="Footer Placeholder 4"/>
          <p:cNvSpPr>
            <a:spLocks noGrp="1"/>
          </p:cNvSpPr>
          <p:nvPr>
            <p:ph type="ftr" sz="quarter" idx="11"/>
          </p:nvPr>
        </p:nvSpPr>
        <p:spPr>
          <a:noFill/>
        </p:spPr>
        <p:txBody>
          <a:bodyPr/>
          <a:lstStyle/>
          <a:p>
            <a:r>
              <a:rPr lang="en-US" smtClean="0"/>
              <a:t>HDF/HDF-EOS Workshop XIV</a:t>
            </a:r>
          </a:p>
        </p:txBody>
      </p:sp>
      <p:sp>
        <p:nvSpPr>
          <p:cNvPr id="33797" name="Slide Number Placeholder 5"/>
          <p:cNvSpPr>
            <a:spLocks noGrp="1"/>
          </p:cNvSpPr>
          <p:nvPr>
            <p:ph type="sldNum" sz="quarter" idx="12"/>
          </p:nvPr>
        </p:nvSpPr>
        <p:spPr>
          <a:noFill/>
        </p:spPr>
        <p:txBody>
          <a:bodyPr/>
          <a:lstStyle/>
          <a:p>
            <a:fld id="{AAA4A046-B6EF-4531-911F-87D8741EEA7C}" type="slidenum">
              <a:rPr lang="en-US" smtClean="0"/>
              <a:pPr/>
              <a:t>25</a:t>
            </a:fld>
            <a:endParaRPr lang="en-US" smtClean="0"/>
          </a:p>
        </p:txBody>
      </p:sp>
      <p:sp>
        <p:nvSpPr>
          <p:cNvPr id="33798" name="Date Placeholder 6"/>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web browser" descr="opendap_web_data.bmp"/>
          <p:cNvPicPr preferRelativeResize="0">
            <a:picLocks/>
          </p:cNvPicPr>
          <p:nvPr/>
        </p:nvPicPr>
        <p:blipFill>
          <a:blip r:embed="rId3" cstate="print"/>
          <a:srcRect/>
          <a:stretch>
            <a:fillRect/>
          </a:stretch>
        </p:blipFill>
        <p:spPr bwMode="auto">
          <a:xfrm>
            <a:off x="533400" y="2438400"/>
            <a:ext cx="5486400" cy="3657600"/>
          </a:xfrm>
          <a:prstGeom prst="rect">
            <a:avLst/>
          </a:prstGeom>
          <a:noFill/>
          <a:ln w="9525">
            <a:noFill/>
            <a:miter lim="800000"/>
            <a:headEnd/>
            <a:tailEnd/>
          </a:ln>
          <a:scene3d>
            <a:camera prst="isometricOffAxis1Right"/>
            <a:lightRig rig="threePt" dir="t"/>
          </a:scene3d>
        </p:spPr>
      </p:pic>
      <p:sp>
        <p:nvSpPr>
          <p:cNvPr id="13315" name="Title 1"/>
          <p:cNvSpPr>
            <a:spLocks noGrp="1"/>
          </p:cNvSpPr>
          <p:nvPr>
            <p:ph type="title"/>
          </p:nvPr>
        </p:nvSpPr>
        <p:spPr/>
        <p:txBody>
          <a:bodyPr/>
          <a:lstStyle/>
          <a:p>
            <a:r>
              <a:rPr lang="en-US" smtClean="0"/>
              <a:t>Our Work</a:t>
            </a:r>
          </a:p>
        </p:txBody>
      </p:sp>
      <p:sp>
        <p:nvSpPr>
          <p:cNvPr id="13316" name="Content Placeholder 2"/>
          <p:cNvSpPr>
            <a:spLocks noGrp="1"/>
          </p:cNvSpPr>
          <p:nvPr>
            <p:ph idx="1"/>
          </p:nvPr>
        </p:nvSpPr>
        <p:spPr>
          <a:xfrm>
            <a:off x="914400" y="990600"/>
            <a:ext cx="7315200" cy="990600"/>
          </a:xfrm>
        </p:spPr>
        <p:txBody>
          <a:bodyPr/>
          <a:lstStyle/>
          <a:p>
            <a:r>
              <a:rPr lang="en-US" smtClean="0"/>
              <a:t>Let Visualization Clients Access HDF-EOS2 and HDF4 files</a:t>
            </a:r>
          </a:p>
        </p:txBody>
      </p:sp>
      <p:sp>
        <p:nvSpPr>
          <p:cNvPr id="13317" name="Footer Placeholder 4"/>
          <p:cNvSpPr>
            <a:spLocks noGrp="1"/>
          </p:cNvSpPr>
          <p:nvPr>
            <p:ph type="ftr" sz="quarter" idx="11"/>
          </p:nvPr>
        </p:nvSpPr>
        <p:spPr>
          <a:noFill/>
        </p:spPr>
        <p:txBody>
          <a:bodyPr/>
          <a:lstStyle/>
          <a:p>
            <a:r>
              <a:rPr lang="en-US" smtClean="0"/>
              <a:t>HDF/HDF-EOS Workshop XIV</a:t>
            </a:r>
          </a:p>
        </p:txBody>
      </p:sp>
      <p:sp>
        <p:nvSpPr>
          <p:cNvPr id="13318" name="Slide Number Placeholder 5"/>
          <p:cNvSpPr>
            <a:spLocks noGrp="1"/>
          </p:cNvSpPr>
          <p:nvPr>
            <p:ph type="sldNum" sz="quarter" idx="12"/>
          </p:nvPr>
        </p:nvSpPr>
        <p:spPr>
          <a:noFill/>
        </p:spPr>
        <p:txBody>
          <a:bodyPr/>
          <a:lstStyle/>
          <a:p>
            <a:fld id="{2808994B-C16D-456B-AE4E-DDFA0B8E23CF}" type="slidenum">
              <a:rPr lang="en-US" smtClean="0"/>
              <a:pPr/>
              <a:t>26</a:t>
            </a:fld>
            <a:endParaRPr lang="en-US" smtClean="0"/>
          </a:p>
        </p:txBody>
      </p:sp>
      <p:pic>
        <p:nvPicPr>
          <p:cNvPr id="7" name="Picture 6"/>
          <p:cNvPicPr>
            <a:picLocks noChangeArrowheads="1"/>
          </p:cNvPicPr>
          <p:nvPr/>
        </p:nvPicPr>
        <p:blipFill>
          <a:blip r:embed="rId4" cstate="print"/>
          <a:srcRect/>
          <a:stretch>
            <a:fillRect/>
          </a:stretch>
        </p:blipFill>
        <p:spPr bwMode="auto">
          <a:xfrm>
            <a:off x="2819400" y="2438400"/>
            <a:ext cx="5486400" cy="3657600"/>
          </a:xfrm>
          <a:prstGeom prst="rect">
            <a:avLst/>
          </a:prstGeom>
          <a:noFill/>
          <a:ln w="9525">
            <a:noFill/>
            <a:miter lim="800000"/>
            <a:headEnd/>
            <a:tailEnd/>
          </a:ln>
          <a:scene3d>
            <a:camera prst="isometricOffAxis1Right"/>
            <a:lightRig rig="threePt" dir="t"/>
          </a:scene3d>
        </p:spPr>
      </p:pic>
      <p:sp>
        <p:nvSpPr>
          <p:cNvPr id="13320" name="Date Placeholder 8"/>
          <p:cNvSpPr>
            <a:spLocks noGrp="1"/>
          </p:cNvSpPr>
          <p:nvPr>
            <p:ph type="dt" sz="quarter" idx="10"/>
          </p:nvPr>
        </p:nvSpPr>
        <p:spPr>
          <a:noFill/>
        </p:spPr>
        <p:txBody>
          <a:bodyPr/>
          <a:lstStyle/>
          <a:p>
            <a:r>
              <a:rPr lang="en-US" smtClean="0"/>
              <a:t>September 28,2010</a:t>
            </a:r>
          </a:p>
        </p:txBody>
      </p:sp>
      <p:pic>
        <p:nvPicPr>
          <p:cNvPr id="9" name="Content Placeholder 11" descr="easy-button.jpg"/>
          <p:cNvPicPr>
            <a:picLocks noChangeAspect="1"/>
          </p:cNvPicPr>
          <p:nvPr/>
        </p:nvPicPr>
        <p:blipFill>
          <a:blip r:embed="rId5" cstate="print"/>
          <a:srcRect/>
          <a:stretch>
            <a:fillRect/>
          </a:stretch>
        </p:blipFill>
        <p:spPr bwMode="auto">
          <a:xfrm>
            <a:off x="7391400" y="3886200"/>
            <a:ext cx="10668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HDF5-OPeNDAP Handler Update</a:t>
            </a:r>
          </a:p>
        </p:txBody>
      </p:sp>
      <p:sp>
        <p:nvSpPr>
          <p:cNvPr id="3" name="Content Placeholder 2"/>
          <p:cNvSpPr>
            <a:spLocks noGrp="1"/>
          </p:cNvSpPr>
          <p:nvPr>
            <p:ph idx="1"/>
          </p:nvPr>
        </p:nvSpPr>
        <p:spPr>
          <a:xfrm>
            <a:off x="971550" y="1600200"/>
            <a:ext cx="7105650" cy="3086100"/>
          </a:xfrm>
        </p:spPr>
        <p:txBody>
          <a:bodyPr/>
          <a:lstStyle/>
          <a:p>
            <a:pPr>
              <a:lnSpc>
                <a:spcPct val="150000"/>
              </a:lnSpc>
            </a:pPr>
            <a:r>
              <a:rPr lang="en-US" smtClean="0"/>
              <a:t>Support Aura HDF-EOS5 OMI Swath</a:t>
            </a:r>
          </a:p>
          <a:p>
            <a:pPr>
              <a:lnSpc>
                <a:spcPct val="150000"/>
              </a:lnSpc>
            </a:pPr>
            <a:r>
              <a:rPr lang="en-US" smtClean="0"/>
              <a:t>Access </a:t>
            </a:r>
            <a:r>
              <a:rPr lang="en-US" i="1" smtClean="0"/>
              <a:t>some</a:t>
            </a:r>
            <a:r>
              <a:rPr lang="en-US" smtClean="0"/>
              <a:t> files that follow HDF5 Dimension Scale Specification</a:t>
            </a:r>
          </a:p>
          <a:p>
            <a:pPr>
              <a:lnSpc>
                <a:spcPct val="150000"/>
              </a:lnSpc>
            </a:pPr>
            <a:r>
              <a:rPr lang="en-US" smtClean="0"/>
              <a:t>Support Aura HDF-EOS5 MLS</a:t>
            </a:r>
          </a:p>
        </p:txBody>
      </p:sp>
      <p:sp>
        <p:nvSpPr>
          <p:cNvPr id="29700" name="Footer Placeholder 4"/>
          <p:cNvSpPr>
            <a:spLocks noGrp="1"/>
          </p:cNvSpPr>
          <p:nvPr>
            <p:ph type="ftr" sz="quarter" idx="11"/>
          </p:nvPr>
        </p:nvSpPr>
        <p:spPr>
          <a:noFill/>
        </p:spPr>
        <p:txBody>
          <a:bodyPr/>
          <a:lstStyle/>
          <a:p>
            <a:r>
              <a:rPr lang="en-US" smtClean="0"/>
              <a:t>HDF/HDF-EOS Workshop XIV</a:t>
            </a:r>
          </a:p>
        </p:txBody>
      </p:sp>
      <p:sp>
        <p:nvSpPr>
          <p:cNvPr id="29701" name="Slide Number Placeholder 5"/>
          <p:cNvSpPr>
            <a:spLocks noGrp="1"/>
          </p:cNvSpPr>
          <p:nvPr>
            <p:ph type="sldNum" sz="quarter" idx="12"/>
          </p:nvPr>
        </p:nvSpPr>
        <p:spPr>
          <a:noFill/>
        </p:spPr>
        <p:txBody>
          <a:bodyPr/>
          <a:lstStyle/>
          <a:p>
            <a:fld id="{59EFAA0F-E2B9-4BB5-9C1F-F411D82010CC}" type="slidenum">
              <a:rPr lang="en-US" smtClean="0"/>
              <a:pPr/>
              <a:t>27</a:t>
            </a:fld>
            <a:endParaRPr lang="en-US" smtClean="0"/>
          </a:p>
        </p:txBody>
      </p:sp>
      <p:pic>
        <p:nvPicPr>
          <p:cNvPr id="7" name="Picture 6" descr="OMI-Aura_L2-OMCLDO2_2009m1001t0941-o27729_v003-2009m1001t155925.he5.TerrainHeight.idv.jpg"/>
          <p:cNvPicPr>
            <a:picLocks noChangeAspect="1"/>
          </p:cNvPicPr>
          <p:nvPr/>
        </p:nvPicPr>
        <p:blipFill>
          <a:blip r:embed="rId3" cstate="print"/>
          <a:srcRect/>
          <a:stretch>
            <a:fillRect/>
          </a:stretch>
        </p:blipFill>
        <p:spPr bwMode="auto">
          <a:xfrm>
            <a:off x="800100" y="877888"/>
            <a:ext cx="7543800" cy="5102225"/>
          </a:xfrm>
          <a:prstGeom prst="rect">
            <a:avLst/>
          </a:prstGeom>
          <a:noFill/>
          <a:ln w="9525">
            <a:noFill/>
            <a:miter lim="800000"/>
            <a:headEnd/>
            <a:tailEnd/>
          </a:ln>
        </p:spPr>
      </p:pic>
      <p:pic>
        <p:nvPicPr>
          <p:cNvPr id="8" name="Picture 7" descr="atlasnew.h5.u10m_v10m_vector_streamline_low_density.idv.jpg"/>
          <p:cNvPicPr>
            <a:picLocks noChangeAspect="1"/>
          </p:cNvPicPr>
          <p:nvPr/>
        </p:nvPicPr>
        <p:blipFill>
          <a:blip r:embed="rId4" cstate="print"/>
          <a:srcRect/>
          <a:stretch>
            <a:fillRect/>
          </a:stretch>
        </p:blipFill>
        <p:spPr bwMode="auto">
          <a:xfrm>
            <a:off x="838200" y="914400"/>
            <a:ext cx="7467600" cy="5051425"/>
          </a:xfrm>
          <a:prstGeom prst="rect">
            <a:avLst/>
          </a:prstGeom>
          <a:noFill/>
          <a:ln w="9525">
            <a:noFill/>
            <a:miter lim="800000"/>
            <a:headEnd/>
            <a:tailEnd/>
          </a:ln>
        </p:spPr>
      </p:pic>
      <p:pic>
        <p:nvPicPr>
          <p:cNvPr id="12" name="MLS"/>
          <p:cNvPicPr>
            <a:picLocks noChangeAspect="1" noChangeArrowheads="1"/>
          </p:cNvPicPr>
          <p:nvPr/>
        </p:nvPicPr>
        <p:blipFill>
          <a:blip r:embed="rId5" cstate="print"/>
          <a:srcRect/>
          <a:stretch>
            <a:fillRect/>
          </a:stretch>
        </p:blipFill>
        <p:spPr bwMode="auto">
          <a:xfrm>
            <a:off x="917575" y="1295400"/>
            <a:ext cx="7308850" cy="4419600"/>
          </a:xfrm>
          <a:prstGeom prst="rect">
            <a:avLst/>
          </a:prstGeom>
          <a:noFill/>
          <a:ln w="9525">
            <a:noFill/>
            <a:miter lim="800000"/>
            <a:headEnd/>
            <a:tailEnd/>
          </a:ln>
        </p:spPr>
      </p:pic>
      <p:sp>
        <p:nvSpPr>
          <p:cNvPr id="29705" name="Date Placeholder 8"/>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par>
                                <p:cTn id="15" presetID="53" presetClass="exit" presetSubtype="0" fill="hold" nodeType="withEffect">
                                  <p:stCondLst>
                                    <p:cond delay="0"/>
                                  </p:stCondLst>
                                  <p:childTnLst>
                                    <p:anim calcmode="lin" valueType="num">
                                      <p:cBhvr>
                                        <p:cTn id="16" dur="500"/>
                                        <p:tgtEl>
                                          <p:spTgt spid="7"/>
                                        </p:tgtEl>
                                        <p:attrNameLst>
                                          <p:attrName>ppt_w</p:attrName>
                                        </p:attrNameLst>
                                      </p:cBhvr>
                                      <p:tavLst>
                                        <p:tav tm="0">
                                          <p:val>
                                            <p:strVal val="ppt_w"/>
                                          </p:val>
                                        </p:tav>
                                        <p:tav tm="100000">
                                          <p:val>
                                            <p:fltVal val="0"/>
                                          </p:val>
                                        </p:tav>
                                      </p:tavLst>
                                    </p:anim>
                                    <p:anim calcmode="lin" valueType="num">
                                      <p:cBhvr>
                                        <p:cTn id="17" dur="500"/>
                                        <p:tgtEl>
                                          <p:spTgt spid="7"/>
                                        </p:tgtEl>
                                        <p:attrNameLst>
                                          <p:attrName>ppt_h</p:attrName>
                                        </p:attrNameLst>
                                      </p:cBhvr>
                                      <p:tavLst>
                                        <p:tav tm="0">
                                          <p:val>
                                            <p:strVal val="ppt_h"/>
                                          </p:val>
                                        </p:tav>
                                        <p:tav tm="100000">
                                          <p:val>
                                            <p:fltVal val="0"/>
                                          </p:val>
                                        </p:tav>
                                      </p:tavLst>
                                    </p:anim>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linds(horizontal)">
                                      <p:cBhvr>
                                        <p:cTn id="31" dur="500"/>
                                        <p:tgtEl>
                                          <p:spTgt spid="3">
                                            <p:txEl>
                                              <p:pRg st="2" end="2"/>
                                            </p:txEl>
                                          </p:spTgt>
                                        </p:tgtEl>
                                      </p:cBhvr>
                                    </p:animEffect>
                                  </p:childTnLst>
                                </p:cTn>
                              </p:par>
                              <p:par>
                                <p:cTn id="32" presetID="53" presetClass="exit" presetSubtype="0" fill="hold" nodeType="withEffect">
                                  <p:stCondLst>
                                    <p:cond delay="0"/>
                                  </p:stCondLst>
                                  <p:childTnLst>
                                    <p:anim calcmode="lin" valueType="num">
                                      <p:cBhvr>
                                        <p:cTn id="33" dur="500"/>
                                        <p:tgtEl>
                                          <p:spTgt spid="8"/>
                                        </p:tgtEl>
                                        <p:attrNameLst>
                                          <p:attrName>ppt_w</p:attrName>
                                        </p:attrNameLst>
                                      </p:cBhvr>
                                      <p:tavLst>
                                        <p:tav tm="0">
                                          <p:val>
                                            <p:strVal val="ppt_w"/>
                                          </p:val>
                                        </p:tav>
                                        <p:tav tm="100000">
                                          <p:val>
                                            <p:fltVal val="0"/>
                                          </p:val>
                                        </p:tav>
                                      </p:tavLst>
                                    </p:anim>
                                    <p:anim calcmode="lin" valueType="num">
                                      <p:cBhvr>
                                        <p:cTn id="34" dur="500"/>
                                        <p:tgtEl>
                                          <p:spTgt spid="8"/>
                                        </p:tgtEl>
                                        <p:attrNameLst>
                                          <p:attrName>ppt_h</p:attrName>
                                        </p:attrNameLst>
                                      </p:cBhvr>
                                      <p:tavLst>
                                        <p:tav tm="0">
                                          <p:val>
                                            <p:strVal val="ppt_h"/>
                                          </p:val>
                                        </p:tav>
                                        <p:tav tm="100000">
                                          <p:val>
                                            <p:fltVal val="0"/>
                                          </p:val>
                                        </p:tav>
                                      </p:tavLst>
                                    </p:anim>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r>
              <a:rPr lang="en-US" dirty="0" smtClean="0"/>
              <a:t>Outline</a:t>
            </a:r>
          </a:p>
        </p:txBody>
      </p:sp>
      <p:sp>
        <p:nvSpPr>
          <p:cNvPr id="5123" name="Rectangle 9"/>
          <p:cNvSpPr>
            <a:spLocks noGrp="1" noChangeArrowheads="1"/>
          </p:cNvSpPr>
          <p:nvPr>
            <p:ph idx="1"/>
          </p:nvPr>
        </p:nvSpPr>
        <p:spPr>
          <a:xfrm>
            <a:off x="1104900" y="1790700"/>
            <a:ext cx="6934200" cy="3276600"/>
          </a:xfrm>
        </p:spPr>
        <p:txBody>
          <a:bodyPr/>
          <a:lstStyle/>
          <a:p>
            <a:pPr>
              <a:lnSpc>
                <a:spcPct val="150000"/>
              </a:lnSpc>
            </a:pPr>
            <a:r>
              <a:rPr lang="en-US" dirty="0" smtClean="0"/>
              <a:t>Introduction to OPeNDAP</a:t>
            </a:r>
          </a:p>
          <a:p>
            <a:pPr>
              <a:lnSpc>
                <a:spcPct val="150000"/>
              </a:lnSpc>
            </a:pPr>
            <a:r>
              <a:rPr lang="en-US" dirty="0" smtClean="0"/>
              <a:t>HDF4/5-OPeNDAP Handlers</a:t>
            </a:r>
          </a:p>
          <a:p>
            <a:pPr>
              <a:lnSpc>
                <a:spcPct val="150000"/>
              </a:lnSpc>
            </a:pPr>
            <a:r>
              <a:rPr lang="en-US" sz="3000" dirty="0" smtClean="0"/>
              <a:t>Live Demo</a:t>
            </a:r>
          </a:p>
        </p:txBody>
      </p:sp>
      <p:sp>
        <p:nvSpPr>
          <p:cNvPr id="5124" name="Footer Placeholder 4"/>
          <p:cNvSpPr>
            <a:spLocks noGrp="1"/>
          </p:cNvSpPr>
          <p:nvPr>
            <p:ph type="ftr" sz="quarter" idx="11"/>
          </p:nvPr>
        </p:nvSpPr>
        <p:spPr>
          <a:noFill/>
        </p:spPr>
        <p:txBody>
          <a:bodyPr/>
          <a:lstStyle/>
          <a:p>
            <a:r>
              <a:rPr lang="en-US" smtClean="0"/>
              <a:t>HDF/HDF-EOS Workshop XIV</a:t>
            </a:r>
          </a:p>
        </p:txBody>
      </p:sp>
      <p:sp>
        <p:nvSpPr>
          <p:cNvPr id="5125" name="Slide Number Placeholder 5"/>
          <p:cNvSpPr>
            <a:spLocks noGrp="1"/>
          </p:cNvSpPr>
          <p:nvPr>
            <p:ph type="sldNum" sz="quarter" idx="12"/>
          </p:nvPr>
        </p:nvSpPr>
        <p:spPr>
          <a:noFill/>
        </p:spPr>
        <p:txBody>
          <a:bodyPr/>
          <a:lstStyle/>
          <a:p>
            <a:fld id="{D9587501-94FF-4117-B843-886BD8268830}" type="slidenum">
              <a:rPr lang="en-US" smtClean="0"/>
              <a:pPr/>
              <a:t>3</a:t>
            </a:fld>
            <a:endParaRPr lang="en-US" smtClean="0"/>
          </a:p>
        </p:txBody>
      </p:sp>
      <p:sp>
        <p:nvSpPr>
          <p:cNvPr id="5126" name="Date Placeholder 5"/>
          <p:cNvSpPr>
            <a:spLocks noGrp="1"/>
          </p:cNvSpPr>
          <p:nvPr>
            <p:ph type="dt" sz="quarter" idx="10"/>
          </p:nvPr>
        </p:nvSpPr>
        <p:spPr>
          <a:noFill/>
        </p:spPr>
        <p:txBody>
          <a:bodyPr/>
          <a:lstStyle/>
          <a:p>
            <a:r>
              <a:rPr lang="en-US" smtClean="0"/>
              <a:t>September 28,2010</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r>
              <a:rPr lang="en-US" dirty="0" smtClean="0"/>
              <a:t>OPeNDAP</a:t>
            </a:r>
          </a:p>
        </p:txBody>
      </p:sp>
      <p:sp>
        <p:nvSpPr>
          <p:cNvPr id="5123" name="Rectangle 9"/>
          <p:cNvSpPr>
            <a:spLocks noGrp="1" noChangeArrowheads="1"/>
          </p:cNvSpPr>
          <p:nvPr>
            <p:ph idx="1"/>
          </p:nvPr>
        </p:nvSpPr>
        <p:spPr/>
        <p:txBody>
          <a:bodyPr/>
          <a:lstStyle/>
          <a:p>
            <a:r>
              <a:rPr lang="en-US" sz="2800" dirty="0" smtClean="0"/>
              <a:t>A software framework that allows simple access to remote data</a:t>
            </a:r>
          </a:p>
          <a:p>
            <a:r>
              <a:rPr lang="en-US" sz="2800" dirty="0" smtClean="0"/>
              <a:t>Client-server model</a:t>
            </a:r>
          </a:p>
          <a:p>
            <a:r>
              <a:rPr lang="en-US" sz="2800" dirty="0" smtClean="0"/>
              <a:t>Servers make the local data accessible remotely</a:t>
            </a:r>
          </a:p>
          <a:p>
            <a:r>
              <a:rPr lang="en-US" sz="2800" dirty="0" smtClean="0"/>
              <a:t>Clients make applications easily access to remote served data</a:t>
            </a:r>
          </a:p>
          <a:p>
            <a:r>
              <a:rPr lang="en-US" sz="2800" dirty="0" smtClean="0"/>
              <a:t>Widely used by Earth Science Community</a:t>
            </a:r>
          </a:p>
          <a:p>
            <a:r>
              <a:rPr lang="en-US" sz="2800" dirty="0" smtClean="0"/>
              <a:t>URL: http://www.opendap.org/</a:t>
            </a:r>
          </a:p>
        </p:txBody>
      </p:sp>
      <p:sp>
        <p:nvSpPr>
          <p:cNvPr id="5126" name="Date Placeholder 5"/>
          <p:cNvSpPr>
            <a:spLocks noGrp="1"/>
          </p:cNvSpPr>
          <p:nvPr>
            <p:ph type="dt" sz="half" idx="10"/>
          </p:nvPr>
        </p:nvSpPr>
        <p:spPr>
          <a:noFill/>
        </p:spPr>
        <p:txBody>
          <a:bodyPr/>
          <a:lstStyle/>
          <a:p>
            <a:r>
              <a:rPr lang="en-US" smtClean="0"/>
              <a:t>September 28,2010</a:t>
            </a:r>
          </a:p>
        </p:txBody>
      </p:sp>
      <p:sp>
        <p:nvSpPr>
          <p:cNvPr id="5124" name="Footer Placeholder 4"/>
          <p:cNvSpPr>
            <a:spLocks noGrp="1"/>
          </p:cNvSpPr>
          <p:nvPr>
            <p:ph type="ftr" sz="quarter" idx="11"/>
          </p:nvPr>
        </p:nvSpPr>
        <p:spPr>
          <a:noFill/>
        </p:spPr>
        <p:txBody>
          <a:bodyPr/>
          <a:lstStyle/>
          <a:p>
            <a:r>
              <a:rPr lang="en-US" smtClean="0"/>
              <a:t>HDF/HDF-EOS Workshop XIV</a:t>
            </a:r>
          </a:p>
        </p:txBody>
      </p:sp>
      <p:sp>
        <p:nvSpPr>
          <p:cNvPr id="5125" name="Slide Number Placeholder 5"/>
          <p:cNvSpPr>
            <a:spLocks noGrp="1"/>
          </p:cNvSpPr>
          <p:nvPr>
            <p:ph type="sldNum" sz="quarter" idx="12"/>
          </p:nvPr>
        </p:nvSpPr>
        <p:spPr>
          <a:noFill/>
        </p:spPr>
        <p:txBody>
          <a:bodyPr/>
          <a:lstStyle/>
          <a:p>
            <a:fld id="{D9587501-94FF-4117-B843-886BD8268830}" type="slidenum">
              <a:rPr lang="en-US" smtClean="0"/>
              <a:pPr/>
              <a:t>4</a:t>
            </a:fld>
            <a:endParaRPr lang="en-US"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Access HDF via FTP</a:t>
            </a:r>
          </a:p>
        </p:txBody>
      </p:sp>
      <p:sp>
        <p:nvSpPr>
          <p:cNvPr id="6147" name="Footer Placeholder 4"/>
          <p:cNvSpPr>
            <a:spLocks noGrp="1"/>
          </p:cNvSpPr>
          <p:nvPr>
            <p:ph type="ftr" sz="quarter" idx="11"/>
          </p:nvPr>
        </p:nvSpPr>
        <p:spPr>
          <a:noFill/>
        </p:spPr>
        <p:txBody>
          <a:bodyPr/>
          <a:lstStyle/>
          <a:p>
            <a:r>
              <a:rPr lang="en-US" smtClean="0"/>
              <a:t>HDF/HDF-EOS Workshop XIV</a:t>
            </a:r>
          </a:p>
        </p:txBody>
      </p:sp>
      <p:sp>
        <p:nvSpPr>
          <p:cNvPr id="6148" name="Slide Number Placeholder 5"/>
          <p:cNvSpPr>
            <a:spLocks noGrp="1"/>
          </p:cNvSpPr>
          <p:nvPr>
            <p:ph type="sldNum" sz="quarter" idx="12"/>
          </p:nvPr>
        </p:nvSpPr>
        <p:spPr>
          <a:noFill/>
        </p:spPr>
        <p:txBody>
          <a:bodyPr/>
          <a:lstStyle/>
          <a:p>
            <a:fld id="{79F811CD-2FEF-422A-8208-761CE5A3C35F}" type="slidenum">
              <a:rPr lang="en-US" smtClean="0"/>
              <a:pPr/>
              <a:t>5</a:t>
            </a:fld>
            <a:endParaRPr lang="en-US" smtClean="0"/>
          </a:p>
        </p:txBody>
      </p:sp>
      <p:pic>
        <p:nvPicPr>
          <p:cNvPr id="6149" name="Picture 3" descr="C:\Program Files (x86)\Microsoft Office\MEDIA\CAGCAT10\j0292020.wmf"/>
          <p:cNvPicPr>
            <a:picLocks noChangeAspect="1" noChangeArrowheads="1"/>
          </p:cNvPicPr>
          <p:nvPr/>
        </p:nvPicPr>
        <p:blipFill>
          <a:blip r:embed="rId3" cstate="print"/>
          <a:srcRect/>
          <a:stretch>
            <a:fillRect/>
          </a:stretch>
        </p:blipFill>
        <p:spPr bwMode="auto">
          <a:xfrm>
            <a:off x="533400" y="990600"/>
            <a:ext cx="838200" cy="785813"/>
          </a:xfrm>
          <a:prstGeom prst="rect">
            <a:avLst/>
          </a:prstGeom>
          <a:noFill/>
          <a:ln w="9525">
            <a:noFill/>
            <a:miter lim="800000"/>
            <a:headEnd/>
            <a:tailEnd/>
          </a:ln>
        </p:spPr>
      </p:pic>
      <p:sp>
        <p:nvSpPr>
          <p:cNvPr id="6150" name="TextBox 9"/>
          <p:cNvSpPr txBox="1">
            <a:spLocks noChangeArrowheads="1"/>
          </p:cNvSpPr>
          <p:nvPr/>
        </p:nvSpPr>
        <p:spPr bwMode="auto">
          <a:xfrm>
            <a:off x="457200" y="1752600"/>
            <a:ext cx="989013" cy="461963"/>
          </a:xfrm>
          <a:prstGeom prst="rect">
            <a:avLst/>
          </a:prstGeom>
          <a:noFill/>
          <a:ln w="9525">
            <a:noFill/>
            <a:miter lim="800000"/>
            <a:headEnd/>
            <a:tailEnd/>
          </a:ln>
        </p:spPr>
        <p:txBody>
          <a:bodyPr wrap="none">
            <a:spAutoFit/>
          </a:bodyPr>
          <a:lstStyle/>
          <a:p>
            <a:r>
              <a:rPr lang="en-US">
                <a:latin typeface="Arial" pitchFamily="34" charset="0"/>
              </a:rPr>
              <a:t>Users</a:t>
            </a:r>
          </a:p>
        </p:txBody>
      </p:sp>
      <p:sp>
        <p:nvSpPr>
          <p:cNvPr id="6151" name="TextBox 10"/>
          <p:cNvSpPr txBox="1">
            <a:spLocks noChangeArrowheads="1"/>
          </p:cNvSpPr>
          <p:nvPr/>
        </p:nvSpPr>
        <p:spPr bwMode="auto">
          <a:xfrm>
            <a:off x="2171700" y="5268913"/>
            <a:ext cx="1127125" cy="830262"/>
          </a:xfrm>
          <a:prstGeom prst="rect">
            <a:avLst/>
          </a:prstGeom>
          <a:noFill/>
          <a:ln w="9525">
            <a:noFill/>
            <a:miter lim="800000"/>
            <a:headEnd/>
            <a:tailEnd/>
          </a:ln>
        </p:spPr>
        <p:txBody>
          <a:bodyPr wrap="none">
            <a:spAutoFit/>
          </a:bodyPr>
          <a:lstStyle/>
          <a:p>
            <a:r>
              <a:rPr lang="en-US">
                <a:latin typeface="Arial" pitchFamily="34" charset="0"/>
              </a:rPr>
              <a:t>FTP </a:t>
            </a:r>
          </a:p>
          <a:p>
            <a:r>
              <a:rPr lang="en-US">
                <a:latin typeface="Arial" pitchFamily="34" charset="0"/>
              </a:rPr>
              <a:t>Clients</a:t>
            </a:r>
          </a:p>
        </p:txBody>
      </p:sp>
      <p:sp>
        <p:nvSpPr>
          <p:cNvPr id="12" name="TextBox 11"/>
          <p:cNvSpPr txBox="1"/>
          <p:nvPr/>
        </p:nvSpPr>
        <p:spPr>
          <a:xfrm>
            <a:off x="631825" y="3576638"/>
            <a:ext cx="663575" cy="461962"/>
          </a:xfrm>
          <a:prstGeom prst="rect">
            <a:avLst/>
          </a:prstGeom>
          <a:noFill/>
        </p:spPr>
        <p:txBody>
          <a:bodyPr wrap="none">
            <a:spAutoFit/>
          </a:bodyPr>
          <a:lstStyle/>
          <a:p>
            <a:pPr>
              <a:defRPr/>
            </a:pPr>
            <a:r>
              <a:rPr lang="en-US" dirty="0">
                <a:solidFill>
                  <a:schemeClr val="tx2">
                    <a:lumMod val="75000"/>
                  </a:schemeClr>
                </a:solidFill>
                <a:latin typeface="Arial" pitchFamily="34" charset="0"/>
              </a:rPr>
              <a:t>IDL</a:t>
            </a:r>
          </a:p>
        </p:txBody>
      </p:sp>
      <p:sp>
        <p:nvSpPr>
          <p:cNvPr id="6153" name="TextBox 12"/>
          <p:cNvSpPr txBox="1">
            <a:spLocks noChangeArrowheads="1"/>
          </p:cNvSpPr>
          <p:nvPr/>
        </p:nvSpPr>
        <p:spPr bwMode="auto">
          <a:xfrm>
            <a:off x="4953000" y="5268913"/>
            <a:ext cx="1246188" cy="830262"/>
          </a:xfrm>
          <a:prstGeom prst="rect">
            <a:avLst/>
          </a:prstGeom>
          <a:noFill/>
          <a:ln w="9525">
            <a:noFill/>
            <a:miter lim="800000"/>
            <a:headEnd/>
            <a:tailEnd/>
          </a:ln>
        </p:spPr>
        <p:txBody>
          <a:bodyPr wrap="none">
            <a:spAutoFit/>
          </a:bodyPr>
          <a:lstStyle/>
          <a:p>
            <a:r>
              <a:rPr lang="en-US">
                <a:latin typeface="Arial" pitchFamily="34" charset="0"/>
              </a:rPr>
              <a:t>FTP </a:t>
            </a:r>
          </a:p>
          <a:p>
            <a:r>
              <a:rPr lang="en-US">
                <a:latin typeface="Arial" pitchFamily="34" charset="0"/>
              </a:rPr>
              <a:t>Servers</a:t>
            </a:r>
          </a:p>
        </p:txBody>
      </p:sp>
      <p:sp>
        <p:nvSpPr>
          <p:cNvPr id="6154" name="TextBox 13"/>
          <p:cNvSpPr txBox="1">
            <a:spLocks noChangeArrowheads="1"/>
          </p:cNvSpPr>
          <p:nvPr/>
        </p:nvSpPr>
        <p:spPr bwMode="auto">
          <a:xfrm>
            <a:off x="7086600" y="5268913"/>
            <a:ext cx="1600200" cy="461962"/>
          </a:xfrm>
          <a:prstGeom prst="rect">
            <a:avLst/>
          </a:prstGeom>
          <a:noFill/>
          <a:ln w="9525">
            <a:noFill/>
            <a:miter lim="800000"/>
            <a:headEnd/>
            <a:tailEnd/>
          </a:ln>
        </p:spPr>
        <p:txBody>
          <a:bodyPr lIns="91435" tIns="45718" rIns="91435" bIns="45718">
            <a:spAutoFit/>
          </a:bodyPr>
          <a:lstStyle/>
          <a:p>
            <a:r>
              <a:rPr lang="en-US">
                <a:latin typeface="Arial" pitchFamily="34" charset="0"/>
              </a:rPr>
              <a:t>HDF Files</a:t>
            </a:r>
          </a:p>
        </p:txBody>
      </p:sp>
      <p:pic>
        <p:nvPicPr>
          <p:cNvPr id="6155" name="Picture 19" descr="hdfview.bmp"/>
          <p:cNvPicPr>
            <a:picLocks noChangeAspect="1"/>
          </p:cNvPicPr>
          <p:nvPr/>
        </p:nvPicPr>
        <p:blipFill>
          <a:blip r:embed="rId4" cstate="print"/>
          <a:srcRect/>
          <a:stretch>
            <a:fillRect/>
          </a:stretch>
        </p:blipFill>
        <p:spPr bwMode="auto">
          <a:xfrm>
            <a:off x="7162800" y="4114800"/>
            <a:ext cx="1371600" cy="1143000"/>
          </a:xfrm>
          <a:prstGeom prst="rect">
            <a:avLst/>
          </a:prstGeom>
          <a:noFill/>
          <a:ln w="9525">
            <a:noFill/>
            <a:miter lim="800000"/>
            <a:headEnd/>
            <a:tailEnd/>
          </a:ln>
        </p:spPr>
      </p:pic>
      <p:sp>
        <p:nvSpPr>
          <p:cNvPr id="17" name="TextBox 16"/>
          <p:cNvSpPr txBox="1"/>
          <p:nvPr/>
        </p:nvSpPr>
        <p:spPr>
          <a:xfrm>
            <a:off x="7118350" y="3748088"/>
            <a:ext cx="1568450" cy="461962"/>
          </a:xfrm>
          <a:prstGeom prst="rect">
            <a:avLst/>
          </a:prstGeom>
          <a:noFill/>
        </p:spPr>
        <p:txBody>
          <a:bodyPr wrap="none">
            <a:spAutoFit/>
          </a:bodyPr>
          <a:lstStyle/>
          <a:p>
            <a:pPr>
              <a:defRPr/>
            </a:pPr>
            <a:r>
              <a:rPr lang="en-US" dirty="0">
                <a:solidFill>
                  <a:schemeClr val="tx2">
                    <a:lumMod val="75000"/>
                  </a:schemeClr>
                </a:solidFill>
                <a:latin typeface="Arial" pitchFamily="34" charset="0"/>
              </a:rPr>
              <a:t>AIRS/OMI</a:t>
            </a:r>
          </a:p>
        </p:txBody>
      </p:sp>
      <p:cxnSp>
        <p:nvCxnSpPr>
          <p:cNvPr id="18" name="Straight Arrow Connector 17"/>
          <p:cNvCxnSpPr/>
          <p:nvPr/>
        </p:nvCxnSpPr>
        <p:spPr>
          <a:xfrm rot="10800000">
            <a:off x="6400800" y="4583113"/>
            <a:ext cx="76358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158" name="TextBox 18"/>
          <p:cNvSpPr txBox="1">
            <a:spLocks noChangeArrowheads="1"/>
          </p:cNvSpPr>
          <p:nvPr/>
        </p:nvSpPr>
        <p:spPr bwMode="auto">
          <a:xfrm>
            <a:off x="4038600" y="4367213"/>
            <a:ext cx="914400" cy="461962"/>
          </a:xfrm>
          <a:prstGeom prst="rect">
            <a:avLst/>
          </a:prstGeom>
          <a:noFill/>
          <a:ln w="9525">
            <a:noFill/>
            <a:miter lim="800000"/>
            <a:headEnd/>
            <a:tailEnd/>
          </a:ln>
        </p:spPr>
        <p:txBody>
          <a:bodyPr lIns="91435" tIns="45718" rIns="91435" bIns="45718">
            <a:spAutoFit/>
          </a:bodyPr>
          <a:lstStyle/>
          <a:p>
            <a:r>
              <a:rPr lang="en-US">
                <a:latin typeface="Arial" pitchFamily="34" charset="0"/>
              </a:rPr>
              <a:t>FTP</a:t>
            </a:r>
          </a:p>
        </p:txBody>
      </p:sp>
      <p:sp>
        <p:nvSpPr>
          <p:cNvPr id="20" name="Lightning Bolt 19"/>
          <p:cNvSpPr/>
          <p:nvPr/>
        </p:nvSpPr>
        <p:spPr>
          <a:xfrm>
            <a:off x="7696200" y="2971800"/>
            <a:ext cx="304800" cy="7620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160" name="Picture 2" descr="C:\Documents and Settings\hyoklee\Local Settings\Temporary Internet Files\Content.IE5\H0QAWWKR\MCj04247700000[1].wmf"/>
          <p:cNvPicPr>
            <a:picLocks noChangeAspect="1" noChangeArrowheads="1"/>
          </p:cNvPicPr>
          <p:nvPr/>
        </p:nvPicPr>
        <p:blipFill>
          <a:blip r:embed="rId5" cstate="print"/>
          <a:srcRect/>
          <a:stretch>
            <a:fillRect/>
          </a:stretch>
        </p:blipFill>
        <p:spPr bwMode="auto">
          <a:xfrm>
            <a:off x="5354638" y="4049713"/>
            <a:ext cx="1122362" cy="1295400"/>
          </a:xfrm>
          <a:prstGeom prst="rect">
            <a:avLst/>
          </a:prstGeom>
          <a:noFill/>
          <a:ln w="9525">
            <a:noFill/>
            <a:miter lim="800000"/>
            <a:headEnd/>
            <a:tailEnd/>
          </a:ln>
        </p:spPr>
      </p:pic>
      <p:pic>
        <p:nvPicPr>
          <p:cNvPr id="6161" name="Picture 3" descr="C:\Documents and Settings\hyoklee\Local Settings\Temporary Internet Files\Content.IE5\H0QAWWKR\MCj04348650000[1].png"/>
          <p:cNvPicPr>
            <a:picLocks noChangeAspect="1" noChangeArrowheads="1"/>
          </p:cNvPicPr>
          <p:nvPr/>
        </p:nvPicPr>
        <p:blipFill>
          <a:blip r:embed="rId6" cstate="print"/>
          <a:srcRect/>
          <a:stretch>
            <a:fillRect/>
          </a:stretch>
        </p:blipFill>
        <p:spPr bwMode="auto">
          <a:xfrm>
            <a:off x="2362200" y="4049713"/>
            <a:ext cx="1219200" cy="1219200"/>
          </a:xfrm>
          <a:prstGeom prst="rect">
            <a:avLst/>
          </a:prstGeom>
          <a:noFill/>
          <a:ln w="9525">
            <a:noFill/>
            <a:miter lim="800000"/>
            <a:headEnd/>
            <a:tailEnd/>
          </a:ln>
        </p:spPr>
      </p:pic>
      <p:cxnSp>
        <p:nvCxnSpPr>
          <p:cNvPr id="23" name="Curved Connector 22"/>
          <p:cNvCxnSpPr/>
          <p:nvPr/>
        </p:nvCxnSpPr>
        <p:spPr>
          <a:xfrm rot="10800000" flipV="1">
            <a:off x="3581400" y="4583113"/>
            <a:ext cx="1600200" cy="457200"/>
          </a:xfrm>
          <a:prstGeom prst="curvedConnector3">
            <a:avLst>
              <a:gd name="adj1" fmla="val 50000"/>
            </a:avLst>
          </a:prstGeom>
          <a:ln w="41275">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1828800" y="4583113"/>
            <a:ext cx="76358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838200" y="2208212"/>
            <a:ext cx="304800" cy="1588"/>
          </a:xfrm>
          <a:prstGeom prst="straightConnector1">
            <a:avLst/>
          </a:prstGeom>
          <a:ln w="28575">
            <a:tailEnd type="arrow"/>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pic>
        <p:nvPicPr>
          <p:cNvPr id="6165" name="Picture 24" descr="airs.jpg"/>
          <p:cNvPicPr>
            <a:picLocks noChangeAspect="1"/>
          </p:cNvPicPr>
          <p:nvPr/>
        </p:nvPicPr>
        <p:blipFill>
          <a:blip r:embed="rId7" cstate="print"/>
          <a:srcRect/>
          <a:stretch>
            <a:fillRect/>
          </a:stretch>
        </p:blipFill>
        <p:spPr bwMode="auto">
          <a:xfrm>
            <a:off x="6705600" y="1752600"/>
            <a:ext cx="2057400" cy="1187450"/>
          </a:xfrm>
          <a:prstGeom prst="rect">
            <a:avLst/>
          </a:prstGeom>
          <a:noFill/>
          <a:ln w="9525">
            <a:noFill/>
            <a:miter lim="800000"/>
            <a:headEnd/>
            <a:tailEnd/>
          </a:ln>
        </p:spPr>
      </p:pic>
      <p:pic>
        <p:nvPicPr>
          <p:cNvPr id="6166" name="Picture 19" descr="hdfview.bmp"/>
          <p:cNvPicPr>
            <a:picLocks noChangeAspect="1"/>
          </p:cNvPicPr>
          <p:nvPr/>
        </p:nvPicPr>
        <p:blipFill>
          <a:blip r:embed="rId4" cstate="print"/>
          <a:srcRect/>
          <a:stretch>
            <a:fillRect/>
          </a:stretch>
        </p:blipFill>
        <p:spPr bwMode="auto">
          <a:xfrm>
            <a:off x="304800" y="4267200"/>
            <a:ext cx="1371600" cy="1143000"/>
          </a:xfrm>
          <a:prstGeom prst="rect">
            <a:avLst/>
          </a:prstGeom>
          <a:noFill/>
          <a:ln w="9525">
            <a:noFill/>
            <a:miter lim="800000"/>
            <a:headEnd/>
            <a:tailEnd/>
          </a:ln>
        </p:spPr>
      </p:pic>
      <p:sp>
        <p:nvSpPr>
          <p:cNvPr id="6167" name="TextBox 32"/>
          <p:cNvSpPr txBox="1">
            <a:spLocks noChangeArrowheads="1"/>
          </p:cNvSpPr>
          <p:nvPr/>
        </p:nvSpPr>
        <p:spPr bwMode="auto">
          <a:xfrm>
            <a:off x="152400" y="5334000"/>
            <a:ext cx="1676400" cy="830263"/>
          </a:xfrm>
          <a:prstGeom prst="rect">
            <a:avLst/>
          </a:prstGeom>
          <a:noFill/>
          <a:ln w="9525">
            <a:noFill/>
            <a:miter lim="800000"/>
            <a:headEnd/>
            <a:tailEnd/>
          </a:ln>
        </p:spPr>
        <p:txBody>
          <a:bodyPr lIns="91435" tIns="45718" rIns="91435" bIns="45718">
            <a:spAutoFit/>
          </a:bodyPr>
          <a:lstStyle/>
          <a:p>
            <a:r>
              <a:rPr lang="en-US">
                <a:latin typeface="Arial" pitchFamily="34" charset="0"/>
              </a:rPr>
              <a:t>Local HDF Files</a:t>
            </a:r>
          </a:p>
        </p:txBody>
      </p:sp>
      <p:cxnSp>
        <p:nvCxnSpPr>
          <p:cNvPr id="34" name="Straight Arrow Connector 33"/>
          <p:cNvCxnSpPr/>
          <p:nvPr/>
        </p:nvCxnSpPr>
        <p:spPr>
          <a:xfrm rot="10800000">
            <a:off x="838200" y="4037012"/>
            <a:ext cx="304800" cy="1588"/>
          </a:xfrm>
          <a:prstGeom prst="straightConnector1">
            <a:avLst/>
          </a:prstGeom>
          <a:ln w="28575">
            <a:tailEnd type="arrow"/>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pic>
        <p:nvPicPr>
          <p:cNvPr id="6169" name="Picture 2" descr="C:\Documents and Settings\hyoklee\My Documents\My Pictures\idl.PNG"/>
          <p:cNvPicPr>
            <a:picLocks noChangeAspect="1" noChangeArrowheads="1"/>
          </p:cNvPicPr>
          <p:nvPr/>
        </p:nvPicPr>
        <p:blipFill>
          <a:blip r:embed="rId8" cstate="print"/>
          <a:srcRect/>
          <a:stretch>
            <a:fillRect/>
          </a:stretch>
        </p:blipFill>
        <p:spPr bwMode="auto">
          <a:xfrm>
            <a:off x="228600" y="2514600"/>
            <a:ext cx="1425575" cy="1143000"/>
          </a:xfrm>
          <a:prstGeom prst="rect">
            <a:avLst/>
          </a:prstGeom>
          <a:noFill/>
          <a:ln w="9525">
            <a:noFill/>
            <a:miter lim="800000"/>
            <a:headEnd/>
            <a:tailEnd/>
          </a:ln>
        </p:spPr>
      </p:pic>
      <p:sp>
        <p:nvSpPr>
          <p:cNvPr id="35" name="TextBox 34"/>
          <p:cNvSpPr txBox="1"/>
          <p:nvPr/>
        </p:nvSpPr>
        <p:spPr>
          <a:xfrm>
            <a:off x="6858000" y="1219200"/>
            <a:ext cx="1639888" cy="461963"/>
          </a:xfrm>
          <a:prstGeom prst="rect">
            <a:avLst/>
          </a:prstGeom>
          <a:noFill/>
        </p:spPr>
        <p:txBody>
          <a:bodyPr wrap="none">
            <a:spAutoFit/>
          </a:bodyPr>
          <a:lstStyle/>
          <a:p>
            <a:pPr>
              <a:defRPr/>
            </a:pPr>
            <a:r>
              <a:rPr lang="en-US" dirty="0">
                <a:solidFill>
                  <a:schemeClr val="tx2">
                    <a:lumMod val="75000"/>
                  </a:schemeClr>
                </a:solidFill>
                <a:latin typeface="Arial" pitchFamily="34" charset="0"/>
              </a:rPr>
              <a:t>Aqua/Aura</a:t>
            </a:r>
          </a:p>
        </p:txBody>
      </p:sp>
      <p:sp>
        <p:nvSpPr>
          <p:cNvPr id="6172" name="Date Placeholder 27"/>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HDFView" descr="local_hdf.bmp"/>
          <p:cNvPicPr>
            <a:picLocks noChangeAspect="1"/>
          </p:cNvPicPr>
          <p:nvPr/>
        </p:nvPicPr>
        <p:blipFill>
          <a:blip r:embed="rId3" cstate="print"/>
          <a:srcRect/>
          <a:stretch>
            <a:fillRect/>
          </a:stretch>
        </p:blipFill>
        <p:spPr bwMode="auto">
          <a:xfrm>
            <a:off x="457200" y="2743200"/>
            <a:ext cx="3478213" cy="3886200"/>
          </a:xfrm>
          <a:prstGeom prst="rect">
            <a:avLst/>
          </a:prstGeom>
          <a:noFill/>
          <a:ln w="9525">
            <a:noFill/>
            <a:miter lim="800000"/>
            <a:headEnd/>
            <a:tailEnd/>
          </a:ln>
        </p:spPr>
      </p:pic>
      <p:sp>
        <p:nvSpPr>
          <p:cNvPr id="7" name="Client Library"/>
          <p:cNvSpPr>
            <a:spLocks noChangeArrowheads="1"/>
          </p:cNvSpPr>
          <p:nvPr/>
        </p:nvSpPr>
        <p:spPr bwMode="auto">
          <a:xfrm>
            <a:off x="457200" y="3962400"/>
            <a:ext cx="2438400" cy="1219200"/>
          </a:xfrm>
          <a:prstGeom prst="rect">
            <a:avLst/>
          </a:prstGeom>
          <a:solidFill>
            <a:srgbClr val="92D050"/>
          </a:solidFill>
          <a:ln w="9525" algn="ctr">
            <a:solidFill>
              <a:schemeClr val="tx1"/>
            </a:solidFill>
            <a:round/>
            <a:headEnd/>
            <a:tailEnd/>
          </a:ln>
        </p:spPr>
        <p:txBody>
          <a:bodyPr lIns="91429" tIns="45714" rIns="91429" bIns="45714"/>
          <a:lstStyle/>
          <a:p>
            <a:pPr algn="ctr" defTabSz="912813"/>
            <a:endParaRPr lang="en-US">
              <a:latin typeface="Arial" pitchFamily="34" charset="0"/>
            </a:endParaRPr>
          </a:p>
          <a:p>
            <a:pPr algn="ctr" defTabSz="912813"/>
            <a:r>
              <a:rPr lang="en-US">
                <a:latin typeface="Arial" pitchFamily="34" charset="0"/>
              </a:rPr>
              <a:t>Client Library</a:t>
            </a:r>
          </a:p>
          <a:p>
            <a:pPr algn="ctr" defTabSz="912813"/>
            <a:r>
              <a:rPr lang="en-US">
                <a:latin typeface="Arial" pitchFamily="34" charset="0"/>
              </a:rPr>
              <a:t>(libnc_dap)</a:t>
            </a:r>
          </a:p>
        </p:txBody>
      </p:sp>
      <p:sp>
        <p:nvSpPr>
          <p:cNvPr id="4" name="DAP Proctocol"/>
          <p:cNvSpPr>
            <a:spLocks noChangeArrowheads="1"/>
          </p:cNvSpPr>
          <p:nvPr/>
        </p:nvSpPr>
        <p:spPr bwMode="auto">
          <a:xfrm>
            <a:off x="457200" y="5181600"/>
            <a:ext cx="7696200" cy="1066800"/>
          </a:xfrm>
          <a:prstGeom prst="rect">
            <a:avLst/>
          </a:prstGeom>
          <a:solidFill>
            <a:srgbClr val="00B8FF"/>
          </a:solidFill>
          <a:ln w="9525" algn="ctr">
            <a:solidFill>
              <a:schemeClr val="tx1"/>
            </a:solidFill>
            <a:round/>
            <a:headEnd/>
            <a:tailEnd/>
          </a:ln>
        </p:spPr>
        <p:txBody>
          <a:bodyPr lIns="91429" tIns="45714" rIns="91429" bIns="45714"/>
          <a:lstStyle/>
          <a:p>
            <a:pPr defTabSz="912813"/>
            <a:endParaRPr lang="en-US">
              <a:latin typeface="Arial" pitchFamily="34" charset="0"/>
            </a:endParaRPr>
          </a:p>
          <a:p>
            <a:pPr algn="ctr" defTabSz="912813"/>
            <a:r>
              <a:rPr lang="en-US">
                <a:latin typeface="Arial" pitchFamily="34" charset="0"/>
              </a:rPr>
              <a:t>Data Access Protocol (DAP) via Internet</a:t>
            </a:r>
          </a:p>
        </p:txBody>
      </p:sp>
      <p:sp>
        <p:nvSpPr>
          <p:cNvPr id="6" name="Server"/>
          <p:cNvSpPr>
            <a:spLocks noChangeArrowheads="1"/>
          </p:cNvSpPr>
          <p:nvPr/>
        </p:nvSpPr>
        <p:spPr bwMode="auto">
          <a:xfrm>
            <a:off x="5715000" y="3962400"/>
            <a:ext cx="2438400" cy="1219200"/>
          </a:xfrm>
          <a:prstGeom prst="rect">
            <a:avLst/>
          </a:prstGeom>
          <a:solidFill>
            <a:srgbClr val="00B8FF"/>
          </a:solidFill>
          <a:ln w="9525" algn="ctr">
            <a:solidFill>
              <a:schemeClr val="tx1"/>
            </a:solidFill>
            <a:round/>
            <a:headEnd/>
            <a:tailEnd/>
          </a:ln>
        </p:spPr>
        <p:txBody>
          <a:bodyPr lIns="91429" tIns="45714" rIns="91429" bIns="45714"/>
          <a:lstStyle/>
          <a:p>
            <a:pPr algn="ctr" defTabSz="912813"/>
            <a:endParaRPr lang="en-US">
              <a:latin typeface="Arial" pitchFamily="34" charset="0"/>
            </a:endParaRPr>
          </a:p>
          <a:p>
            <a:pPr algn="ctr" defTabSz="912813"/>
            <a:r>
              <a:rPr lang="en-US">
                <a:latin typeface="Arial" pitchFamily="34" charset="0"/>
              </a:rPr>
              <a:t>Server</a:t>
            </a:r>
          </a:p>
          <a:p>
            <a:pPr algn="ctr" defTabSz="912813"/>
            <a:r>
              <a:rPr lang="en-US">
                <a:latin typeface="Arial" pitchFamily="34" charset="0"/>
              </a:rPr>
              <a:t>(Hyrax)</a:t>
            </a:r>
          </a:p>
        </p:txBody>
      </p:sp>
      <p:sp>
        <p:nvSpPr>
          <p:cNvPr id="13" name="Handler"/>
          <p:cNvSpPr>
            <a:spLocks noChangeArrowheads="1"/>
          </p:cNvSpPr>
          <p:nvPr/>
        </p:nvSpPr>
        <p:spPr bwMode="auto">
          <a:xfrm>
            <a:off x="5715000" y="2743200"/>
            <a:ext cx="2438400" cy="1219200"/>
          </a:xfrm>
          <a:prstGeom prst="rect">
            <a:avLst/>
          </a:prstGeom>
          <a:solidFill>
            <a:srgbClr val="92D050"/>
          </a:solidFill>
          <a:ln w="9525" algn="ctr">
            <a:solidFill>
              <a:schemeClr val="tx1"/>
            </a:solidFill>
            <a:round/>
            <a:headEnd/>
            <a:tailEnd/>
          </a:ln>
        </p:spPr>
        <p:txBody>
          <a:bodyPr lIns="91429" tIns="45714" rIns="91429" bIns="45714"/>
          <a:lstStyle/>
          <a:p>
            <a:pPr algn="ctr" defTabSz="912813"/>
            <a:endParaRPr lang="en-US">
              <a:latin typeface="Arial" pitchFamily="34" charset="0"/>
            </a:endParaRPr>
          </a:p>
          <a:p>
            <a:pPr algn="ctr" defTabSz="912813"/>
            <a:r>
              <a:rPr lang="en-US">
                <a:latin typeface="Arial" pitchFamily="34" charset="0"/>
              </a:rPr>
              <a:t>Handler</a:t>
            </a:r>
          </a:p>
          <a:p>
            <a:pPr algn="ctr" defTabSz="912813"/>
            <a:r>
              <a:rPr lang="en-US">
                <a:latin typeface="Arial" pitchFamily="34" charset="0"/>
              </a:rPr>
              <a:t>(hdf4/5_handler)</a:t>
            </a:r>
          </a:p>
        </p:txBody>
      </p:sp>
      <p:sp>
        <p:nvSpPr>
          <p:cNvPr id="7175" name="Data (HDF4)"/>
          <p:cNvSpPr>
            <a:spLocks noChangeArrowheads="1"/>
          </p:cNvSpPr>
          <p:nvPr/>
        </p:nvSpPr>
        <p:spPr bwMode="auto">
          <a:xfrm>
            <a:off x="5715000" y="1524000"/>
            <a:ext cx="2438400" cy="1219200"/>
          </a:xfrm>
          <a:prstGeom prst="rect">
            <a:avLst/>
          </a:prstGeom>
          <a:solidFill>
            <a:srgbClr val="FFFF00"/>
          </a:solidFill>
          <a:ln w="9525" algn="ctr">
            <a:solidFill>
              <a:schemeClr val="tx1"/>
            </a:solidFill>
            <a:round/>
            <a:headEnd/>
            <a:tailEnd/>
          </a:ln>
        </p:spPr>
        <p:txBody>
          <a:bodyPr lIns="91429" tIns="45714" rIns="91429" bIns="45714"/>
          <a:lstStyle/>
          <a:p>
            <a:pPr algn="ctr" defTabSz="912813"/>
            <a:endParaRPr lang="en-US">
              <a:latin typeface="Arial" pitchFamily="34" charset="0"/>
            </a:endParaRPr>
          </a:p>
          <a:p>
            <a:pPr algn="ctr" defTabSz="912813"/>
            <a:r>
              <a:rPr lang="en-US">
                <a:latin typeface="Arial" pitchFamily="34" charset="0"/>
              </a:rPr>
              <a:t>Remote Data</a:t>
            </a:r>
          </a:p>
          <a:p>
            <a:pPr algn="ctr" defTabSz="912813"/>
            <a:r>
              <a:rPr lang="en-US">
                <a:latin typeface="Arial" pitchFamily="34" charset="0"/>
              </a:rPr>
              <a:t>(HDF4/5)</a:t>
            </a:r>
          </a:p>
        </p:txBody>
      </p:sp>
      <p:sp>
        <p:nvSpPr>
          <p:cNvPr id="7176" name="View Data"/>
          <p:cNvSpPr>
            <a:spLocks noChangeArrowheads="1"/>
          </p:cNvSpPr>
          <p:nvPr/>
        </p:nvSpPr>
        <p:spPr bwMode="auto">
          <a:xfrm>
            <a:off x="457200" y="1524000"/>
            <a:ext cx="2438400" cy="1219200"/>
          </a:xfrm>
          <a:prstGeom prst="rect">
            <a:avLst/>
          </a:prstGeom>
          <a:solidFill>
            <a:srgbClr val="FFFF00"/>
          </a:solidFill>
          <a:ln w="9525" algn="ctr">
            <a:solidFill>
              <a:schemeClr val="tx1"/>
            </a:solidFill>
            <a:round/>
            <a:headEnd/>
            <a:tailEnd/>
          </a:ln>
        </p:spPr>
        <p:txBody>
          <a:bodyPr lIns="91429" tIns="45714" rIns="91429" bIns="45714"/>
          <a:lstStyle/>
          <a:p>
            <a:pPr algn="ctr" defTabSz="912813"/>
            <a:endParaRPr lang="en-US">
              <a:latin typeface="Arial" pitchFamily="34" charset="0"/>
            </a:endParaRPr>
          </a:p>
          <a:p>
            <a:pPr algn="ctr" defTabSz="912813"/>
            <a:r>
              <a:rPr lang="en-US">
                <a:latin typeface="Arial" pitchFamily="34" charset="0"/>
              </a:rPr>
              <a:t>View Data </a:t>
            </a:r>
          </a:p>
          <a:p>
            <a:pPr algn="ctr" defTabSz="912813"/>
            <a:r>
              <a:rPr lang="en-US">
                <a:latin typeface="Arial" pitchFamily="34" charset="0"/>
              </a:rPr>
              <a:t>(User)</a:t>
            </a:r>
          </a:p>
        </p:txBody>
      </p:sp>
      <p:sp>
        <p:nvSpPr>
          <p:cNvPr id="27" name="OPeNDAP concept"/>
          <p:cNvSpPr txBox="1">
            <a:spLocks noChangeArrowheads="1"/>
          </p:cNvSpPr>
          <p:nvPr/>
        </p:nvSpPr>
        <p:spPr bwMode="auto">
          <a:xfrm>
            <a:off x="1981200" y="76200"/>
            <a:ext cx="5181600" cy="554038"/>
          </a:xfrm>
          <a:prstGeom prst="rect">
            <a:avLst/>
          </a:prstGeom>
          <a:noFill/>
          <a:ln w="9525">
            <a:noFill/>
            <a:miter lim="800000"/>
            <a:headEnd/>
            <a:tailEnd/>
          </a:ln>
        </p:spPr>
        <p:txBody>
          <a:bodyPr lIns="0" tIns="0" rIns="0" bIns="0">
            <a:spAutoFit/>
          </a:bodyPr>
          <a:lstStyle/>
          <a:p>
            <a:pPr algn="ctr">
              <a:buClr>
                <a:srgbClr val="000000"/>
              </a:buClr>
              <a:buSzPct val="100000"/>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3600">
                <a:latin typeface="Arial" pitchFamily="34" charset="0"/>
              </a:rPr>
              <a:t>OPeNDAP Concept</a:t>
            </a:r>
          </a:p>
        </p:txBody>
      </p:sp>
      <p:sp>
        <p:nvSpPr>
          <p:cNvPr id="7178" name="Slide Number Placeholder 29"/>
          <p:cNvSpPr>
            <a:spLocks noGrp="1"/>
          </p:cNvSpPr>
          <p:nvPr>
            <p:ph type="sldNum" sz="quarter" idx="12"/>
          </p:nvPr>
        </p:nvSpPr>
        <p:spPr>
          <a:noFill/>
        </p:spPr>
        <p:txBody>
          <a:bodyPr/>
          <a:lstStyle/>
          <a:p>
            <a:fld id="{9781A0BE-9E85-43A4-B94F-6837E349416B}" type="slidenum">
              <a:rPr lang="en-US" smtClean="0"/>
              <a:pPr/>
              <a:t>6</a:t>
            </a:fld>
            <a:endParaRPr lang="en-US" smtClean="0"/>
          </a:p>
        </p:txBody>
      </p:sp>
      <p:sp>
        <p:nvSpPr>
          <p:cNvPr id="17" name="Visualization Tools (gradsdap)"/>
          <p:cNvSpPr/>
          <p:nvPr/>
        </p:nvSpPr>
        <p:spPr bwMode="auto">
          <a:xfrm>
            <a:off x="457200" y="2743200"/>
            <a:ext cx="2438400" cy="12192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lIns="91429" tIns="45714" rIns="91429" bIns="45714"/>
          <a:lstStyle/>
          <a:p>
            <a:pPr algn="ctr" defTabSz="914293">
              <a:defRPr/>
            </a:pPr>
            <a:r>
              <a:rPr lang="en-US" dirty="0">
                <a:latin typeface="Arial" pitchFamily="34" charset="0"/>
              </a:rPr>
              <a:t>Visualization Tools</a:t>
            </a:r>
          </a:p>
          <a:p>
            <a:pPr algn="ctr" defTabSz="914293">
              <a:defRPr/>
            </a:pPr>
            <a:r>
              <a:rPr lang="en-US" dirty="0">
                <a:latin typeface="Arial" pitchFamily="34" charset="0"/>
              </a:rPr>
              <a:t>(grads</a:t>
            </a:r>
            <a:r>
              <a:rPr lang="en-US" b="1" i="1" dirty="0">
                <a:latin typeface="Arial" pitchFamily="34" charset="0"/>
              </a:rPr>
              <a:t>dap</a:t>
            </a:r>
            <a:r>
              <a:rPr lang="en-US" dirty="0">
                <a:latin typeface="Arial" pitchFamily="34" charset="0"/>
              </a:rPr>
              <a:t>)</a:t>
            </a:r>
          </a:p>
        </p:txBody>
      </p:sp>
      <p:sp>
        <p:nvSpPr>
          <p:cNvPr id="19" name="Typical Remote Access"/>
          <p:cNvSpPr txBox="1">
            <a:spLocks noChangeArrowheads="1"/>
          </p:cNvSpPr>
          <p:nvPr/>
        </p:nvSpPr>
        <p:spPr bwMode="auto">
          <a:xfrm>
            <a:off x="1981200" y="131763"/>
            <a:ext cx="5181600" cy="554037"/>
          </a:xfrm>
          <a:prstGeom prst="rect">
            <a:avLst/>
          </a:prstGeom>
          <a:noFill/>
          <a:ln w="9525">
            <a:noFill/>
            <a:miter lim="800000"/>
            <a:headEnd/>
            <a:tailEnd/>
          </a:ln>
        </p:spPr>
        <p:txBody>
          <a:bodyPr lIns="0" tIns="0" rIns="0" bIns="0">
            <a:spAutoFit/>
          </a:bodyPr>
          <a:lstStyle/>
          <a:p>
            <a:pPr algn="ctr">
              <a:buClr>
                <a:srgbClr val="000000"/>
              </a:buClr>
              <a:buSzPct val="100000"/>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3600">
                <a:latin typeface="Arial" pitchFamily="34" charset="0"/>
              </a:rPr>
              <a:t>Typical Remote Access</a:t>
            </a:r>
          </a:p>
        </p:txBody>
      </p:sp>
      <p:sp>
        <p:nvSpPr>
          <p:cNvPr id="25" name="FTP Arrow"/>
          <p:cNvSpPr>
            <a:spLocks noChangeArrowheads="1"/>
          </p:cNvSpPr>
          <p:nvPr/>
        </p:nvSpPr>
        <p:spPr bwMode="auto">
          <a:xfrm>
            <a:off x="2895600" y="1600200"/>
            <a:ext cx="2819400" cy="1066800"/>
          </a:xfrm>
          <a:prstGeom prst="leftArrow">
            <a:avLst>
              <a:gd name="adj1" fmla="val 50000"/>
              <a:gd name="adj2" fmla="val 49994"/>
            </a:avLst>
          </a:prstGeom>
          <a:solidFill>
            <a:srgbClr val="FFFF00"/>
          </a:solidFill>
          <a:ln w="9525" algn="ctr">
            <a:solidFill>
              <a:schemeClr val="tx1"/>
            </a:solidFill>
            <a:round/>
            <a:headEnd/>
            <a:tailEnd/>
          </a:ln>
        </p:spPr>
        <p:txBody>
          <a:bodyPr wrap="none" anchor="ctr"/>
          <a:lstStyle/>
          <a:p>
            <a:pPr algn="ctr"/>
            <a:r>
              <a:rPr lang="en-US"/>
              <a:t>FTP/HTTP</a:t>
            </a:r>
          </a:p>
        </p:txBody>
      </p:sp>
      <p:sp>
        <p:nvSpPr>
          <p:cNvPr id="14" name="Visualization Tools (GrADS)"/>
          <p:cNvSpPr/>
          <p:nvPr/>
        </p:nvSpPr>
        <p:spPr bwMode="auto">
          <a:xfrm>
            <a:off x="457200" y="2743200"/>
            <a:ext cx="2438400" cy="12192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lIns="91429" tIns="45714" rIns="91429" bIns="45714"/>
          <a:lstStyle/>
          <a:p>
            <a:pPr algn="ctr" defTabSz="914293">
              <a:defRPr/>
            </a:pPr>
            <a:r>
              <a:rPr lang="en-US" dirty="0">
                <a:latin typeface="+mn-lt"/>
                <a:cs typeface="+mn-cs"/>
              </a:rPr>
              <a:t>Visualization tools</a:t>
            </a:r>
          </a:p>
          <a:p>
            <a:pPr algn="ctr" defTabSz="914293">
              <a:defRPr/>
            </a:pPr>
            <a:r>
              <a:rPr lang="en-US" dirty="0">
                <a:latin typeface="+mn-lt"/>
                <a:cs typeface="+mn-cs"/>
              </a:rPr>
              <a:t>(e.g., grads)</a:t>
            </a:r>
          </a:p>
        </p:txBody>
      </p:sp>
      <p:sp>
        <p:nvSpPr>
          <p:cNvPr id="29" name="tiny local"/>
          <p:cNvSpPr>
            <a:spLocks noChangeArrowheads="1"/>
          </p:cNvSpPr>
          <p:nvPr/>
        </p:nvSpPr>
        <p:spPr bwMode="auto">
          <a:xfrm>
            <a:off x="2438400" y="2286000"/>
            <a:ext cx="457200" cy="457200"/>
          </a:xfrm>
          <a:prstGeom prst="rect">
            <a:avLst/>
          </a:prstGeom>
          <a:solidFill>
            <a:srgbClr val="00B0F0"/>
          </a:solidFill>
          <a:ln w="9525" algn="ctr">
            <a:solidFill>
              <a:schemeClr val="tx1"/>
            </a:solidFill>
            <a:round/>
            <a:headEnd/>
            <a:tailEnd/>
          </a:ln>
        </p:spPr>
        <p:txBody>
          <a:bodyPr wrap="none" anchor="ctr"/>
          <a:lstStyle/>
          <a:p>
            <a:endParaRPr lang="en-US"/>
          </a:p>
        </p:txBody>
      </p:sp>
      <p:sp>
        <p:nvSpPr>
          <p:cNvPr id="28" name="tiny source"/>
          <p:cNvSpPr>
            <a:spLocks noChangeArrowheads="1"/>
          </p:cNvSpPr>
          <p:nvPr/>
        </p:nvSpPr>
        <p:spPr bwMode="auto">
          <a:xfrm>
            <a:off x="5715000" y="2286000"/>
            <a:ext cx="457200" cy="457200"/>
          </a:xfrm>
          <a:prstGeom prst="rect">
            <a:avLst/>
          </a:prstGeom>
          <a:solidFill>
            <a:srgbClr val="00B0F0"/>
          </a:solidFill>
          <a:ln w="9525" algn="ctr">
            <a:solidFill>
              <a:schemeClr val="tx1"/>
            </a:solidFill>
            <a:round/>
            <a:headEnd/>
            <a:tailEnd/>
          </a:ln>
        </p:spPr>
        <p:txBody>
          <a:bodyPr wrap="none" anchor="ctr"/>
          <a:lstStyle/>
          <a:p>
            <a:endParaRPr lang="en-US"/>
          </a:p>
        </p:txBody>
      </p:sp>
      <p:sp>
        <p:nvSpPr>
          <p:cNvPr id="24" name="Up Arrow 23"/>
          <p:cNvSpPr>
            <a:spLocks noChangeArrowheads="1"/>
          </p:cNvSpPr>
          <p:nvPr/>
        </p:nvSpPr>
        <p:spPr bwMode="auto">
          <a:xfrm>
            <a:off x="2667000" y="2362200"/>
            <a:ext cx="228600" cy="3200400"/>
          </a:xfrm>
          <a:prstGeom prst="upArrow">
            <a:avLst>
              <a:gd name="adj1" fmla="val 50000"/>
              <a:gd name="adj2" fmla="val 49972"/>
            </a:avLst>
          </a:prstGeom>
          <a:solidFill>
            <a:srgbClr val="00B0F0"/>
          </a:solidFill>
          <a:ln w="9525" algn="ctr">
            <a:solidFill>
              <a:schemeClr val="tx1"/>
            </a:solidFill>
            <a:round/>
            <a:headEnd/>
            <a:tailEnd/>
          </a:ln>
        </p:spPr>
        <p:txBody>
          <a:bodyPr lIns="91429" tIns="45714" rIns="91429" bIns="45714"/>
          <a:lstStyle/>
          <a:p>
            <a:pPr defTabSz="912813"/>
            <a:endParaRPr lang="en-US"/>
          </a:p>
        </p:txBody>
      </p:sp>
      <p:sp>
        <p:nvSpPr>
          <p:cNvPr id="22" name="Down Arrow 21"/>
          <p:cNvSpPr>
            <a:spLocks noChangeArrowheads="1"/>
          </p:cNvSpPr>
          <p:nvPr/>
        </p:nvSpPr>
        <p:spPr bwMode="auto">
          <a:xfrm>
            <a:off x="5715000" y="2438400"/>
            <a:ext cx="228600" cy="3124200"/>
          </a:xfrm>
          <a:prstGeom prst="downArrow">
            <a:avLst>
              <a:gd name="adj1" fmla="val 50000"/>
              <a:gd name="adj2" fmla="val 49985"/>
            </a:avLst>
          </a:prstGeom>
          <a:solidFill>
            <a:srgbClr val="00B0F0"/>
          </a:solidFill>
          <a:ln w="9525" algn="ctr">
            <a:solidFill>
              <a:schemeClr val="tx1"/>
            </a:solidFill>
            <a:round/>
            <a:headEnd/>
            <a:tailEnd/>
          </a:ln>
        </p:spPr>
        <p:txBody>
          <a:bodyPr lIns="91429" tIns="45714" rIns="91429" bIns="45714"/>
          <a:lstStyle/>
          <a:p>
            <a:pPr defTabSz="912813"/>
            <a:endParaRPr lang="en-US"/>
          </a:p>
        </p:txBody>
      </p:sp>
      <p:pic>
        <p:nvPicPr>
          <p:cNvPr id="18" name="GrADS" descr="h4oceanwind_newmap"/>
          <p:cNvPicPr>
            <a:picLocks noGrp="1" noChangeAspect="1" noChangeArrowheads="1"/>
          </p:cNvPicPr>
          <p:nvPr>
            <p:ph sz="half" idx="1"/>
          </p:nvPr>
        </p:nvPicPr>
        <p:blipFill>
          <a:blip r:embed="rId4" cstate="print"/>
          <a:srcRect/>
          <a:stretch>
            <a:fillRect/>
          </a:stretch>
        </p:blipFill>
        <p:spPr>
          <a:xfrm>
            <a:off x="2908300" y="2762250"/>
            <a:ext cx="4792663" cy="3886200"/>
          </a:xfrm>
        </p:spPr>
      </p:pic>
      <p:pic>
        <p:nvPicPr>
          <p:cNvPr id="1026" name="question mark" descr="C:\Documents and Settings\hyoklee\Local Settings\Temporary Internet Files\Content.IE5\URM2S3ZJ\MCj04315600000[1].png"/>
          <p:cNvPicPr>
            <a:picLocks noChangeAspect="1" noChangeArrowheads="1"/>
          </p:cNvPicPr>
          <p:nvPr/>
        </p:nvPicPr>
        <p:blipFill>
          <a:blip r:embed="rId5" cstate="print"/>
          <a:srcRect/>
          <a:stretch>
            <a:fillRect/>
          </a:stretch>
        </p:blipFill>
        <p:spPr bwMode="auto">
          <a:xfrm>
            <a:off x="2743200" y="990600"/>
            <a:ext cx="3235325" cy="3505200"/>
          </a:xfrm>
          <a:prstGeom prst="rect">
            <a:avLst/>
          </a:prstGeom>
          <a:noFill/>
          <a:ln w="9525">
            <a:noFill/>
            <a:miter lim="800000"/>
            <a:headEnd/>
            <a:tailEnd/>
          </a:ln>
        </p:spPr>
      </p:pic>
      <p:pic>
        <p:nvPicPr>
          <p:cNvPr id="33" name="web browser" descr="opendap_web_data.bmp"/>
          <p:cNvPicPr>
            <a:picLocks noChangeAspect="1"/>
          </p:cNvPicPr>
          <p:nvPr/>
        </p:nvPicPr>
        <p:blipFill>
          <a:blip r:embed="rId6" cstate="print"/>
          <a:srcRect/>
          <a:stretch>
            <a:fillRect/>
          </a:stretch>
        </p:blipFill>
        <p:spPr bwMode="auto">
          <a:xfrm>
            <a:off x="2895600" y="1524000"/>
            <a:ext cx="5807075" cy="4267200"/>
          </a:xfrm>
          <a:prstGeom prst="rect">
            <a:avLst/>
          </a:prstGeom>
          <a:noFill/>
          <a:ln w="9525">
            <a:noFill/>
            <a:miter lim="800000"/>
            <a:headEnd/>
            <a:tailEnd/>
          </a:ln>
        </p:spPr>
      </p:pic>
      <p:sp>
        <p:nvSpPr>
          <p:cNvPr id="7190" name="Footer Placeholder 4"/>
          <p:cNvSpPr>
            <a:spLocks noGrp="1"/>
          </p:cNvSpPr>
          <p:nvPr>
            <p:ph type="ftr" sz="quarter" idx="11"/>
          </p:nvPr>
        </p:nvSpPr>
        <p:spPr>
          <a:noFill/>
        </p:spPr>
        <p:txBody>
          <a:bodyPr/>
          <a:lstStyle/>
          <a:p>
            <a:r>
              <a:rPr lang="en-US" smtClean="0"/>
              <a:t>HDF/HDF-EOS Workshop XIV</a:t>
            </a:r>
          </a:p>
        </p:txBody>
      </p:sp>
      <p:sp>
        <p:nvSpPr>
          <p:cNvPr id="7191" name="Date Placeholder 22"/>
          <p:cNvSpPr>
            <a:spLocks noGrp="1"/>
          </p:cNvSpPr>
          <p:nvPr>
            <p:ph type="dt" sz="quarter" idx="10"/>
          </p:nvPr>
        </p:nvSpPr>
        <p:spPr>
          <a:noFill/>
        </p:spPr>
        <p:txBody>
          <a:bodyPr/>
          <a:lstStyle/>
          <a:p>
            <a:r>
              <a:rPr lang="en-US" smtClean="0"/>
              <a:t>September 28,2010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 presetClass="entr" presetSubtype="1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5"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heckerboard(across)">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par>
                                <p:cTn id="33" presetID="3" presetClass="exit" presetSubtype="10" fill="hold" nodeType="withEffect">
                                  <p:stCondLst>
                                    <p:cond delay="0"/>
                                  </p:stCondLst>
                                  <p:childTnLst>
                                    <p:animEffect transition="out" filter="blinds(horizontal)">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14"/>
                                        </p:tgtEl>
                                        <p:attrNameLst>
                                          <p:attrName>ppt_x</p:attrName>
                                        </p:attrNameLst>
                                      </p:cBhvr>
                                      <p:tavLst>
                                        <p:tav tm="0">
                                          <p:val>
                                            <p:strVal val="ppt_x"/>
                                          </p:val>
                                        </p:tav>
                                        <p:tav tm="100000">
                                          <p:val>
                                            <p:strVal val="ppt_x"/>
                                          </p:val>
                                        </p:tav>
                                      </p:tavLst>
                                    </p:anim>
                                    <p:anim calcmode="lin" valueType="num">
                                      <p:cBhvr additive="base">
                                        <p:cTn id="38" dur="500"/>
                                        <p:tgtEl>
                                          <p:spTgt spid="14"/>
                                        </p:tgtEl>
                                        <p:attrNameLst>
                                          <p:attrName>ppt_y</p:attrName>
                                        </p:attrNameLst>
                                      </p:cBhvr>
                                      <p:tavLst>
                                        <p:tav tm="0">
                                          <p:val>
                                            <p:strVal val="ppt_y"/>
                                          </p:val>
                                        </p:tav>
                                        <p:tav tm="100000">
                                          <p:val>
                                            <p:strVal val="1+ppt_h/2"/>
                                          </p:val>
                                        </p:tav>
                                      </p:tavLst>
                                    </p:anim>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 calcmode="lin" valueType="num">
                                      <p:cBhvr>
                                        <p:cTn id="44" dur="500" fill="hold"/>
                                        <p:tgtEl>
                                          <p:spTgt spid="1026"/>
                                        </p:tgtEl>
                                        <p:attrNameLst>
                                          <p:attrName>ppt_w</p:attrName>
                                        </p:attrNameLst>
                                      </p:cBhvr>
                                      <p:tavLst>
                                        <p:tav tm="0">
                                          <p:val>
                                            <p:fltVal val="0"/>
                                          </p:val>
                                        </p:tav>
                                        <p:tav tm="100000">
                                          <p:val>
                                            <p:strVal val="#ppt_w"/>
                                          </p:val>
                                        </p:tav>
                                      </p:tavLst>
                                    </p:anim>
                                    <p:anim calcmode="lin" valueType="num">
                                      <p:cBhvr>
                                        <p:cTn id="45" dur="500" fill="hold"/>
                                        <p:tgtEl>
                                          <p:spTgt spid="1026"/>
                                        </p:tgtEl>
                                        <p:attrNameLst>
                                          <p:attrName>ppt_h</p:attrName>
                                        </p:attrNameLst>
                                      </p:cBhvr>
                                      <p:tavLst>
                                        <p:tav tm="0">
                                          <p:val>
                                            <p:fltVal val="0"/>
                                          </p:val>
                                        </p:tav>
                                        <p:tav tm="100000">
                                          <p:val>
                                            <p:strVal val="#ppt_h"/>
                                          </p:val>
                                        </p:tav>
                                      </p:tavLst>
                                    </p:anim>
                                    <p:animEffect transition="in" filter="fade">
                                      <p:cBhvr>
                                        <p:cTn id="46" dur="500"/>
                                        <p:tgtEl>
                                          <p:spTgt spid="102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linds(horizontal)">
                                      <p:cBhvr>
                                        <p:cTn id="51" dur="500"/>
                                        <p:tgtEl>
                                          <p:spTgt spid="27"/>
                                        </p:tgtEl>
                                      </p:cBhvr>
                                    </p:animEffect>
                                  </p:childTnLst>
                                </p:cTn>
                              </p:par>
                              <p:par>
                                <p:cTn id="52" presetID="3" presetClass="exit" presetSubtype="10" fill="hold" grpId="0" nodeType="withEffect">
                                  <p:stCondLst>
                                    <p:cond delay="0"/>
                                  </p:stCondLst>
                                  <p:childTnLst>
                                    <p:animEffect transition="out" filter="blinds(horizontal)">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3" presetClass="exit" presetSubtype="10" fill="hold" grpId="0" nodeType="withEffect">
                                  <p:stCondLst>
                                    <p:cond delay="0"/>
                                  </p:stCondLst>
                                  <p:childTnLst>
                                    <p:animEffect transition="out" filter="blinds(horizontal)">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53" presetClass="exit" presetSubtype="0" fill="hold" nodeType="withEffect">
                                  <p:stCondLst>
                                    <p:cond delay="0"/>
                                  </p:stCondLst>
                                  <p:childTnLst>
                                    <p:anim calcmode="lin" valueType="num">
                                      <p:cBhvr>
                                        <p:cTn id="59" dur="500"/>
                                        <p:tgtEl>
                                          <p:spTgt spid="1026"/>
                                        </p:tgtEl>
                                        <p:attrNameLst>
                                          <p:attrName>ppt_w</p:attrName>
                                        </p:attrNameLst>
                                      </p:cBhvr>
                                      <p:tavLst>
                                        <p:tav tm="0">
                                          <p:val>
                                            <p:strVal val="ppt_w"/>
                                          </p:val>
                                        </p:tav>
                                        <p:tav tm="100000">
                                          <p:val>
                                            <p:fltVal val="0"/>
                                          </p:val>
                                        </p:tav>
                                      </p:tavLst>
                                    </p:anim>
                                    <p:anim calcmode="lin" valueType="num">
                                      <p:cBhvr>
                                        <p:cTn id="60" dur="500"/>
                                        <p:tgtEl>
                                          <p:spTgt spid="1026"/>
                                        </p:tgtEl>
                                        <p:attrNameLst>
                                          <p:attrName>ppt_h</p:attrName>
                                        </p:attrNameLst>
                                      </p:cBhvr>
                                      <p:tavLst>
                                        <p:tav tm="0">
                                          <p:val>
                                            <p:strVal val="ppt_h"/>
                                          </p:val>
                                        </p:tav>
                                        <p:tav tm="100000">
                                          <p:val>
                                            <p:fltVal val="0"/>
                                          </p:val>
                                        </p:tav>
                                      </p:tavLst>
                                    </p:anim>
                                    <p:animEffect transition="out" filter="fade">
                                      <p:cBhvr>
                                        <p:cTn id="61" dur="500"/>
                                        <p:tgtEl>
                                          <p:spTgt spid="1026"/>
                                        </p:tgtEl>
                                      </p:cBhvr>
                                    </p:animEffect>
                                    <p:set>
                                      <p:cBhvr>
                                        <p:cTn id="62" dur="1" fill="hold">
                                          <p:stCondLst>
                                            <p:cond delay="499"/>
                                          </p:stCondLst>
                                        </p:cTn>
                                        <p:tgtEl>
                                          <p:spTgt spid="10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1+#ppt_w/2"/>
                                          </p:val>
                                        </p:tav>
                                        <p:tav tm="100000">
                                          <p:val>
                                            <p:strVal val="#ppt_x"/>
                                          </p:val>
                                        </p:tav>
                                      </p:tavLst>
                                    </p:anim>
                                    <p:anim calcmode="lin" valueType="num">
                                      <p:cBhvr additive="base">
                                        <p:cTn id="8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linds(horizontal)">
                                      <p:cBhvr>
                                        <p:cTn id="85" dur="500"/>
                                        <p:tgtEl>
                                          <p:spTgt spid="22"/>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linds(horizontal)">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checkerboard(across)">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xit" presetSubtype="10" fill="hold" nodeType="clickEffect">
                                  <p:stCondLst>
                                    <p:cond delay="0"/>
                                  </p:stCondLst>
                                  <p:childTnLst>
                                    <p:animEffect transition="out" filter="checkerboard(across)">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24"/>
                                        </p:tgtEl>
                                      </p:cBhvr>
                                    </p:animEffect>
                                    <p:set>
                                      <p:cBhvr>
                                        <p:cTn id="104" dur="1" fill="hold">
                                          <p:stCondLst>
                                            <p:cond delay="499"/>
                                          </p:stCondLst>
                                        </p:cTn>
                                        <p:tgtEl>
                                          <p:spTgt spid="2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additive="base">
                                        <p:cTn id="109" dur="500" fill="hold"/>
                                        <p:tgtEl>
                                          <p:spTgt spid="7"/>
                                        </p:tgtEl>
                                        <p:attrNameLst>
                                          <p:attrName>ppt_x</p:attrName>
                                        </p:attrNameLst>
                                      </p:cBhvr>
                                      <p:tavLst>
                                        <p:tav tm="0">
                                          <p:val>
                                            <p:strVal val="#ppt_x"/>
                                          </p:val>
                                        </p:tav>
                                        <p:tav tm="100000">
                                          <p:val>
                                            <p:strVal val="#ppt_x"/>
                                          </p:val>
                                        </p:tav>
                                      </p:tavLst>
                                    </p:anim>
                                    <p:anim calcmode="lin" valueType="num">
                                      <p:cBhvr additive="base">
                                        <p:cTn id="1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additive="base">
                                        <p:cTn id="115" dur="500" fill="hold"/>
                                        <p:tgtEl>
                                          <p:spTgt spid="17"/>
                                        </p:tgtEl>
                                        <p:attrNameLst>
                                          <p:attrName>ppt_x</p:attrName>
                                        </p:attrNameLst>
                                      </p:cBhvr>
                                      <p:tavLst>
                                        <p:tav tm="0">
                                          <p:val>
                                            <p:strVal val="#ppt_x"/>
                                          </p:val>
                                        </p:tav>
                                        <p:tav tm="100000">
                                          <p:val>
                                            <p:strVal val="#ppt_x"/>
                                          </p:val>
                                        </p:tav>
                                      </p:tavLst>
                                    </p:anim>
                                    <p:anim calcmode="lin" valueType="num">
                                      <p:cBhvr additive="base">
                                        <p:cTn id="116" dur="500" fill="hold"/>
                                        <p:tgtEl>
                                          <p:spTgt spid="17"/>
                                        </p:tgtEl>
                                        <p:attrNameLst>
                                          <p:attrName>ppt_y</p:attrName>
                                        </p:attrNameLst>
                                      </p:cBhvr>
                                      <p:tavLst>
                                        <p:tav tm="0">
                                          <p:val>
                                            <p:strVal val="1+#ppt_h/2"/>
                                          </p:val>
                                        </p:tav>
                                        <p:tav tm="100000">
                                          <p:val>
                                            <p:strVal val="#ppt_y"/>
                                          </p:val>
                                        </p:tav>
                                      </p:tavLst>
                                    </p:anim>
                                  </p:childTnLst>
                                </p:cTn>
                              </p:par>
                              <p:par>
                                <p:cTn id="117" presetID="3" presetClass="entr" presetSubtype="10" fill="hold" grpId="2" nodeType="with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blinds(horizontal)">
                                      <p:cBhvr>
                                        <p:cTn id="119" dur="500"/>
                                        <p:tgtEl>
                                          <p:spTgt spid="24"/>
                                        </p:tgtEl>
                                      </p:cBhvr>
                                    </p:animEffect>
                                  </p:childTnLst>
                                </p:cTn>
                              </p:par>
                              <p:par>
                                <p:cTn id="120" presetID="3" presetClass="entr" presetSubtype="10" fill="hold" grpId="2"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blinds(horizontal)">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blinds(horizontal)">
                                      <p:cBhvr>
                                        <p:cTn id="1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P spid="13" grpId="0" animBg="1"/>
      <p:bldP spid="27" grpId="0"/>
      <p:bldP spid="17" grpId="0" animBg="1"/>
      <p:bldP spid="19" grpId="0"/>
      <p:bldP spid="25" grpId="0" animBg="1"/>
      <p:bldP spid="25" grpId="1" animBg="1"/>
      <p:bldP spid="14" grpId="0" animBg="1"/>
      <p:bldP spid="14" grpId="1" animBg="1"/>
      <p:bldP spid="29" grpId="0" animBg="1"/>
      <p:bldP spid="28" grpId="0" animBg="1"/>
      <p:bldP spid="24" grpId="0" animBg="1"/>
      <p:bldP spid="24" grpId="1" animBg="1"/>
      <p:bldP spid="24" grpId="2" animBg="1"/>
      <p:bldP spid="22" grpId="0" animBg="1"/>
      <p:bldP spid="22" grpId="1" animBg="1"/>
      <p:bldP spid="2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Access HDF via OPeNDAP</a:t>
            </a:r>
          </a:p>
        </p:txBody>
      </p:sp>
      <p:sp>
        <p:nvSpPr>
          <p:cNvPr id="8195" name="Footer Placeholder 4"/>
          <p:cNvSpPr>
            <a:spLocks noGrp="1"/>
          </p:cNvSpPr>
          <p:nvPr>
            <p:ph type="ftr" sz="quarter" idx="11"/>
          </p:nvPr>
        </p:nvSpPr>
        <p:spPr>
          <a:noFill/>
        </p:spPr>
        <p:txBody>
          <a:bodyPr/>
          <a:lstStyle/>
          <a:p>
            <a:r>
              <a:rPr lang="en-US" smtClean="0"/>
              <a:t>HDF/HDF-EOS Workshop XIV</a:t>
            </a:r>
          </a:p>
        </p:txBody>
      </p:sp>
      <p:sp>
        <p:nvSpPr>
          <p:cNvPr id="8196" name="Slide Number Placeholder 5"/>
          <p:cNvSpPr>
            <a:spLocks noGrp="1"/>
          </p:cNvSpPr>
          <p:nvPr>
            <p:ph type="sldNum" sz="quarter" idx="12"/>
          </p:nvPr>
        </p:nvSpPr>
        <p:spPr>
          <a:noFill/>
        </p:spPr>
        <p:txBody>
          <a:bodyPr/>
          <a:lstStyle/>
          <a:p>
            <a:fld id="{16850FF0-458F-4135-818D-C151B7C808E0}" type="slidenum">
              <a:rPr lang="en-US" smtClean="0"/>
              <a:pPr/>
              <a:t>7</a:t>
            </a:fld>
            <a:endParaRPr lang="en-US" smtClean="0"/>
          </a:p>
        </p:txBody>
      </p:sp>
      <p:pic>
        <p:nvPicPr>
          <p:cNvPr id="8197" name="Picture 3" descr="C:\Program Files (x86)\Microsoft Office\MEDIA\CAGCAT10\j0292020.wmf"/>
          <p:cNvPicPr>
            <a:picLocks noChangeAspect="1" noChangeArrowheads="1"/>
          </p:cNvPicPr>
          <p:nvPr/>
        </p:nvPicPr>
        <p:blipFill>
          <a:blip r:embed="rId3" cstate="print"/>
          <a:srcRect/>
          <a:stretch>
            <a:fillRect/>
          </a:stretch>
        </p:blipFill>
        <p:spPr bwMode="auto">
          <a:xfrm>
            <a:off x="533400" y="1828800"/>
            <a:ext cx="838200" cy="785813"/>
          </a:xfrm>
          <a:prstGeom prst="rect">
            <a:avLst/>
          </a:prstGeom>
          <a:noFill/>
          <a:ln w="9525">
            <a:noFill/>
            <a:miter lim="800000"/>
            <a:headEnd/>
            <a:tailEnd/>
          </a:ln>
        </p:spPr>
      </p:pic>
      <p:pic>
        <p:nvPicPr>
          <p:cNvPr id="8198" name="Picture 4"/>
          <p:cNvPicPr>
            <a:picLocks noChangeAspect="1" noChangeArrowheads="1"/>
          </p:cNvPicPr>
          <p:nvPr/>
        </p:nvPicPr>
        <p:blipFill>
          <a:blip r:embed="rId4" cstate="print"/>
          <a:srcRect/>
          <a:stretch>
            <a:fillRect/>
          </a:stretch>
        </p:blipFill>
        <p:spPr bwMode="auto">
          <a:xfrm>
            <a:off x="228600" y="4049713"/>
            <a:ext cx="1600200" cy="1150937"/>
          </a:xfrm>
          <a:prstGeom prst="rect">
            <a:avLst/>
          </a:prstGeom>
          <a:noFill/>
          <a:ln w="9525">
            <a:noFill/>
            <a:miter lim="800000"/>
            <a:headEnd/>
            <a:tailEnd/>
          </a:ln>
        </p:spPr>
      </p:pic>
      <p:sp>
        <p:nvSpPr>
          <p:cNvPr id="8199" name="TextBox 9"/>
          <p:cNvSpPr txBox="1">
            <a:spLocks noChangeArrowheads="1"/>
          </p:cNvSpPr>
          <p:nvPr/>
        </p:nvSpPr>
        <p:spPr bwMode="auto">
          <a:xfrm>
            <a:off x="457200" y="2590800"/>
            <a:ext cx="989013" cy="461963"/>
          </a:xfrm>
          <a:prstGeom prst="rect">
            <a:avLst/>
          </a:prstGeom>
          <a:noFill/>
          <a:ln w="9525">
            <a:noFill/>
            <a:miter lim="800000"/>
            <a:headEnd/>
            <a:tailEnd/>
          </a:ln>
        </p:spPr>
        <p:txBody>
          <a:bodyPr wrap="none">
            <a:spAutoFit/>
          </a:bodyPr>
          <a:lstStyle/>
          <a:p>
            <a:r>
              <a:rPr lang="en-US">
                <a:latin typeface="Arial" pitchFamily="34" charset="0"/>
              </a:rPr>
              <a:t>Users</a:t>
            </a:r>
          </a:p>
        </p:txBody>
      </p:sp>
      <p:sp>
        <p:nvSpPr>
          <p:cNvPr id="8200" name="TextBox 10"/>
          <p:cNvSpPr txBox="1">
            <a:spLocks noChangeArrowheads="1"/>
          </p:cNvSpPr>
          <p:nvPr/>
        </p:nvSpPr>
        <p:spPr bwMode="auto">
          <a:xfrm>
            <a:off x="2171700" y="5268913"/>
            <a:ext cx="1736725" cy="831850"/>
          </a:xfrm>
          <a:prstGeom prst="rect">
            <a:avLst/>
          </a:prstGeom>
          <a:noFill/>
          <a:ln w="9525">
            <a:noFill/>
            <a:miter lim="800000"/>
            <a:headEnd/>
            <a:tailEnd/>
          </a:ln>
        </p:spPr>
        <p:txBody>
          <a:bodyPr wrap="none">
            <a:spAutoFit/>
          </a:bodyPr>
          <a:lstStyle/>
          <a:p>
            <a:r>
              <a:rPr lang="en-US">
                <a:latin typeface="Arial" pitchFamily="34" charset="0"/>
              </a:rPr>
              <a:t>OPeNDAP </a:t>
            </a:r>
          </a:p>
          <a:p>
            <a:r>
              <a:rPr lang="en-US">
                <a:latin typeface="Arial" pitchFamily="34" charset="0"/>
              </a:rPr>
              <a:t>Clients</a:t>
            </a:r>
          </a:p>
        </p:txBody>
      </p:sp>
      <p:sp>
        <p:nvSpPr>
          <p:cNvPr id="12" name="TextBox 11"/>
          <p:cNvSpPr txBox="1"/>
          <p:nvPr/>
        </p:nvSpPr>
        <p:spPr>
          <a:xfrm>
            <a:off x="598488" y="3657600"/>
            <a:ext cx="696912" cy="461963"/>
          </a:xfrm>
          <a:prstGeom prst="rect">
            <a:avLst/>
          </a:prstGeom>
          <a:noFill/>
        </p:spPr>
        <p:txBody>
          <a:bodyPr wrap="none">
            <a:spAutoFit/>
          </a:bodyPr>
          <a:lstStyle/>
          <a:p>
            <a:pPr>
              <a:defRPr/>
            </a:pPr>
            <a:r>
              <a:rPr lang="en-US" dirty="0">
                <a:solidFill>
                  <a:schemeClr val="tx2">
                    <a:lumMod val="75000"/>
                  </a:schemeClr>
                </a:solidFill>
                <a:latin typeface="Arial" pitchFamily="34" charset="0"/>
              </a:rPr>
              <a:t>IDV</a:t>
            </a:r>
          </a:p>
        </p:txBody>
      </p:sp>
      <p:sp>
        <p:nvSpPr>
          <p:cNvPr id="8202" name="TextBox 12"/>
          <p:cNvSpPr txBox="1">
            <a:spLocks noChangeArrowheads="1"/>
          </p:cNvSpPr>
          <p:nvPr/>
        </p:nvSpPr>
        <p:spPr bwMode="auto">
          <a:xfrm>
            <a:off x="4953000" y="5268913"/>
            <a:ext cx="1735138" cy="831850"/>
          </a:xfrm>
          <a:prstGeom prst="rect">
            <a:avLst/>
          </a:prstGeom>
          <a:noFill/>
          <a:ln w="9525">
            <a:noFill/>
            <a:miter lim="800000"/>
            <a:headEnd/>
            <a:tailEnd/>
          </a:ln>
        </p:spPr>
        <p:txBody>
          <a:bodyPr wrap="none">
            <a:spAutoFit/>
          </a:bodyPr>
          <a:lstStyle/>
          <a:p>
            <a:r>
              <a:rPr lang="en-US">
                <a:latin typeface="Arial" pitchFamily="34" charset="0"/>
              </a:rPr>
              <a:t>OPeNDAP </a:t>
            </a:r>
          </a:p>
          <a:p>
            <a:r>
              <a:rPr lang="en-US">
                <a:latin typeface="Arial" pitchFamily="34" charset="0"/>
              </a:rPr>
              <a:t>Servers</a:t>
            </a:r>
          </a:p>
        </p:txBody>
      </p:sp>
      <p:sp>
        <p:nvSpPr>
          <p:cNvPr id="8203" name="TextBox 13"/>
          <p:cNvSpPr txBox="1">
            <a:spLocks noChangeArrowheads="1"/>
          </p:cNvSpPr>
          <p:nvPr/>
        </p:nvSpPr>
        <p:spPr bwMode="auto">
          <a:xfrm>
            <a:off x="7162800" y="5268913"/>
            <a:ext cx="1600200" cy="461962"/>
          </a:xfrm>
          <a:prstGeom prst="rect">
            <a:avLst/>
          </a:prstGeom>
          <a:noFill/>
          <a:ln w="9525">
            <a:noFill/>
            <a:miter lim="800000"/>
            <a:headEnd/>
            <a:tailEnd/>
          </a:ln>
        </p:spPr>
        <p:txBody>
          <a:bodyPr lIns="91435" tIns="45718" rIns="91435" bIns="45718">
            <a:spAutoFit/>
          </a:bodyPr>
          <a:lstStyle/>
          <a:p>
            <a:r>
              <a:rPr lang="en-US">
                <a:latin typeface="Arial" pitchFamily="34" charset="0"/>
              </a:rPr>
              <a:t>HDF Files</a:t>
            </a:r>
          </a:p>
        </p:txBody>
      </p:sp>
      <p:sp>
        <p:nvSpPr>
          <p:cNvPr id="15" name="TextBox 14"/>
          <p:cNvSpPr txBox="1"/>
          <p:nvPr/>
        </p:nvSpPr>
        <p:spPr>
          <a:xfrm>
            <a:off x="5486400" y="3581400"/>
            <a:ext cx="989013" cy="461963"/>
          </a:xfrm>
          <a:prstGeom prst="rect">
            <a:avLst/>
          </a:prstGeom>
          <a:noFill/>
        </p:spPr>
        <p:txBody>
          <a:bodyPr wrap="none">
            <a:spAutoFit/>
          </a:bodyPr>
          <a:lstStyle/>
          <a:p>
            <a:pPr>
              <a:defRPr/>
            </a:pPr>
            <a:r>
              <a:rPr lang="en-US" dirty="0">
                <a:solidFill>
                  <a:schemeClr val="tx2">
                    <a:lumMod val="75000"/>
                  </a:schemeClr>
                </a:solidFill>
                <a:latin typeface="Arial" pitchFamily="34" charset="0"/>
              </a:rPr>
              <a:t>Hyrax</a:t>
            </a:r>
          </a:p>
        </p:txBody>
      </p:sp>
      <p:pic>
        <p:nvPicPr>
          <p:cNvPr id="8205" name="Picture 19" descr="hdfview.bmp"/>
          <p:cNvPicPr>
            <a:picLocks noChangeAspect="1"/>
          </p:cNvPicPr>
          <p:nvPr/>
        </p:nvPicPr>
        <p:blipFill>
          <a:blip r:embed="rId5" cstate="print"/>
          <a:srcRect/>
          <a:stretch>
            <a:fillRect/>
          </a:stretch>
        </p:blipFill>
        <p:spPr bwMode="auto">
          <a:xfrm>
            <a:off x="7162800" y="4114800"/>
            <a:ext cx="1371600" cy="1143000"/>
          </a:xfrm>
          <a:prstGeom prst="rect">
            <a:avLst/>
          </a:prstGeom>
          <a:noFill/>
          <a:ln w="9525">
            <a:noFill/>
            <a:miter lim="800000"/>
            <a:headEnd/>
            <a:tailEnd/>
          </a:ln>
        </p:spPr>
      </p:pic>
      <p:sp>
        <p:nvSpPr>
          <p:cNvPr id="17" name="TextBox 16"/>
          <p:cNvSpPr txBox="1"/>
          <p:nvPr/>
        </p:nvSpPr>
        <p:spPr>
          <a:xfrm>
            <a:off x="7118350" y="3748088"/>
            <a:ext cx="1568450" cy="461962"/>
          </a:xfrm>
          <a:prstGeom prst="rect">
            <a:avLst/>
          </a:prstGeom>
          <a:noFill/>
        </p:spPr>
        <p:txBody>
          <a:bodyPr wrap="none">
            <a:spAutoFit/>
          </a:bodyPr>
          <a:lstStyle/>
          <a:p>
            <a:pPr>
              <a:defRPr/>
            </a:pPr>
            <a:r>
              <a:rPr lang="en-US" dirty="0">
                <a:solidFill>
                  <a:schemeClr val="tx2">
                    <a:lumMod val="75000"/>
                  </a:schemeClr>
                </a:solidFill>
                <a:latin typeface="Arial" pitchFamily="34" charset="0"/>
              </a:rPr>
              <a:t>AIRS/OMI</a:t>
            </a:r>
          </a:p>
        </p:txBody>
      </p:sp>
      <p:cxnSp>
        <p:nvCxnSpPr>
          <p:cNvPr id="18" name="Straight Arrow Connector 17"/>
          <p:cNvCxnSpPr/>
          <p:nvPr/>
        </p:nvCxnSpPr>
        <p:spPr>
          <a:xfrm rot="10800000">
            <a:off x="6400800" y="4583113"/>
            <a:ext cx="76358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208" name="TextBox 18"/>
          <p:cNvSpPr txBox="1">
            <a:spLocks noChangeArrowheads="1"/>
          </p:cNvSpPr>
          <p:nvPr/>
        </p:nvSpPr>
        <p:spPr bwMode="auto">
          <a:xfrm>
            <a:off x="4038600" y="4367213"/>
            <a:ext cx="914400" cy="461962"/>
          </a:xfrm>
          <a:prstGeom prst="rect">
            <a:avLst/>
          </a:prstGeom>
          <a:noFill/>
          <a:ln w="9525">
            <a:noFill/>
            <a:miter lim="800000"/>
            <a:headEnd/>
            <a:tailEnd/>
          </a:ln>
        </p:spPr>
        <p:txBody>
          <a:bodyPr lIns="91435" tIns="45718" rIns="91435" bIns="45718">
            <a:spAutoFit/>
          </a:bodyPr>
          <a:lstStyle/>
          <a:p>
            <a:r>
              <a:rPr lang="en-US">
                <a:latin typeface="Arial" pitchFamily="34" charset="0"/>
              </a:rPr>
              <a:t>DAP</a:t>
            </a:r>
          </a:p>
        </p:txBody>
      </p:sp>
      <p:sp>
        <p:nvSpPr>
          <p:cNvPr id="20" name="Lightning Bolt 19"/>
          <p:cNvSpPr/>
          <p:nvPr/>
        </p:nvSpPr>
        <p:spPr>
          <a:xfrm>
            <a:off x="7696200" y="2971800"/>
            <a:ext cx="304800" cy="7620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8210" name="Picture 2" descr="C:\Documents and Settings\hyoklee\Local Settings\Temporary Internet Files\Content.IE5\H0QAWWKR\MCj04247700000[1].wmf"/>
          <p:cNvPicPr>
            <a:picLocks noChangeAspect="1" noChangeArrowheads="1"/>
          </p:cNvPicPr>
          <p:nvPr/>
        </p:nvPicPr>
        <p:blipFill>
          <a:blip r:embed="rId6" cstate="print"/>
          <a:srcRect/>
          <a:stretch>
            <a:fillRect/>
          </a:stretch>
        </p:blipFill>
        <p:spPr bwMode="auto">
          <a:xfrm>
            <a:off x="5354638" y="4049713"/>
            <a:ext cx="1122362" cy="1295400"/>
          </a:xfrm>
          <a:prstGeom prst="rect">
            <a:avLst/>
          </a:prstGeom>
          <a:noFill/>
          <a:ln w="9525">
            <a:noFill/>
            <a:miter lim="800000"/>
            <a:headEnd/>
            <a:tailEnd/>
          </a:ln>
        </p:spPr>
      </p:pic>
      <p:pic>
        <p:nvPicPr>
          <p:cNvPr id="8211" name="Picture 3" descr="C:\Documents and Settings\hyoklee\Local Settings\Temporary Internet Files\Content.IE5\H0QAWWKR\MCj04348650000[1].png"/>
          <p:cNvPicPr>
            <a:picLocks noChangeAspect="1" noChangeArrowheads="1"/>
          </p:cNvPicPr>
          <p:nvPr/>
        </p:nvPicPr>
        <p:blipFill>
          <a:blip r:embed="rId7" cstate="print"/>
          <a:srcRect/>
          <a:stretch>
            <a:fillRect/>
          </a:stretch>
        </p:blipFill>
        <p:spPr bwMode="auto">
          <a:xfrm>
            <a:off x="2362200" y="4049713"/>
            <a:ext cx="1219200" cy="1219200"/>
          </a:xfrm>
          <a:prstGeom prst="rect">
            <a:avLst/>
          </a:prstGeom>
          <a:noFill/>
          <a:ln w="9525">
            <a:noFill/>
            <a:miter lim="800000"/>
            <a:headEnd/>
            <a:tailEnd/>
          </a:ln>
        </p:spPr>
      </p:pic>
      <p:cxnSp>
        <p:nvCxnSpPr>
          <p:cNvPr id="23" name="Curved Connector 22"/>
          <p:cNvCxnSpPr/>
          <p:nvPr/>
        </p:nvCxnSpPr>
        <p:spPr>
          <a:xfrm rot="10800000" flipV="1">
            <a:off x="3581400" y="4583113"/>
            <a:ext cx="1600200" cy="457200"/>
          </a:xfrm>
          <a:prstGeom prst="curvedConnector3">
            <a:avLst>
              <a:gd name="adj1" fmla="val 50000"/>
            </a:avLst>
          </a:prstGeom>
          <a:ln w="41275">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38400" y="3657600"/>
            <a:ext cx="1436688" cy="461963"/>
          </a:xfrm>
          <a:prstGeom prst="rect">
            <a:avLst/>
          </a:prstGeom>
          <a:noFill/>
        </p:spPr>
        <p:txBody>
          <a:bodyPr wrap="none">
            <a:spAutoFit/>
          </a:bodyPr>
          <a:lstStyle/>
          <a:p>
            <a:pPr>
              <a:defRPr/>
            </a:pPr>
            <a:r>
              <a:rPr lang="en-US" dirty="0" err="1">
                <a:solidFill>
                  <a:schemeClr val="tx2">
                    <a:lumMod val="75000"/>
                  </a:schemeClr>
                </a:solidFill>
                <a:latin typeface="Arial" pitchFamily="34" charset="0"/>
              </a:rPr>
              <a:t>libnc</a:t>
            </a:r>
            <a:r>
              <a:rPr lang="en-US" dirty="0">
                <a:solidFill>
                  <a:schemeClr val="tx2">
                    <a:lumMod val="75000"/>
                  </a:schemeClr>
                </a:solidFill>
                <a:latin typeface="Arial" pitchFamily="34" charset="0"/>
              </a:rPr>
              <a:t>-dap</a:t>
            </a:r>
          </a:p>
        </p:txBody>
      </p:sp>
      <p:sp>
        <p:nvSpPr>
          <p:cNvPr id="8214" name="TextBox 24"/>
          <p:cNvSpPr txBox="1">
            <a:spLocks noChangeArrowheads="1"/>
          </p:cNvSpPr>
          <p:nvPr/>
        </p:nvSpPr>
        <p:spPr bwMode="auto">
          <a:xfrm>
            <a:off x="76200" y="5253038"/>
            <a:ext cx="1995488" cy="831850"/>
          </a:xfrm>
          <a:prstGeom prst="rect">
            <a:avLst/>
          </a:prstGeom>
          <a:noFill/>
          <a:ln w="9525">
            <a:noFill/>
            <a:miter lim="800000"/>
            <a:headEnd/>
            <a:tailEnd/>
          </a:ln>
        </p:spPr>
        <p:txBody>
          <a:bodyPr wrap="none">
            <a:spAutoFit/>
          </a:bodyPr>
          <a:lstStyle/>
          <a:p>
            <a:r>
              <a:rPr lang="en-US">
                <a:latin typeface="Arial" pitchFamily="34" charset="0"/>
              </a:rPr>
              <a:t>Visualization </a:t>
            </a:r>
          </a:p>
          <a:p>
            <a:r>
              <a:rPr lang="en-US">
                <a:latin typeface="Arial" pitchFamily="34" charset="0"/>
              </a:rPr>
              <a:t>Tools</a:t>
            </a:r>
          </a:p>
        </p:txBody>
      </p:sp>
      <p:cxnSp>
        <p:nvCxnSpPr>
          <p:cNvPr id="26" name="Straight Arrow Connector 25"/>
          <p:cNvCxnSpPr/>
          <p:nvPr/>
        </p:nvCxnSpPr>
        <p:spPr>
          <a:xfrm rot="10800000">
            <a:off x="1828800" y="4583113"/>
            <a:ext cx="76358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609600" y="3276600"/>
            <a:ext cx="763588" cy="1588"/>
          </a:xfrm>
          <a:prstGeom prst="straightConnector1">
            <a:avLst/>
          </a:prstGeom>
          <a:ln w="28575">
            <a:tailEnd type="arrow"/>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pic>
        <p:nvPicPr>
          <p:cNvPr id="8217" name="Picture 24" descr="airs.jpg"/>
          <p:cNvPicPr>
            <a:picLocks noChangeAspect="1"/>
          </p:cNvPicPr>
          <p:nvPr/>
        </p:nvPicPr>
        <p:blipFill>
          <a:blip r:embed="rId8" cstate="print"/>
          <a:srcRect/>
          <a:stretch>
            <a:fillRect/>
          </a:stretch>
        </p:blipFill>
        <p:spPr bwMode="auto">
          <a:xfrm>
            <a:off x="6705600" y="1752600"/>
            <a:ext cx="2057400" cy="1187450"/>
          </a:xfrm>
          <a:prstGeom prst="rect">
            <a:avLst/>
          </a:prstGeom>
          <a:noFill/>
          <a:ln w="9525">
            <a:noFill/>
            <a:miter lim="800000"/>
            <a:headEnd/>
            <a:tailEnd/>
          </a:ln>
        </p:spPr>
      </p:pic>
      <p:sp>
        <p:nvSpPr>
          <p:cNvPr id="29" name="5-Point Star 28"/>
          <p:cNvSpPr/>
          <p:nvPr/>
        </p:nvSpPr>
        <p:spPr bwMode="auto">
          <a:xfrm>
            <a:off x="6629400" y="4114800"/>
            <a:ext cx="381000" cy="3810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a:solidFill>
                <a:srgbClr val="FF0000"/>
              </a:solidFill>
              <a:cs typeface="+mn-cs"/>
            </a:endParaRPr>
          </a:p>
        </p:txBody>
      </p:sp>
      <p:sp>
        <p:nvSpPr>
          <p:cNvPr id="30" name="TextBox 29"/>
          <p:cNvSpPr txBox="1">
            <a:spLocks noChangeArrowheads="1"/>
          </p:cNvSpPr>
          <p:nvPr/>
        </p:nvSpPr>
        <p:spPr bwMode="auto">
          <a:xfrm>
            <a:off x="5562600" y="3652838"/>
            <a:ext cx="2438400" cy="461962"/>
          </a:xfrm>
          <a:prstGeom prst="rect">
            <a:avLst/>
          </a:prstGeom>
          <a:solidFill>
            <a:schemeClr val="accent2"/>
          </a:solidFill>
          <a:ln w="9525">
            <a:noFill/>
            <a:miter lim="800000"/>
            <a:headEnd/>
            <a:tailEnd/>
          </a:ln>
        </p:spPr>
        <p:txBody>
          <a:bodyPr>
            <a:spAutoFit/>
          </a:bodyPr>
          <a:lstStyle/>
          <a:p>
            <a:r>
              <a:rPr lang="en-US">
                <a:latin typeface="Arial" pitchFamily="34" charset="0"/>
              </a:rPr>
              <a:t>HDF HANDLER</a:t>
            </a:r>
          </a:p>
        </p:txBody>
      </p:sp>
      <p:sp>
        <p:nvSpPr>
          <p:cNvPr id="31" name="TextBox 30"/>
          <p:cNvSpPr txBox="1"/>
          <p:nvPr/>
        </p:nvSpPr>
        <p:spPr>
          <a:xfrm>
            <a:off x="6858000" y="1219200"/>
            <a:ext cx="1639888" cy="461963"/>
          </a:xfrm>
          <a:prstGeom prst="rect">
            <a:avLst/>
          </a:prstGeom>
          <a:noFill/>
        </p:spPr>
        <p:txBody>
          <a:bodyPr wrap="none">
            <a:spAutoFit/>
          </a:bodyPr>
          <a:lstStyle/>
          <a:p>
            <a:pPr>
              <a:defRPr/>
            </a:pPr>
            <a:r>
              <a:rPr lang="en-US" dirty="0">
                <a:solidFill>
                  <a:schemeClr val="tx2">
                    <a:lumMod val="75000"/>
                  </a:schemeClr>
                </a:solidFill>
                <a:latin typeface="Arial" pitchFamily="34" charset="0"/>
              </a:rPr>
              <a:t>Aqua/Aura</a:t>
            </a:r>
          </a:p>
        </p:txBody>
      </p:sp>
      <p:pic>
        <p:nvPicPr>
          <p:cNvPr id="32" name="Content Placeholder 11" descr="easy-button.jpg"/>
          <p:cNvPicPr>
            <a:picLocks noGrp="1" noChangeAspect="1"/>
          </p:cNvPicPr>
          <p:nvPr>
            <p:ph idx="1"/>
          </p:nvPr>
        </p:nvPicPr>
        <p:blipFill>
          <a:blip r:embed="rId9" cstate="print"/>
          <a:srcRect/>
          <a:stretch>
            <a:fillRect/>
          </a:stretch>
        </p:blipFill>
        <p:spPr>
          <a:xfrm>
            <a:off x="1371600" y="3276600"/>
            <a:ext cx="609600" cy="609600"/>
          </a:xfrm>
        </p:spPr>
      </p:pic>
      <p:sp>
        <p:nvSpPr>
          <p:cNvPr id="8222" name="Date Placeholder 32"/>
          <p:cNvSpPr>
            <a:spLocks noGrp="1"/>
          </p:cNvSpPr>
          <p:nvPr>
            <p:ph type="dt" sz="quarter" idx="10"/>
          </p:nvPr>
        </p:nvSpPr>
        <p:spPr>
          <a:noFill/>
        </p:spPr>
        <p:txBody>
          <a:bodyPr/>
          <a:lstStyle/>
          <a:p>
            <a:r>
              <a:rPr lang="en-US" smtClean="0"/>
              <a:t>September 28,2010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OPeNDAP Data Types</a:t>
            </a:r>
            <a:endParaRPr lang="en-US" dirty="0"/>
          </a:p>
        </p:txBody>
      </p:sp>
      <p:sp>
        <p:nvSpPr>
          <p:cNvPr id="12" name="Content Placeholder 11"/>
          <p:cNvSpPr>
            <a:spLocks noGrp="1"/>
          </p:cNvSpPr>
          <p:nvPr>
            <p:ph idx="1"/>
          </p:nvPr>
        </p:nvSpPr>
        <p:spPr/>
        <p:txBody>
          <a:bodyPr/>
          <a:lstStyle/>
          <a:p>
            <a:r>
              <a:rPr lang="en-GB" sz="2800" dirty="0" smtClean="0"/>
              <a:t>OPeNDAP provides three basic data objects: </a:t>
            </a:r>
          </a:p>
          <a:p>
            <a:pPr lvl="1">
              <a:buFontTx/>
              <a:buChar char="-"/>
            </a:pPr>
            <a:r>
              <a:rPr lang="en-GB" sz="2400" dirty="0" smtClean="0"/>
              <a:t>data descriptor structure (</a:t>
            </a:r>
            <a:r>
              <a:rPr lang="en-GB" sz="2400" dirty="0" smtClean="0">
                <a:solidFill>
                  <a:srgbClr val="FF0000"/>
                </a:solidFill>
              </a:rPr>
              <a:t>.</a:t>
            </a:r>
            <a:r>
              <a:rPr lang="en-GB" sz="2400" dirty="0" err="1" smtClean="0">
                <a:solidFill>
                  <a:srgbClr val="FF0000"/>
                </a:solidFill>
              </a:rPr>
              <a:t>dds</a:t>
            </a:r>
            <a:r>
              <a:rPr lang="en-GB" sz="2400" dirty="0" smtClean="0"/>
              <a:t>) </a:t>
            </a:r>
          </a:p>
          <a:p>
            <a:pPr lvl="1">
              <a:buNone/>
            </a:pPr>
            <a:r>
              <a:rPr lang="en-GB" sz="2400" dirty="0" smtClean="0"/>
              <a:t>    syntactic metadata – rigid</a:t>
            </a:r>
          </a:p>
          <a:p>
            <a:pPr lvl="1">
              <a:buFontTx/>
              <a:buChar char="-"/>
            </a:pPr>
            <a:endParaRPr lang="en-GB" sz="2400" dirty="0" smtClean="0"/>
          </a:p>
          <a:p>
            <a:pPr lvl="1">
              <a:buFontTx/>
              <a:buChar char="-"/>
            </a:pPr>
            <a:r>
              <a:rPr lang="en-GB" sz="2400" dirty="0" smtClean="0"/>
              <a:t>data attribute structure (</a:t>
            </a:r>
            <a:r>
              <a:rPr lang="en-GB" sz="2400" dirty="0" smtClean="0">
                <a:solidFill>
                  <a:srgbClr val="FF0000"/>
                </a:solidFill>
              </a:rPr>
              <a:t>.das</a:t>
            </a:r>
            <a:r>
              <a:rPr lang="en-GB" sz="2400" dirty="0" smtClean="0"/>
              <a:t>) </a:t>
            </a:r>
          </a:p>
          <a:p>
            <a:pPr lvl="1">
              <a:buNone/>
            </a:pPr>
            <a:r>
              <a:rPr lang="en-GB" sz="2400" dirty="0" smtClean="0"/>
              <a:t>    semantic metadata – flexible</a:t>
            </a:r>
          </a:p>
          <a:p>
            <a:pPr lvl="1">
              <a:buNone/>
            </a:pPr>
            <a:endParaRPr lang="en-GB" sz="2400" dirty="0" smtClean="0"/>
          </a:p>
          <a:p>
            <a:pPr lvl="1">
              <a:buFontTx/>
              <a:buChar char="-"/>
            </a:pPr>
            <a:r>
              <a:rPr lang="en-GB" sz="2400" dirty="0" smtClean="0"/>
              <a:t>data (</a:t>
            </a:r>
            <a:r>
              <a:rPr lang="en-GB" sz="2400" dirty="0" smtClean="0">
                <a:solidFill>
                  <a:srgbClr val="FF0000"/>
                </a:solidFill>
              </a:rPr>
              <a:t>.</a:t>
            </a:r>
            <a:r>
              <a:rPr lang="en-GB" sz="2400" dirty="0" err="1" smtClean="0">
                <a:solidFill>
                  <a:srgbClr val="FF0000"/>
                </a:solidFill>
              </a:rPr>
              <a:t>dods</a:t>
            </a:r>
            <a:r>
              <a:rPr lang="en-GB" sz="2400" dirty="0" smtClean="0"/>
              <a:t>) - the actual data in a binary structure </a:t>
            </a:r>
          </a:p>
          <a:p>
            <a:pPr lvl="1">
              <a:buNone/>
            </a:pPr>
            <a:endParaRPr lang="en-GB" sz="2400" dirty="0" smtClean="0"/>
          </a:p>
          <a:p>
            <a:r>
              <a:rPr lang="en-GB" sz="2600" dirty="0" smtClean="0"/>
              <a:t>Data are requested with a URL</a:t>
            </a:r>
            <a:endParaRPr lang="en-GB" dirty="0" smtClean="0"/>
          </a:p>
        </p:txBody>
      </p:sp>
      <p:sp>
        <p:nvSpPr>
          <p:cNvPr id="8" name="Date Placeholder 3"/>
          <p:cNvSpPr>
            <a:spLocks noGrp="1"/>
          </p:cNvSpPr>
          <p:nvPr>
            <p:ph type="dt" sz="half" idx="10"/>
          </p:nvPr>
        </p:nvSpPr>
        <p:spPr/>
        <p:txBody>
          <a:bodyPr/>
          <a:lstStyle/>
          <a:p>
            <a:r>
              <a:rPr lang="en-US" smtClean="0"/>
              <a:t>September 28,2010</a:t>
            </a:r>
            <a:endParaRPr lang="en-US" dirty="0"/>
          </a:p>
        </p:txBody>
      </p:sp>
      <p:sp>
        <p:nvSpPr>
          <p:cNvPr id="9" name="Footer Placeholder 4"/>
          <p:cNvSpPr>
            <a:spLocks noGrp="1"/>
          </p:cNvSpPr>
          <p:nvPr>
            <p:ph type="ftr" sz="quarter" idx="11"/>
          </p:nvPr>
        </p:nvSpPr>
        <p:spPr/>
        <p:txBody>
          <a:bodyPr/>
          <a:lstStyle/>
          <a:p>
            <a:r>
              <a:rPr lang="en-US" smtClean="0"/>
              <a:t>HDF/HDF-EOS Workshop XIV</a:t>
            </a:r>
            <a:endParaRPr lang="en-US" dirty="0"/>
          </a:p>
        </p:txBody>
      </p:sp>
      <p:sp>
        <p:nvSpPr>
          <p:cNvPr id="10" name="Slide Number Placeholder 5"/>
          <p:cNvSpPr>
            <a:spLocks noGrp="1"/>
          </p:cNvSpPr>
          <p:nvPr>
            <p:ph type="sldNum" sz="quarter" idx="12"/>
          </p:nvPr>
        </p:nvSpPr>
        <p:spPr/>
        <p:txBody>
          <a:bodyPr/>
          <a:lstStyle/>
          <a:p>
            <a:fld id="{267438A4-69AF-4924-8BCF-253B17B7E5E2}"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46"/>
          <p:cNvSpPr>
            <a:spLocks noGrp="1"/>
          </p:cNvSpPr>
          <p:nvPr>
            <p:ph type="title"/>
          </p:nvPr>
        </p:nvSpPr>
        <p:spPr/>
        <p:txBody>
          <a:bodyPr/>
          <a:lstStyle/>
          <a:p>
            <a:r>
              <a:rPr lang="en-US" dirty="0" smtClean="0"/>
              <a:t>OPeNDAP Servers</a:t>
            </a:r>
            <a:endParaRPr lang="en-US" dirty="0"/>
          </a:p>
        </p:txBody>
      </p:sp>
      <p:sp>
        <p:nvSpPr>
          <p:cNvPr id="144" name="Date Placeholder 3"/>
          <p:cNvSpPr>
            <a:spLocks noGrp="1"/>
          </p:cNvSpPr>
          <p:nvPr>
            <p:ph type="dt" sz="half" idx="10"/>
          </p:nvPr>
        </p:nvSpPr>
        <p:spPr/>
        <p:txBody>
          <a:bodyPr/>
          <a:lstStyle/>
          <a:p>
            <a:r>
              <a:rPr lang="en-US" smtClean="0"/>
              <a:t>September 28,2010</a:t>
            </a:r>
            <a:endParaRPr lang="en-US" dirty="0"/>
          </a:p>
        </p:txBody>
      </p:sp>
      <p:sp>
        <p:nvSpPr>
          <p:cNvPr id="145" name="Footer Placeholder 4"/>
          <p:cNvSpPr>
            <a:spLocks noGrp="1"/>
          </p:cNvSpPr>
          <p:nvPr>
            <p:ph type="ftr" sz="quarter" idx="11"/>
          </p:nvPr>
        </p:nvSpPr>
        <p:spPr/>
        <p:txBody>
          <a:bodyPr/>
          <a:lstStyle/>
          <a:p>
            <a:r>
              <a:rPr lang="en-US" smtClean="0"/>
              <a:t>HDF/HDF-EOS Workshop XIV</a:t>
            </a:r>
            <a:endParaRPr lang="en-US" dirty="0"/>
          </a:p>
        </p:txBody>
      </p:sp>
      <p:sp>
        <p:nvSpPr>
          <p:cNvPr id="146" name="Slide Number Placeholder 5"/>
          <p:cNvSpPr>
            <a:spLocks noGrp="1"/>
          </p:cNvSpPr>
          <p:nvPr>
            <p:ph type="sldNum" sz="quarter" idx="12"/>
          </p:nvPr>
        </p:nvSpPr>
        <p:spPr/>
        <p:txBody>
          <a:bodyPr/>
          <a:lstStyle/>
          <a:p>
            <a:fld id="{45B98D49-948A-4698-A2BF-045CFAF64C1E}" type="slidenum">
              <a:rPr lang="en-US"/>
              <a:pPr/>
              <a:t>9</a:t>
            </a:fld>
            <a:endParaRPr lang="en-US"/>
          </a:p>
        </p:txBody>
      </p:sp>
      <p:grpSp>
        <p:nvGrpSpPr>
          <p:cNvPr id="2" name="Group 5"/>
          <p:cNvGrpSpPr>
            <a:grpSpLocks/>
          </p:cNvGrpSpPr>
          <p:nvPr/>
        </p:nvGrpSpPr>
        <p:grpSpPr bwMode="auto">
          <a:xfrm>
            <a:off x="53975" y="1600200"/>
            <a:ext cx="8993188" cy="3200401"/>
            <a:chOff x="34" y="1008"/>
            <a:chExt cx="5665" cy="2016"/>
          </a:xfrm>
        </p:grpSpPr>
        <p:sp>
          <p:nvSpPr>
            <p:cNvPr id="146438" name="Line 6"/>
            <p:cNvSpPr>
              <a:spLocks noChangeShapeType="1"/>
            </p:cNvSpPr>
            <p:nvPr/>
          </p:nvSpPr>
          <p:spPr bwMode="auto">
            <a:xfrm>
              <a:off x="144" y="3003"/>
              <a:ext cx="5504" cy="2"/>
            </a:xfrm>
            <a:prstGeom prst="line">
              <a:avLst/>
            </a:prstGeom>
            <a:noFill/>
            <a:ln w="19080">
              <a:solidFill>
                <a:srgbClr val="000000"/>
              </a:solidFill>
              <a:round/>
              <a:headEnd/>
              <a:tailEnd/>
            </a:ln>
          </p:spPr>
          <p:txBody>
            <a:bodyPr/>
            <a:lstStyle/>
            <a:p>
              <a:endParaRPr lang="en-US"/>
            </a:p>
          </p:txBody>
        </p:sp>
        <p:sp>
          <p:nvSpPr>
            <p:cNvPr id="146439" name="Line 7"/>
            <p:cNvSpPr>
              <a:spLocks noChangeShapeType="1"/>
            </p:cNvSpPr>
            <p:nvPr/>
          </p:nvSpPr>
          <p:spPr bwMode="auto">
            <a:xfrm>
              <a:off x="144" y="3015"/>
              <a:ext cx="5497" cy="9"/>
            </a:xfrm>
            <a:prstGeom prst="line">
              <a:avLst/>
            </a:prstGeom>
            <a:noFill/>
            <a:ln w="19080">
              <a:solidFill>
                <a:srgbClr val="FF0000"/>
              </a:solidFill>
              <a:round/>
              <a:headEnd/>
              <a:tailEnd/>
            </a:ln>
          </p:spPr>
          <p:txBody>
            <a:bodyPr/>
            <a:lstStyle/>
            <a:p>
              <a:endParaRPr lang="en-US"/>
            </a:p>
          </p:txBody>
        </p:sp>
        <p:grpSp>
          <p:nvGrpSpPr>
            <p:cNvPr id="3" name="Group 8"/>
            <p:cNvGrpSpPr>
              <a:grpSpLocks/>
            </p:cNvGrpSpPr>
            <p:nvPr/>
          </p:nvGrpSpPr>
          <p:grpSpPr bwMode="auto">
            <a:xfrm>
              <a:off x="1105" y="1355"/>
              <a:ext cx="286" cy="371"/>
              <a:chOff x="1105" y="1355"/>
              <a:chExt cx="286" cy="371"/>
            </a:xfrm>
          </p:grpSpPr>
          <p:grpSp>
            <p:nvGrpSpPr>
              <p:cNvPr id="4" name="Group 9"/>
              <p:cNvGrpSpPr>
                <a:grpSpLocks/>
              </p:cNvGrpSpPr>
              <p:nvPr/>
            </p:nvGrpSpPr>
            <p:grpSpPr bwMode="auto">
              <a:xfrm>
                <a:off x="1105" y="1355"/>
                <a:ext cx="286" cy="371"/>
                <a:chOff x="1105" y="1355"/>
                <a:chExt cx="286" cy="371"/>
              </a:xfrm>
            </p:grpSpPr>
            <p:sp>
              <p:nvSpPr>
                <p:cNvPr id="146442" name="Freeform 10"/>
                <p:cNvSpPr>
                  <a:spLocks noChangeArrowheads="1"/>
                </p:cNvSpPr>
                <p:nvPr/>
              </p:nvSpPr>
              <p:spPr bwMode="auto">
                <a:xfrm>
                  <a:off x="1105" y="1355"/>
                  <a:ext cx="287" cy="372"/>
                </a:xfrm>
                <a:custGeom>
                  <a:avLst/>
                  <a:gdLst/>
                  <a:ahLst/>
                  <a:cxnLst>
                    <a:cxn ang="0">
                      <a:pos x="633" y="0"/>
                    </a:cxn>
                    <a:cxn ang="0">
                      <a:pos x="0" y="205"/>
                    </a:cxn>
                    <a:cxn ang="0">
                      <a:pos x="0" y="1435"/>
                    </a:cxn>
                    <a:cxn ang="0">
                      <a:pos x="633" y="1640"/>
                    </a:cxn>
                    <a:cxn ang="0">
                      <a:pos x="1266" y="1435"/>
                    </a:cxn>
                    <a:cxn ang="0">
                      <a:pos x="1266" y="205"/>
                    </a:cxn>
                    <a:cxn ang="0">
                      <a:pos x="633" y="0"/>
                    </a:cxn>
                    <a:cxn ang="0">
                      <a:pos x="633" y="0"/>
                    </a:cxn>
                  </a:cxnLst>
                  <a:rect l="0" t="0" r="r" b="b"/>
                  <a:pathLst>
                    <a:path w="1267" h="1641">
                      <a:moveTo>
                        <a:pt x="633" y="0"/>
                      </a:moveTo>
                      <a:cubicBezTo>
                        <a:pt x="287" y="0"/>
                        <a:pt x="0" y="93"/>
                        <a:pt x="0" y="205"/>
                      </a:cubicBezTo>
                      <a:lnTo>
                        <a:pt x="0" y="1435"/>
                      </a:lnTo>
                      <a:cubicBezTo>
                        <a:pt x="0" y="1547"/>
                        <a:pt x="287" y="1640"/>
                        <a:pt x="633" y="1640"/>
                      </a:cubicBezTo>
                      <a:cubicBezTo>
                        <a:pt x="978" y="1640"/>
                        <a:pt x="1266" y="1547"/>
                        <a:pt x="1266" y="1435"/>
                      </a:cubicBezTo>
                      <a:lnTo>
                        <a:pt x="1266" y="205"/>
                      </a:lnTo>
                      <a:cubicBezTo>
                        <a:pt x="1266" y="93"/>
                        <a:pt x="978" y="0"/>
                        <a:pt x="633" y="0"/>
                      </a:cubicBezTo>
                      <a:lnTo>
                        <a:pt x="633" y="0"/>
                      </a:lnTo>
                    </a:path>
                  </a:pathLst>
                </a:custGeom>
                <a:solidFill>
                  <a:srgbClr val="B2B2B2"/>
                </a:solidFill>
                <a:ln w="9360">
                  <a:solidFill>
                    <a:srgbClr val="000000"/>
                  </a:solidFill>
                  <a:round/>
                  <a:headEnd/>
                  <a:tailEnd/>
                </a:ln>
              </p:spPr>
              <p:txBody>
                <a:bodyPr wrap="none" anchor="ctr"/>
                <a:lstStyle/>
                <a:p>
                  <a:endParaRPr lang="en-US"/>
                </a:p>
              </p:txBody>
            </p:sp>
            <p:sp>
              <p:nvSpPr>
                <p:cNvPr id="146443" name="Freeform 11"/>
                <p:cNvSpPr>
                  <a:spLocks noChangeArrowheads="1"/>
                </p:cNvSpPr>
                <p:nvPr/>
              </p:nvSpPr>
              <p:spPr bwMode="auto">
                <a:xfrm>
                  <a:off x="1105" y="1355"/>
                  <a:ext cx="287" cy="93"/>
                </a:xfrm>
                <a:custGeom>
                  <a:avLst/>
                  <a:gdLst/>
                  <a:ahLst/>
                  <a:cxnLst>
                    <a:cxn ang="0">
                      <a:pos x="633" y="0"/>
                    </a:cxn>
                    <a:cxn ang="0">
                      <a:pos x="0" y="205"/>
                    </a:cxn>
                    <a:cxn ang="0">
                      <a:pos x="633" y="410"/>
                    </a:cxn>
                    <a:cxn ang="0">
                      <a:pos x="1266" y="205"/>
                    </a:cxn>
                    <a:cxn ang="0">
                      <a:pos x="633" y="0"/>
                    </a:cxn>
                    <a:cxn ang="0">
                      <a:pos x="633" y="0"/>
                    </a:cxn>
                  </a:cxnLst>
                  <a:rect l="0" t="0" r="r" b="b"/>
                  <a:pathLst>
                    <a:path w="1267" h="411">
                      <a:moveTo>
                        <a:pt x="633" y="0"/>
                      </a:moveTo>
                      <a:cubicBezTo>
                        <a:pt x="287" y="0"/>
                        <a:pt x="0" y="93"/>
                        <a:pt x="0" y="205"/>
                      </a:cubicBezTo>
                      <a:cubicBezTo>
                        <a:pt x="0" y="317"/>
                        <a:pt x="287" y="410"/>
                        <a:pt x="633" y="410"/>
                      </a:cubicBezTo>
                      <a:cubicBezTo>
                        <a:pt x="978" y="410"/>
                        <a:pt x="1266" y="317"/>
                        <a:pt x="1266" y="205"/>
                      </a:cubicBezTo>
                      <a:cubicBezTo>
                        <a:pt x="1266" y="93"/>
                        <a:pt x="978" y="0"/>
                        <a:pt x="633" y="0"/>
                      </a:cubicBezTo>
                      <a:lnTo>
                        <a:pt x="633" y="0"/>
                      </a:lnTo>
                    </a:path>
                  </a:pathLst>
                </a:custGeom>
                <a:solidFill>
                  <a:srgbClr val="C2C2C2"/>
                </a:solidFill>
                <a:ln w="9360">
                  <a:solidFill>
                    <a:srgbClr val="000000"/>
                  </a:solidFill>
                  <a:round/>
                  <a:headEnd/>
                  <a:tailEnd/>
                </a:ln>
              </p:spPr>
              <p:txBody>
                <a:bodyPr wrap="none" anchor="ctr"/>
                <a:lstStyle/>
                <a:p>
                  <a:endParaRPr lang="en-US"/>
                </a:p>
              </p:txBody>
            </p:sp>
          </p:grpSp>
          <p:sp>
            <p:nvSpPr>
              <p:cNvPr id="146444" name="AutoShape 12"/>
              <p:cNvSpPr>
                <a:spLocks noChangeArrowheads="1"/>
              </p:cNvSpPr>
              <p:nvPr/>
            </p:nvSpPr>
            <p:spPr bwMode="auto">
              <a:xfrm>
                <a:off x="1105" y="1448"/>
                <a:ext cx="287"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dirty="0"/>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dirty="0"/>
              </a:p>
            </p:txBody>
          </p:sp>
        </p:grpSp>
        <p:grpSp>
          <p:nvGrpSpPr>
            <p:cNvPr id="5" name="Group 13"/>
            <p:cNvGrpSpPr>
              <a:grpSpLocks/>
            </p:cNvGrpSpPr>
            <p:nvPr/>
          </p:nvGrpSpPr>
          <p:grpSpPr bwMode="auto">
            <a:xfrm>
              <a:off x="1566" y="1355"/>
              <a:ext cx="286" cy="371"/>
              <a:chOff x="1566" y="1355"/>
              <a:chExt cx="286" cy="371"/>
            </a:xfrm>
          </p:grpSpPr>
          <p:grpSp>
            <p:nvGrpSpPr>
              <p:cNvPr id="6" name="Group 14"/>
              <p:cNvGrpSpPr>
                <a:grpSpLocks/>
              </p:cNvGrpSpPr>
              <p:nvPr/>
            </p:nvGrpSpPr>
            <p:grpSpPr bwMode="auto">
              <a:xfrm>
                <a:off x="1566" y="1355"/>
                <a:ext cx="286" cy="371"/>
                <a:chOff x="1566" y="1355"/>
                <a:chExt cx="286" cy="371"/>
              </a:xfrm>
            </p:grpSpPr>
            <p:sp>
              <p:nvSpPr>
                <p:cNvPr id="146447" name="Freeform 15"/>
                <p:cNvSpPr>
                  <a:spLocks noChangeArrowheads="1"/>
                </p:cNvSpPr>
                <p:nvPr/>
              </p:nvSpPr>
              <p:spPr bwMode="auto">
                <a:xfrm>
                  <a:off x="1566" y="1355"/>
                  <a:ext cx="287" cy="372"/>
                </a:xfrm>
                <a:custGeom>
                  <a:avLst/>
                  <a:gdLst/>
                  <a:ahLst/>
                  <a:cxnLst>
                    <a:cxn ang="0">
                      <a:pos x="633" y="0"/>
                    </a:cxn>
                    <a:cxn ang="0">
                      <a:pos x="0" y="205"/>
                    </a:cxn>
                    <a:cxn ang="0">
                      <a:pos x="0" y="1435"/>
                    </a:cxn>
                    <a:cxn ang="0">
                      <a:pos x="633" y="1640"/>
                    </a:cxn>
                    <a:cxn ang="0">
                      <a:pos x="1266" y="1435"/>
                    </a:cxn>
                    <a:cxn ang="0">
                      <a:pos x="1266" y="205"/>
                    </a:cxn>
                    <a:cxn ang="0">
                      <a:pos x="633" y="0"/>
                    </a:cxn>
                    <a:cxn ang="0">
                      <a:pos x="633" y="0"/>
                    </a:cxn>
                  </a:cxnLst>
                  <a:rect l="0" t="0" r="r" b="b"/>
                  <a:pathLst>
                    <a:path w="1267" h="1641">
                      <a:moveTo>
                        <a:pt x="633" y="0"/>
                      </a:moveTo>
                      <a:cubicBezTo>
                        <a:pt x="287" y="0"/>
                        <a:pt x="0" y="93"/>
                        <a:pt x="0" y="205"/>
                      </a:cubicBezTo>
                      <a:lnTo>
                        <a:pt x="0" y="1435"/>
                      </a:lnTo>
                      <a:cubicBezTo>
                        <a:pt x="0" y="1547"/>
                        <a:pt x="287" y="1640"/>
                        <a:pt x="633" y="1640"/>
                      </a:cubicBezTo>
                      <a:cubicBezTo>
                        <a:pt x="978" y="1640"/>
                        <a:pt x="1266" y="1547"/>
                        <a:pt x="1266" y="1435"/>
                      </a:cubicBezTo>
                      <a:lnTo>
                        <a:pt x="1266" y="205"/>
                      </a:lnTo>
                      <a:cubicBezTo>
                        <a:pt x="1266" y="93"/>
                        <a:pt x="978" y="0"/>
                        <a:pt x="633" y="0"/>
                      </a:cubicBezTo>
                      <a:lnTo>
                        <a:pt x="633" y="0"/>
                      </a:lnTo>
                    </a:path>
                  </a:pathLst>
                </a:custGeom>
                <a:solidFill>
                  <a:srgbClr val="B2B2B2"/>
                </a:solidFill>
                <a:ln w="9360">
                  <a:solidFill>
                    <a:srgbClr val="000000"/>
                  </a:solidFill>
                  <a:round/>
                  <a:headEnd/>
                  <a:tailEnd/>
                </a:ln>
              </p:spPr>
              <p:txBody>
                <a:bodyPr wrap="none" anchor="ctr"/>
                <a:lstStyle/>
                <a:p>
                  <a:endParaRPr lang="en-US"/>
                </a:p>
              </p:txBody>
            </p:sp>
            <p:sp>
              <p:nvSpPr>
                <p:cNvPr id="146448" name="Freeform 16"/>
                <p:cNvSpPr>
                  <a:spLocks noChangeArrowheads="1"/>
                </p:cNvSpPr>
                <p:nvPr/>
              </p:nvSpPr>
              <p:spPr bwMode="auto">
                <a:xfrm>
                  <a:off x="1566" y="1355"/>
                  <a:ext cx="287" cy="93"/>
                </a:xfrm>
                <a:custGeom>
                  <a:avLst/>
                  <a:gdLst/>
                  <a:ahLst/>
                  <a:cxnLst>
                    <a:cxn ang="0">
                      <a:pos x="633" y="0"/>
                    </a:cxn>
                    <a:cxn ang="0">
                      <a:pos x="0" y="205"/>
                    </a:cxn>
                    <a:cxn ang="0">
                      <a:pos x="633" y="410"/>
                    </a:cxn>
                    <a:cxn ang="0">
                      <a:pos x="1266" y="205"/>
                    </a:cxn>
                    <a:cxn ang="0">
                      <a:pos x="633" y="0"/>
                    </a:cxn>
                    <a:cxn ang="0">
                      <a:pos x="633" y="0"/>
                    </a:cxn>
                  </a:cxnLst>
                  <a:rect l="0" t="0" r="r" b="b"/>
                  <a:pathLst>
                    <a:path w="1267" h="411">
                      <a:moveTo>
                        <a:pt x="633" y="0"/>
                      </a:moveTo>
                      <a:cubicBezTo>
                        <a:pt x="287" y="0"/>
                        <a:pt x="0" y="93"/>
                        <a:pt x="0" y="205"/>
                      </a:cubicBezTo>
                      <a:cubicBezTo>
                        <a:pt x="0" y="317"/>
                        <a:pt x="287" y="410"/>
                        <a:pt x="633" y="410"/>
                      </a:cubicBezTo>
                      <a:cubicBezTo>
                        <a:pt x="978" y="410"/>
                        <a:pt x="1266" y="317"/>
                        <a:pt x="1266" y="205"/>
                      </a:cubicBezTo>
                      <a:cubicBezTo>
                        <a:pt x="1266" y="93"/>
                        <a:pt x="978" y="0"/>
                        <a:pt x="633" y="0"/>
                      </a:cubicBezTo>
                      <a:lnTo>
                        <a:pt x="633" y="0"/>
                      </a:lnTo>
                    </a:path>
                  </a:pathLst>
                </a:custGeom>
                <a:solidFill>
                  <a:srgbClr val="C2C2C2"/>
                </a:solidFill>
                <a:ln w="9360">
                  <a:solidFill>
                    <a:srgbClr val="000000"/>
                  </a:solidFill>
                  <a:round/>
                  <a:headEnd/>
                  <a:tailEnd/>
                </a:ln>
              </p:spPr>
              <p:txBody>
                <a:bodyPr wrap="none" anchor="ctr"/>
                <a:lstStyle/>
                <a:p>
                  <a:endParaRPr lang="en-US"/>
                </a:p>
              </p:txBody>
            </p:sp>
          </p:grpSp>
          <p:sp>
            <p:nvSpPr>
              <p:cNvPr id="146449" name="AutoShape 17"/>
              <p:cNvSpPr>
                <a:spLocks noChangeArrowheads="1"/>
              </p:cNvSpPr>
              <p:nvPr/>
            </p:nvSpPr>
            <p:spPr bwMode="auto">
              <a:xfrm>
                <a:off x="1566" y="1448"/>
                <a:ext cx="287"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a:p>
            </p:txBody>
          </p:sp>
        </p:grpSp>
        <p:grpSp>
          <p:nvGrpSpPr>
            <p:cNvPr id="7" name="Group 18"/>
            <p:cNvGrpSpPr>
              <a:grpSpLocks/>
            </p:cNvGrpSpPr>
            <p:nvPr/>
          </p:nvGrpSpPr>
          <p:grpSpPr bwMode="auto">
            <a:xfrm>
              <a:off x="2948" y="1354"/>
              <a:ext cx="286" cy="371"/>
              <a:chOff x="2948" y="1354"/>
              <a:chExt cx="286" cy="371"/>
            </a:xfrm>
          </p:grpSpPr>
          <p:grpSp>
            <p:nvGrpSpPr>
              <p:cNvPr id="8" name="Group 19"/>
              <p:cNvGrpSpPr>
                <a:grpSpLocks/>
              </p:cNvGrpSpPr>
              <p:nvPr/>
            </p:nvGrpSpPr>
            <p:grpSpPr bwMode="auto">
              <a:xfrm>
                <a:off x="2948" y="1354"/>
                <a:ext cx="286" cy="371"/>
                <a:chOff x="2948" y="1354"/>
                <a:chExt cx="286" cy="371"/>
              </a:xfrm>
            </p:grpSpPr>
            <p:sp>
              <p:nvSpPr>
                <p:cNvPr id="146452" name="Freeform 20"/>
                <p:cNvSpPr>
                  <a:spLocks noChangeArrowheads="1"/>
                </p:cNvSpPr>
                <p:nvPr/>
              </p:nvSpPr>
              <p:spPr bwMode="auto">
                <a:xfrm>
                  <a:off x="2948" y="1354"/>
                  <a:ext cx="287" cy="372"/>
                </a:xfrm>
                <a:custGeom>
                  <a:avLst/>
                  <a:gdLst/>
                  <a:ahLst/>
                  <a:cxnLst>
                    <a:cxn ang="0">
                      <a:pos x="633" y="0"/>
                    </a:cxn>
                    <a:cxn ang="0">
                      <a:pos x="0" y="205"/>
                    </a:cxn>
                    <a:cxn ang="0">
                      <a:pos x="0" y="1436"/>
                    </a:cxn>
                    <a:cxn ang="0">
                      <a:pos x="633" y="1641"/>
                    </a:cxn>
                    <a:cxn ang="0">
                      <a:pos x="1266" y="1436"/>
                    </a:cxn>
                    <a:cxn ang="0">
                      <a:pos x="1266" y="205"/>
                    </a:cxn>
                    <a:cxn ang="0">
                      <a:pos x="633" y="0"/>
                    </a:cxn>
                    <a:cxn ang="0">
                      <a:pos x="633" y="0"/>
                    </a:cxn>
                  </a:cxnLst>
                  <a:rect l="0" t="0" r="r" b="b"/>
                  <a:pathLst>
                    <a:path w="1267" h="1642">
                      <a:moveTo>
                        <a:pt x="633" y="0"/>
                      </a:moveTo>
                      <a:cubicBezTo>
                        <a:pt x="287" y="0"/>
                        <a:pt x="0" y="93"/>
                        <a:pt x="0" y="205"/>
                      </a:cubicBezTo>
                      <a:lnTo>
                        <a:pt x="0" y="1436"/>
                      </a:lnTo>
                      <a:cubicBezTo>
                        <a:pt x="0" y="1548"/>
                        <a:pt x="287" y="1641"/>
                        <a:pt x="633" y="1641"/>
                      </a:cubicBezTo>
                      <a:cubicBezTo>
                        <a:pt x="978" y="1641"/>
                        <a:pt x="1266" y="1548"/>
                        <a:pt x="1266" y="1436"/>
                      </a:cubicBezTo>
                      <a:lnTo>
                        <a:pt x="1266" y="205"/>
                      </a:lnTo>
                      <a:cubicBezTo>
                        <a:pt x="1266" y="93"/>
                        <a:pt x="978" y="0"/>
                        <a:pt x="633" y="0"/>
                      </a:cubicBezTo>
                      <a:lnTo>
                        <a:pt x="633" y="0"/>
                      </a:lnTo>
                    </a:path>
                  </a:pathLst>
                </a:custGeom>
                <a:solidFill>
                  <a:srgbClr val="B2B2B2"/>
                </a:solidFill>
                <a:ln w="9360">
                  <a:solidFill>
                    <a:srgbClr val="000000"/>
                  </a:solidFill>
                  <a:round/>
                  <a:headEnd/>
                  <a:tailEnd/>
                </a:ln>
              </p:spPr>
              <p:txBody>
                <a:bodyPr wrap="none" anchor="ctr"/>
                <a:lstStyle/>
                <a:p>
                  <a:endParaRPr lang="en-US"/>
                </a:p>
              </p:txBody>
            </p:sp>
            <p:sp>
              <p:nvSpPr>
                <p:cNvPr id="146453" name="Freeform 21"/>
                <p:cNvSpPr>
                  <a:spLocks noChangeArrowheads="1"/>
                </p:cNvSpPr>
                <p:nvPr/>
              </p:nvSpPr>
              <p:spPr bwMode="auto">
                <a:xfrm>
                  <a:off x="2948" y="1354"/>
                  <a:ext cx="287" cy="93"/>
                </a:xfrm>
                <a:custGeom>
                  <a:avLst/>
                  <a:gdLst/>
                  <a:ahLst/>
                  <a:cxnLst>
                    <a:cxn ang="0">
                      <a:pos x="633" y="0"/>
                    </a:cxn>
                    <a:cxn ang="0">
                      <a:pos x="0" y="205"/>
                    </a:cxn>
                    <a:cxn ang="0">
                      <a:pos x="633" y="410"/>
                    </a:cxn>
                    <a:cxn ang="0">
                      <a:pos x="1266" y="205"/>
                    </a:cxn>
                    <a:cxn ang="0">
                      <a:pos x="633" y="0"/>
                    </a:cxn>
                    <a:cxn ang="0">
                      <a:pos x="633" y="0"/>
                    </a:cxn>
                  </a:cxnLst>
                  <a:rect l="0" t="0" r="r" b="b"/>
                  <a:pathLst>
                    <a:path w="1267" h="411">
                      <a:moveTo>
                        <a:pt x="633" y="0"/>
                      </a:moveTo>
                      <a:cubicBezTo>
                        <a:pt x="287" y="0"/>
                        <a:pt x="0" y="93"/>
                        <a:pt x="0" y="205"/>
                      </a:cubicBezTo>
                      <a:cubicBezTo>
                        <a:pt x="0" y="317"/>
                        <a:pt x="287" y="410"/>
                        <a:pt x="633" y="410"/>
                      </a:cubicBezTo>
                      <a:cubicBezTo>
                        <a:pt x="978" y="410"/>
                        <a:pt x="1266" y="317"/>
                        <a:pt x="1266" y="205"/>
                      </a:cubicBezTo>
                      <a:cubicBezTo>
                        <a:pt x="1266" y="93"/>
                        <a:pt x="978" y="0"/>
                        <a:pt x="633" y="0"/>
                      </a:cubicBezTo>
                      <a:lnTo>
                        <a:pt x="633" y="0"/>
                      </a:lnTo>
                    </a:path>
                  </a:pathLst>
                </a:custGeom>
                <a:solidFill>
                  <a:srgbClr val="C2C2C2"/>
                </a:solidFill>
                <a:ln w="9360">
                  <a:solidFill>
                    <a:srgbClr val="000000"/>
                  </a:solidFill>
                  <a:round/>
                  <a:headEnd/>
                  <a:tailEnd/>
                </a:ln>
              </p:spPr>
              <p:txBody>
                <a:bodyPr wrap="none" anchor="ctr"/>
                <a:lstStyle/>
                <a:p>
                  <a:endParaRPr lang="en-US"/>
                </a:p>
              </p:txBody>
            </p:sp>
          </p:grpSp>
          <p:sp>
            <p:nvSpPr>
              <p:cNvPr id="146454" name="AutoShape 22"/>
              <p:cNvSpPr>
                <a:spLocks noChangeArrowheads="1"/>
              </p:cNvSpPr>
              <p:nvPr/>
            </p:nvSpPr>
            <p:spPr bwMode="auto">
              <a:xfrm>
                <a:off x="2948" y="1447"/>
                <a:ext cx="287"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a:p>
            </p:txBody>
          </p:sp>
        </p:grpSp>
        <p:grpSp>
          <p:nvGrpSpPr>
            <p:cNvPr id="9" name="Group 23"/>
            <p:cNvGrpSpPr>
              <a:grpSpLocks/>
            </p:cNvGrpSpPr>
            <p:nvPr/>
          </p:nvGrpSpPr>
          <p:grpSpPr bwMode="auto">
            <a:xfrm>
              <a:off x="3408" y="1354"/>
              <a:ext cx="287" cy="371"/>
              <a:chOff x="3408" y="1354"/>
              <a:chExt cx="287" cy="371"/>
            </a:xfrm>
          </p:grpSpPr>
          <p:grpSp>
            <p:nvGrpSpPr>
              <p:cNvPr id="10" name="Group 24"/>
              <p:cNvGrpSpPr>
                <a:grpSpLocks/>
              </p:cNvGrpSpPr>
              <p:nvPr/>
            </p:nvGrpSpPr>
            <p:grpSpPr bwMode="auto">
              <a:xfrm>
                <a:off x="3408" y="1354"/>
                <a:ext cx="287" cy="371"/>
                <a:chOff x="3408" y="1354"/>
                <a:chExt cx="287" cy="371"/>
              </a:xfrm>
            </p:grpSpPr>
            <p:sp>
              <p:nvSpPr>
                <p:cNvPr id="146457" name="Freeform 25"/>
                <p:cNvSpPr>
                  <a:spLocks noChangeArrowheads="1"/>
                </p:cNvSpPr>
                <p:nvPr/>
              </p:nvSpPr>
              <p:spPr bwMode="auto">
                <a:xfrm>
                  <a:off x="3408" y="1354"/>
                  <a:ext cx="288" cy="372"/>
                </a:xfrm>
                <a:custGeom>
                  <a:avLst/>
                  <a:gdLst/>
                  <a:ahLst/>
                  <a:cxnLst>
                    <a:cxn ang="0">
                      <a:pos x="633" y="0"/>
                    </a:cxn>
                    <a:cxn ang="0">
                      <a:pos x="0" y="205"/>
                    </a:cxn>
                    <a:cxn ang="0">
                      <a:pos x="0" y="1436"/>
                    </a:cxn>
                    <a:cxn ang="0">
                      <a:pos x="633" y="1641"/>
                    </a:cxn>
                    <a:cxn ang="0">
                      <a:pos x="1267" y="1436"/>
                    </a:cxn>
                    <a:cxn ang="0">
                      <a:pos x="1267" y="205"/>
                    </a:cxn>
                    <a:cxn ang="0">
                      <a:pos x="633" y="0"/>
                    </a:cxn>
                    <a:cxn ang="0">
                      <a:pos x="633" y="0"/>
                    </a:cxn>
                  </a:cxnLst>
                  <a:rect l="0" t="0" r="r" b="b"/>
                  <a:pathLst>
                    <a:path w="1268" h="1642">
                      <a:moveTo>
                        <a:pt x="633" y="0"/>
                      </a:moveTo>
                      <a:cubicBezTo>
                        <a:pt x="287" y="0"/>
                        <a:pt x="0" y="93"/>
                        <a:pt x="0" y="205"/>
                      </a:cubicBezTo>
                      <a:lnTo>
                        <a:pt x="0" y="1436"/>
                      </a:lnTo>
                      <a:cubicBezTo>
                        <a:pt x="0" y="1548"/>
                        <a:pt x="287" y="1641"/>
                        <a:pt x="633" y="1641"/>
                      </a:cubicBezTo>
                      <a:cubicBezTo>
                        <a:pt x="979" y="1641"/>
                        <a:pt x="1267" y="1548"/>
                        <a:pt x="1267" y="1436"/>
                      </a:cubicBezTo>
                      <a:lnTo>
                        <a:pt x="1267" y="205"/>
                      </a:lnTo>
                      <a:cubicBezTo>
                        <a:pt x="1267" y="93"/>
                        <a:pt x="979" y="0"/>
                        <a:pt x="633" y="0"/>
                      </a:cubicBezTo>
                      <a:lnTo>
                        <a:pt x="633" y="0"/>
                      </a:lnTo>
                    </a:path>
                  </a:pathLst>
                </a:custGeom>
                <a:solidFill>
                  <a:srgbClr val="B2B2B2"/>
                </a:solidFill>
                <a:ln w="9360">
                  <a:solidFill>
                    <a:srgbClr val="000000"/>
                  </a:solidFill>
                  <a:round/>
                  <a:headEnd/>
                  <a:tailEnd/>
                </a:ln>
              </p:spPr>
              <p:txBody>
                <a:bodyPr wrap="none" anchor="ctr"/>
                <a:lstStyle/>
                <a:p>
                  <a:endParaRPr lang="en-US"/>
                </a:p>
              </p:txBody>
            </p:sp>
            <p:sp>
              <p:nvSpPr>
                <p:cNvPr id="146458" name="Freeform 26"/>
                <p:cNvSpPr>
                  <a:spLocks noChangeArrowheads="1"/>
                </p:cNvSpPr>
                <p:nvPr/>
              </p:nvSpPr>
              <p:spPr bwMode="auto">
                <a:xfrm>
                  <a:off x="3408" y="1354"/>
                  <a:ext cx="288" cy="93"/>
                </a:xfrm>
                <a:custGeom>
                  <a:avLst/>
                  <a:gdLst/>
                  <a:ahLst/>
                  <a:cxnLst>
                    <a:cxn ang="0">
                      <a:pos x="633" y="0"/>
                    </a:cxn>
                    <a:cxn ang="0">
                      <a:pos x="0" y="205"/>
                    </a:cxn>
                    <a:cxn ang="0">
                      <a:pos x="633" y="410"/>
                    </a:cxn>
                    <a:cxn ang="0">
                      <a:pos x="1267" y="205"/>
                    </a:cxn>
                    <a:cxn ang="0">
                      <a:pos x="633" y="0"/>
                    </a:cxn>
                    <a:cxn ang="0">
                      <a:pos x="633" y="0"/>
                    </a:cxn>
                  </a:cxnLst>
                  <a:rect l="0" t="0" r="r" b="b"/>
                  <a:pathLst>
                    <a:path w="1268" h="411">
                      <a:moveTo>
                        <a:pt x="633" y="0"/>
                      </a:moveTo>
                      <a:cubicBezTo>
                        <a:pt x="287" y="0"/>
                        <a:pt x="0" y="93"/>
                        <a:pt x="0" y="205"/>
                      </a:cubicBezTo>
                      <a:cubicBezTo>
                        <a:pt x="0" y="317"/>
                        <a:pt x="287" y="410"/>
                        <a:pt x="633" y="410"/>
                      </a:cubicBezTo>
                      <a:cubicBezTo>
                        <a:pt x="979" y="410"/>
                        <a:pt x="1267" y="317"/>
                        <a:pt x="1267" y="205"/>
                      </a:cubicBezTo>
                      <a:cubicBezTo>
                        <a:pt x="1267" y="93"/>
                        <a:pt x="979" y="0"/>
                        <a:pt x="633" y="0"/>
                      </a:cubicBezTo>
                      <a:lnTo>
                        <a:pt x="633" y="0"/>
                      </a:lnTo>
                    </a:path>
                  </a:pathLst>
                </a:custGeom>
                <a:solidFill>
                  <a:srgbClr val="C2C2C2"/>
                </a:solidFill>
                <a:ln w="9360">
                  <a:solidFill>
                    <a:srgbClr val="000000"/>
                  </a:solidFill>
                  <a:round/>
                  <a:headEnd/>
                  <a:tailEnd/>
                </a:ln>
              </p:spPr>
              <p:txBody>
                <a:bodyPr wrap="none" anchor="ctr"/>
                <a:lstStyle/>
                <a:p>
                  <a:endParaRPr lang="en-US"/>
                </a:p>
              </p:txBody>
            </p:sp>
          </p:grpSp>
          <p:sp>
            <p:nvSpPr>
              <p:cNvPr id="146459" name="AutoShape 27"/>
              <p:cNvSpPr>
                <a:spLocks noChangeArrowheads="1"/>
              </p:cNvSpPr>
              <p:nvPr/>
            </p:nvSpPr>
            <p:spPr bwMode="auto">
              <a:xfrm>
                <a:off x="3408" y="1447"/>
                <a:ext cx="288"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a:p>
            </p:txBody>
          </p:sp>
        </p:grpSp>
        <p:grpSp>
          <p:nvGrpSpPr>
            <p:cNvPr id="11" name="Group 28"/>
            <p:cNvGrpSpPr>
              <a:grpSpLocks/>
            </p:cNvGrpSpPr>
            <p:nvPr/>
          </p:nvGrpSpPr>
          <p:grpSpPr bwMode="auto">
            <a:xfrm>
              <a:off x="3869" y="1354"/>
              <a:ext cx="287" cy="371"/>
              <a:chOff x="3869" y="1354"/>
              <a:chExt cx="287" cy="371"/>
            </a:xfrm>
          </p:grpSpPr>
          <p:grpSp>
            <p:nvGrpSpPr>
              <p:cNvPr id="12" name="Group 29"/>
              <p:cNvGrpSpPr>
                <a:grpSpLocks/>
              </p:cNvGrpSpPr>
              <p:nvPr/>
            </p:nvGrpSpPr>
            <p:grpSpPr bwMode="auto">
              <a:xfrm>
                <a:off x="3869" y="1354"/>
                <a:ext cx="287" cy="371"/>
                <a:chOff x="3869" y="1354"/>
                <a:chExt cx="287" cy="371"/>
              </a:xfrm>
            </p:grpSpPr>
            <p:sp>
              <p:nvSpPr>
                <p:cNvPr id="146462" name="Freeform 30"/>
                <p:cNvSpPr>
                  <a:spLocks noChangeArrowheads="1"/>
                </p:cNvSpPr>
                <p:nvPr/>
              </p:nvSpPr>
              <p:spPr bwMode="auto">
                <a:xfrm>
                  <a:off x="3869" y="1354"/>
                  <a:ext cx="288" cy="372"/>
                </a:xfrm>
                <a:custGeom>
                  <a:avLst/>
                  <a:gdLst/>
                  <a:ahLst/>
                  <a:cxnLst>
                    <a:cxn ang="0">
                      <a:pos x="633" y="0"/>
                    </a:cxn>
                    <a:cxn ang="0">
                      <a:pos x="0" y="205"/>
                    </a:cxn>
                    <a:cxn ang="0">
                      <a:pos x="0" y="1436"/>
                    </a:cxn>
                    <a:cxn ang="0">
                      <a:pos x="633" y="1641"/>
                    </a:cxn>
                    <a:cxn ang="0">
                      <a:pos x="1267" y="1436"/>
                    </a:cxn>
                    <a:cxn ang="0">
                      <a:pos x="1267" y="205"/>
                    </a:cxn>
                    <a:cxn ang="0">
                      <a:pos x="633" y="0"/>
                    </a:cxn>
                    <a:cxn ang="0">
                      <a:pos x="633" y="0"/>
                    </a:cxn>
                  </a:cxnLst>
                  <a:rect l="0" t="0" r="r" b="b"/>
                  <a:pathLst>
                    <a:path w="1268" h="1642">
                      <a:moveTo>
                        <a:pt x="633" y="0"/>
                      </a:moveTo>
                      <a:cubicBezTo>
                        <a:pt x="287" y="0"/>
                        <a:pt x="0" y="93"/>
                        <a:pt x="0" y="205"/>
                      </a:cubicBezTo>
                      <a:lnTo>
                        <a:pt x="0" y="1436"/>
                      </a:lnTo>
                      <a:cubicBezTo>
                        <a:pt x="0" y="1548"/>
                        <a:pt x="287" y="1641"/>
                        <a:pt x="633" y="1641"/>
                      </a:cubicBezTo>
                      <a:cubicBezTo>
                        <a:pt x="979" y="1641"/>
                        <a:pt x="1267" y="1548"/>
                        <a:pt x="1267" y="1436"/>
                      </a:cubicBezTo>
                      <a:lnTo>
                        <a:pt x="1267" y="205"/>
                      </a:lnTo>
                      <a:cubicBezTo>
                        <a:pt x="1267" y="93"/>
                        <a:pt x="979" y="0"/>
                        <a:pt x="633" y="0"/>
                      </a:cubicBezTo>
                      <a:lnTo>
                        <a:pt x="633" y="0"/>
                      </a:lnTo>
                    </a:path>
                  </a:pathLst>
                </a:custGeom>
                <a:solidFill>
                  <a:srgbClr val="B2B2B2"/>
                </a:solidFill>
                <a:ln w="9360">
                  <a:solidFill>
                    <a:srgbClr val="000000"/>
                  </a:solidFill>
                  <a:round/>
                  <a:headEnd/>
                  <a:tailEnd/>
                </a:ln>
              </p:spPr>
              <p:txBody>
                <a:bodyPr wrap="none" anchor="ctr"/>
                <a:lstStyle/>
                <a:p>
                  <a:endParaRPr lang="en-US"/>
                </a:p>
              </p:txBody>
            </p:sp>
            <p:sp>
              <p:nvSpPr>
                <p:cNvPr id="146463" name="Freeform 31"/>
                <p:cNvSpPr>
                  <a:spLocks noChangeArrowheads="1"/>
                </p:cNvSpPr>
                <p:nvPr/>
              </p:nvSpPr>
              <p:spPr bwMode="auto">
                <a:xfrm>
                  <a:off x="3869" y="1354"/>
                  <a:ext cx="288" cy="93"/>
                </a:xfrm>
                <a:custGeom>
                  <a:avLst/>
                  <a:gdLst/>
                  <a:ahLst/>
                  <a:cxnLst>
                    <a:cxn ang="0">
                      <a:pos x="633" y="0"/>
                    </a:cxn>
                    <a:cxn ang="0">
                      <a:pos x="0" y="205"/>
                    </a:cxn>
                    <a:cxn ang="0">
                      <a:pos x="633" y="410"/>
                    </a:cxn>
                    <a:cxn ang="0">
                      <a:pos x="1267" y="205"/>
                    </a:cxn>
                    <a:cxn ang="0">
                      <a:pos x="633" y="0"/>
                    </a:cxn>
                    <a:cxn ang="0">
                      <a:pos x="633" y="0"/>
                    </a:cxn>
                  </a:cxnLst>
                  <a:rect l="0" t="0" r="r" b="b"/>
                  <a:pathLst>
                    <a:path w="1268" h="411">
                      <a:moveTo>
                        <a:pt x="633" y="0"/>
                      </a:moveTo>
                      <a:cubicBezTo>
                        <a:pt x="287" y="0"/>
                        <a:pt x="0" y="93"/>
                        <a:pt x="0" y="205"/>
                      </a:cubicBezTo>
                      <a:cubicBezTo>
                        <a:pt x="0" y="317"/>
                        <a:pt x="287" y="410"/>
                        <a:pt x="633" y="410"/>
                      </a:cubicBezTo>
                      <a:cubicBezTo>
                        <a:pt x="979" y="410"/>
                        <a:pt x="1267" y="317"/>
                        <a:pt x="1267" y="205"/>
                      </a:cubicBezTo>
                      <a:cubicBezTo>
                        <a:pt x="1267" y="93"/>
                        <a:pt x="979" y="0"/>
                        <a:pt x="633" y="0"/>
                      </a:cubicBezTo>
                      <a:lnTo>
                        <a:pt x="633" y="0"/>
                      </a:lnTo>
                    </a:path>
                  </a:pathLst>
                </a:custGeom>
                <a:solidFill>
                  <a:srgbClr val="C2C2C2"/>
                </a:solidFill>
                <a:ln w="9360">
                  <a:solidFill>
                    <a:srgbClr val="000000"/>
                  </a:solidFill>
                  <a:round/>
                  <a:headEnd/>
                  <a:tailEnd/>
                </a:ln>
              </p:spPr>
              <p:txBody>
                <a:bodyPr wrap="none" anchor="ctr"/>
                <a:lstStyle/>
                <a:p>
                  <a:endParaRPr lang="en-US"/>
                </a:p>
              </p:txBody>
            </p:sp>
          </p:grpSp>
          <p:sp>
            <p:nvSpPr>
              <p:cNvPr id="146464" name="AutoShape 32"/>
              <p:cNvSpPr>
                <a:spLocks noChangeArrowheads="1"/>
              </p:cNvSpPr>
              <p:nvPr/>
            </p:nvSpPr>
            <p:spPr bwMode="auto">
              <a:xfrm>
                <a:off x="3869" y="1447"/>
                <a:ext cx="288"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a:p>
            </p:txBody>
          </p:sp>
        </p:grpSp>
        <p:grpSp>
          <p:nvGrpSpPr>
            <p:cNvPr id="13" name="Group 33"/>
            <p:cNvGrpSpPr>
              <a:grpSpLocks/>
            </p:cNvGrpSpPr>
            <p:nvPr/>
          </p:nvGrpSpPr>
          <p:grpSpPr bwMode="auto">
            <a:xfrm>
              <a:off x="4329" y="1354"/>
              <a:ext cx="286" cy="371"/>
              <a:chOff x="4329" y="1354"/>
              <a:chExt cx="286" cy="371"/>
            </a:xfrm>
          </p:grpSpPr>
          <p:grpSp>
            <p:nvGrpSpPr>
              <p:cNvPr id="14" name="Group 34"/>
              <p:cNvGrpSpPr>
                <a:grpSpLocks/>
              </p:cNvGrpSpPr>
              <p:nvPr/>
            </p:nvGrpSpPr>
            <p:grpSpPr bwMode="auto">
              <a:xfrm>
                <a:off x="4329" y="1354"/>
                <a:ext cx="286" cy="371"/>
                <a:chOff x="4329" y="1354"/>
                <a:chExt cx="286" cy="371"/>
              </a:xfrm>
            </p:grpSpPr>
            <p:sp>
              <p:nvSpPr>
                <p:cNvPr id="146467" name="Freeform 35"/>
                <p:cNvSpPr>
                  <a:spLocks noChangeArrowheads="1"/>
                </p:cNvSpPr>
                <p:nvPr/>
              </p:nvSpPr>
              <p:spPr bwMode="auto">
                <a:xfrm>
                  <a:off x="4329" y="1354"/>
                  <a:ext cx="287" cy="372"/>
                </a:xfrm>
                <a:custGeom>
                  <a:avLst/>
                  <a:gdLst/>
                  <a:ahLst/>
                  <a:cxnLst>
                    <a:cxn ang="0">
                      <a:pos x="633" y="0"/>
                    </a:cxn>
                    <a:cxn ang="0">
                      <a:pos x="0" y="205"/>
                    </a:cxn>
                    <a:cxn ang="0">
                      <a:pos x="0" y="1436"/>
                    </a:cxn>
                    <a:cxn ang="0">
                      <a:pos x="633" y="1641"/>
                    </a:cxn>
                    <a:cxn ang="0">
                      <a:pos x="1266" y="1436"/>
                    </a:cxn>
                    <a:cxn ang="0">
                      <a:pos x="1266" y="205"/>
                    </a:cxn>
                    <a:cxn ang="0">
                      <a:pos x="633" y="0"/>
                    </a:cxn>
                    <a:cxn ang="0">
                      <a:pos x="633" y="0"/>
                    </a:cxn>
                  </a:cxnLst>
                  <a:rect l="0" t="0" r="r" b="b"/>
                  <a:pathLst>
                    <a:path w="1267" h="1642">
                      <a:moveTo>
                        <a:pt x="633" y="0"/>
                      </a:moveTo>
                      <a:cubicBezTo>
                        <a:pt x="287" y="0"/>
                        <a:pt x="0" y="93"/>
                        <a:pt x="0" y="205"/>
                      </a:cubicBezTo>
                      <a:lnTo>
                        <a:pt x="0" y="1436"/>
                      </a:lnTo>
                      <a:cubicBezTo>
                        <a:pt x="0" y="1548"/>
                        <a:pt x="287" y="1641"/>
                        <a:pt x="633" y="1641"/>
                      </a:cubicBezTo>
                      <a:cubicBezTo>
                        <a:pt x="978" y="1641"/>
                        <a:pt x="1266" y="1548"/>
                        <a:pt x="1266" y="1436"/>
                      </a:cubicBezTo>
                      <a:lnTo>
                        <a:pt x="1266" y="205"/>
                      </a:lnTo>
                      <a:cubicBezTo>
                        <a:pt x="1266" y="93"/>
                        <a:pt x="978" y="0"/>
                        <a:pt x="633" y="0"/>
                      </a:cubicBezTo>
                      <a:lnTo>
                        <a:pt x="633" y="0"/>
                      </a:lnTo>
                    </a:path>
                  </a:pathLst>
                </a:custGeom>
                <a:solidFill>
                  <a:srgbClr val="FFCC00"/>
                </a:solidFill>
                <a:ln w="9360">
                  <a:solidFill>
                    <a:srgbClr val="000000"/>
                  </a:solidFill>
                  <a:round/>
                  <a:headEnd/>
                  <a:tailEnd/>
                </a:ln>
              </p:spPr>
              <p:txBody>
                <a:bodyPr wrap="none" anchor="ctr"/>
                <a:lstStyle/>
                <a:p>
                  <a:endParaRPr lang="en-US"/>
                </a:p>
              </p:txBody>
            </p:sp>
            <p:sp>
              <p:nvSpPr>
                <p:cNvPr id="146468" name="Freeform 36"/>
                <p:cNvSpPr>
                  <a:spLocks noChangeArrowheads="1"/>
                </p:cNvSpPr>
                <p:nvPr/>
              </p:nvSpPr>
              <p:spPr bwMode="auto">
                <a:xfrm>
                  <a:off x="4329" y="1354"/>
                  <a:ext cx="287" cy="93"/>
                </a:xfrm>
                <a:custGeom>
                  <a:avLst/>
                  <a:gdLst/>
                  <a:ahLst/>
                  <a:cxnLst>
                    <a:cxn ang="0">
                      <a:pos x="633" y="0"/>
                    </a:cxn>
                    <a:cxn ang="0">
                      <a:pos x="0" y="205"/>
                    </a:cxn>
                    <a:cxn ang="0">
                      <a:pos x="633" y="410"/>
                    </a:cxn>
                    <a:cxn ang="0">
                      <a:pos x="1266" y="205"/>
                    </a:cxn>
                    <a:cxn ang="0">
                      <a:pos x="633" y="0"/>
                    </a:cxn>
                    <a:cxn ang="0">
                      <a:pos x="633" y="0"/>
                    </a:cxn>
                  </a:cxnLst>
                  <a:rect l="0" t="0" r="r" b="b"/>
                  <a:pathLst>
                    <a:path w="1267" h="411">
                      <a:moveTo>
                        <a:pt x="633" y="0"/>
                      </a:moveTo>
                      <a:cubicBezTo>
                        <a:pt x="287" y="0"/>
                        <a:pt x="0" y="93"/>
                        <a:pt x="0" y="205"/>
                      </a:cubicBezTo>
                      <a:cubicBezTo>
                        <a:pt x="0" y="317"/>
                        <a:pt x="287" y="410"/>
                        <a:pt x="633" y="410"/>
                      </a:cubicBezTo>
                      <a:cubicBezTo>
                        <a:pt x="978" y="410"/>
                        <a:pt x="1266" y="317"/>
                        <a:pt x="1266" y="205"/>
                      </a:cubicBezTo>
                      <a:cubicBezTo>
                        <a:pt x="1266" y="93"/>
                        <a:pt x="978" y="0"/>
                        <a:pt x="633" y="0"/>
                      </a:cubicBezTo>
                      <a:lnTo>
                        <a:pt x="633" y="0"/>
                      </a:lnTo>
                    </a:path>
                  </a:pathLst>
                </a:custGeom>
                <a:solidFill>
                  <a:srgbClr val="FFDF00"/>
                </a:solidFill>
                <a:ln w="9360">
                  <a:solidFill>
                    <a:srgbClr val="000000"/>
                  </a:solidFill>
                  <a:round/>
                  <a:headEnd/>
                  <a:tailEnd/>
                </a:ln>
              </p:spPr>
              <p:txBody>
                <a:bodyPr wrap="none" anchor="ctr"/>
                <a:lstStyle/>
                <a:p>
                  <a:endParaRPr lang="en-US"/>
                </a:p>
              </p:txBody>
            </p:sp>
          </p:grpSp>
          <p:sp>
            <p:nvSpPr>
              <p:cNvPr id="146469" name="AutoShape 37"/>
              <p:cNvSpPr>
                <a:spLocks noChangeArrowheads="1"/>
              </p:cNvSpPr>
              <p:nvPr/>
            </p:nvSpPr>
            <p:spPr bwMode="auto">
              <a:xfrm>
                <a:off x="4329" y="1447"/>
                <a:ext cx="287"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a:p>
            </p:txBody>
          </p:sp>
        </p:grpSp>
        <p:grpSp>
          <p:nvGrpSpPr>
            <p:cNvPr id="15" name="Group 38"/>
            <p:cNvGrpSpPr>
              <a:grpSpLocks/>
            </p:cNvGrpSpPr>
            <p:nvPr/>
          </p:nvGrpSpPr>
          <p:grpSpPr bwMode="auto">
            <a:xfrm>
              <a:off x="4790" y="1354"/>
              <a:ext cx="298" cy="372"/>
              <a:chOff x="4790" y="1354"/>
              <a:chExt cx="298" cy="372"/>
            </a:xfrm>
          </p:grpSpPr>
          <p:grpSp>
            <p:nvGrpSpPr>
              <p:cNvPr id="16" name="Group 39"/>
              <p:cNvGrpSpPr>
                <a:grpSpLocks/>
              </p:cNvGrpSpPr>
              <p:nvPr/>
            </p:nvGrpSpPr>
            <p:grpSpPr bwMode="auto">
              <a:xfrm>
                <a:off x="4790" y="1354"/>
                <a:ext cx="298" cy="372"/>
                <a:chOff x="4790" y="1354"/>
                <a:chExt cx="298" cy="372"/>
              </a:xfrm>
            </p:grpSpPr>
            <p:sp>
              <p:nvSpPr>
                <p:cNvPr id="146472" name="Freeform 40"/>
                <p:cNvSpPr>
                  <a:spLocks noChangeArrowheads="1"/>
                </p:cNvSpPr>
                <p:nvPr/>
              </p:nvSpPr>
              <p:spPr bwMode="auto">
                <a:xfrm>
                  <a:off x="4790" y="1354"/>
                  <a:ext cx="287" cy="372"/>
                </a:xfrm>
                <a:custGeom>
                  <a:avLst/>
                  <a:gdLst/>
                  <a:ahLst/>
                  <a:cxnLst>
                    <a:cxn ang="0">
                      <a:pos x="633" y="0"/>
                    </a:cxn>
                    <a:cxn ang="0">
                      <a:pos x="0" y="205"/>
                    </a:cxn>
                    <a:cxn ang="0">
                      <a:pos x="0" y="1436"/>
                    </a:cxn>
                    <a:cxn ang="0">
                      <a:pos x="633" y="1641"/>
                    </a:cxn>
                    <a:cxn ang="0">
                      <a:pos x="1266" y="1436"/>
                    </a:cxn>
                    <a:cxn ang="0">
                      <a:pos x="1266" y="205"/>
                    </a:cxn>
                    <a:cxn ang="0">
                      <a:pos x="633" y="0"/>
                    </a:cxn>
                    <a:cxn ang="0">
                      <a:pos x="633" y="0"/>
                    </a:cxn>
                  </a:cxnLst>
                  <a:rect l="0" t="0" r="r" b="b"/>
                  <a:pathLst>
                    <a:path w="1267" h="1642">
                      <a:moveTo>
                        <a:pt x="633" y="0"/>
                      </a:moveTo>
                      <a:cubicBezTo>
                        <a:pt x="287" y="0"/>
                        <a:pt x="0" y="93"/>
                        <a:pt x="0" y="205"/>
                      </a:cubicBezTo>
                      <a:lnTo>
                        <a:pt x="0" y="1436"/>
                      </a:lnTo>
                      <a:cubicBezTo>
                        <a:pt x="0" y="1548"/>
                        <a:pt x="287" y="1641"/>
                        <a:pt x="633" y="1641"/>
                      </a:cubicBezTo>
                      <a:cubicBezTo>
                        <a:pt x="978" y="1641"/>
                        <a:pt x="1266" y="1548"/>
                        <a:pt x="1266" y="1436"/>
                      </a:cubicBezTo>
                      <a:lnTo>
                        <a:pt x="1266" y="205"/>
                      </a:lnTo>
                      <a:cubicBezTo>
                        <a:pt x="1266" y="93"/>
                        <a:pt x="978" y="0"/>
                        <a:pt x="633" y="0"/>
                      </a:cubicBezTo>
                      <a:lnTo>
                        <a:pt x="633" y="0"/>
                      </a:lnTo>
                    </a:path>
                  </a:pathLst>
                </a:custGeom>
                <a:solidFill>
                  <a:srgbClr val="B2B2B2"/>
                </a:solidFill>
                <a:ln w="9360">
                  <a:solidFill>
                    <a:srgbClr val="000000"/>
                  </a:solidFill>
                  <a:round/>
                  <a:headEnd/>
                  <a:tailEnd/>
                </a:ln>
              </p:spPr>
              <p:txBody>
                <a:bodyPr wrap="none" anchor="ctr"/>
                <a:lstStyle/>
                <a:p>
                  <a:endParaRPr lang="en-US"/>
                </a:p>
              </p:txBody>
            </p:sp>
            <p:sp>
              <p:nvSpPr>
                <p:cNvPr id="146473" name="Freeform 41"/>
                <p:cNvSpPr>
                  <a:spLocks noChangeArrowheads="1"/>
                </p:cNvSpPr>
                <p:nvPr/>
              </p:nvSpPr>
              <p:spPr bwMode="auto">
                <a:xfrm>
                  <a:off x="4801" y="1354"/>
                  <a:ext cx="287" cy="93"/>
                </a:xfrm>
                <a:custGeom>
                  <a:avLst/>
                  <a:gdLst/>
                  <a:ahLst/>
                  <a:cxnLst>
                    <a:cxn ang="0">
                      <a:pos x="633" y="0"/>
                    </a:cxn>
                    <a:cxn ang="0">
                      <a:pos x="0" y="205"/>
                    </a:cxn>
                    <a:cxn ang="0">
                      <a:pos x="633" y="410"/>
                    </a:cxn>
                    <a:cxn ang="0">
                      <a:pos x="1266" y="205"/>
                    </a:cxn>
                    <a:cxn ang="0">
                      <a:pos x="633" y="0"/>
                    </a:cxn>
                    <a:cxn ang="0">
                      <a:pos x="633" y="0"/>
                    </a:cxn>
                  </a:cxnLst>
                  <a:rect l="0" t="0" r="r" b="b"/>
                  <a:pathLst>
                    <a:path w="1267" h="411">
                      <a:moveTo>
                        <a:pt x="633" y="0"/>
                      </a:moveTo>
                      <a:cubicBezTo>
                        <a:pt x="287" y="0"/>
                        <a:pt x="0" y="93"/>
                        <a:pt x="0" y="205"/>
                      </a:cubicBezTo>
                      <a:cubicBezTo>
                        <a:pt x="0" y="317"/>
                        <a:pt x="287" y="410"/>
                        <a:pt x="633" y="410"/>
                      </a:cubicBezTo>
                      <a:cubicBezTo>
                        <a:pt x="978" y="410"/>
                        <a:pt x="1266" y="317"/>
                        <a:pt x="1266" y="205"/>
                      </a:cubicBezTo>
                      <a:cubicBezTo>
                        <a:pt x="1266" y="93"/>
                        <a:pt x="978" y="0"/>
                        <a:pt x="633" y="0"/>
                      </a:cubicBezTo>
                      <a:lnTo>
                        <a:pt x="633" y="0"/>
                      </a:lnTo>
                    </a:path>
                  </a:pathLst>
                </a:custGeom>
                <a:solidFill>
                  <a:srgbClr val="C2C2C2"/>
                </a:solidFill>
                <a:ln w="9360">
                  <a:solidFill>
                    <a:srgbClr val="000000"/>
                  </a:solidFill>
                  <a:round/>
                  <a:headEnd/>
                  <a:tailEnd/>
                </a:ln>
              </p:spPr>
              <p:txBody>
                <a:bodyPr wrap="none" anchor="ctr"/>
                <a:lstStyle/>
                <a:p>
                  <a:endParaRPr lang="en-US"/>
                </a:p>
              </p:txBody>
            </p:sp>
          </p:grpSp>
          <p:sp>
            <p:nvSpPr>
              <p:cNvPr id="146474" name="AutoShape 42"/>
              <p:cNvSpPr>
                <a:spLocks noChangeArrowheads="1"/>
              </p:cNvSpPr>
              <p:nvPr/>
            </p:nvSpPr>
            <p:spPr bwMode="auto">
              <a:xfrm>
                <a:off x="4790" y="1447"/>
                <a:ext cx="287"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dirty="0"/>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dirty="0"/>
              </a:p>
            </p:txBody>
          </p:sp>
        </p:grpSp>
        <p:grpSp>
          <p:nvGrpSpPr>
            <p:cNvPr id="17" name="Group 43"/>
            <p:cNvGrpSpPr>
              <a:grpSpLocks/>
            </p:cNvGrpSpPr>
            <p:nvPr/>
          </p:nvGrpSpPr>
          <p:grpSpPr bwMode="auto">
            <a:xfrm>
              <a:off x="1537" y="1958"/>
              <a:ext cx="370" cy="159"/>
              <a:chOff x="1537" y="1958"/>
              <a:chExt cx="370" cy="159"/>
            </a:xfrm>
          </p:grpSpPr>
          <p:sp>
            <p:nvSpPr>
              <p:cNvPr id="146476" name="AutoShape 44"/>
              <p:cNvSpPr>
                <a:spLocks noChangeArrowheads="1"/>
              </p:cNvSpPr>
              <p:nvPr/>
            </p:nvSpPr>
            <p:spPr bwMode="auto">
              <a:xfrm>
                <a:off x="1537" y="1958"/>
                <a:ext cx="371" cy="160"/>
              </a:xfrm>
              <a:prstGeom prst="roundRect">
                <a:avLst>
                  <a:gd name="adj" fmla="val 625"/>
                </a:avLst>
              </a:prstGeom>
              <a:solidFill>
                <a:srgbClr val="00FFFF"/>
              </a:solidFill>
              <a:ln w="9360">
                <a:solidFill>
                  <a:srgbClr val="000000"/>
                </a:solidFill>
                <a:round/>
                <a:headEnd/>
                <a:tailEnd/>
              </a:ln>
            </p:spPr>
            <p:txBody>
              <a:bodyPr wrap="none" anchor="ctr"/>
              <a:lstStyle/>
              <a:p>
                <a:endParaRPr lang="en-US"/>
              </a:p>
            </p:txBody>
          </p:sp>
          <p:sp>
            <p:nvSpPr>
              <p:cNvPr id="146477" name="AutoShape 45"/>
              <p:cNvSpPr>
                <a:spLocks noChangeArrowheads="1"/>
              </p:cNvSpPr>
              <p:nvPr/>
            </p:nvSpPr>
            <p:spPr bwMode="auto">
              <a:xfrm>
                <a:off x="1537" y="1958"/>
                <a:ext cx="371" cy="160"/>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Matlab</a:t>
                </a:r>
              </a:p>
            </p:txBody>
          </p:sp>
        </p:grpSp>
        <p:grpSp>
          <p:nvGrpSpPr>
            <p:cNvPr id="18" name="Group 46"/>
            <p:cNvGrpSpPr>
              <a:grpSpLocks/>
            </p:cNvGrpSpPr>
            <p:nvPr/>
          </p:nvGrpSpPr>
          <p:grpSpPr bwMode="auto">
            <a:xfrm>
              <a:off x="1051" y="2287"/>
              <a:ext cx="388" cy="160"/>
              <a:chOff x="1051" y="2287"/>
              <a:chExt cx="388" cy="160"/>
            </a:xfrm>
          </p:grpSpPr>
          <p:sp>
            <p:nvSpPr>
              <p:cNvPr id="146479" name="AutoShape 47"/>
              <p:cNvSpPr>
                <a:spLocks noChangeArrowheads="1"/>
              </p:cNvSpPr>
              <p:nvPr/>
            </p:nvSpPr>
            <p:spPr bwMode="auto">
              <a:xfrm>
                <a:off x="1080" y="2287"/>
                <a:ext cx="331" cy="160"/>
              </a:xfrm>
              <a:prstGeom prst="roundRect">
                <a:avLst>
                  <a:gd name="adj" fmla="val 625"/>
                </a:avLst>
              </a:prstGeom>
              <a:solidFill>
                <a:srgbClr val="00FFFF"/>
              </a:solidFill>
              <a:ln w="9360">
                <a:solidFill>
                  <a:srgbClr val="000000"/>
                </a:solidFill>
                <a:round/>
                <a:headEnd/>
                <a:tailEnd/>
              </a:ln>
            </p:spPr>
            <p:txBody>
              <a:bodyPr wrap="none" anchor="ctr"/>
              <a:lstStyle/>
              <a:p>
                <a:endParaRPr lang="en-US"/>
              </a:p>
            </p:txBody>
          </p:sp>
          <p:sp>
            <p:nvSpPr>
              <p:cNvPr id="146480" name="AutoShape 48"/>
              <p:cNvSpPr>
                <a:spLocks noChangeArrowheads="1"/>
              </p:cNvSpPr>
              <p:nvPr/>
            </p:nvSpPr>
            <p:spPr bwMode="auto">
              <a:xfrm>
                <a:off x="1051" y="2289"/>
                <a:ext cx="388" cy="156"/>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dirty="0" smtClean="0"/>
                  <a:t>HDF4/5</a:t>
                </a:r>
                <a:endParaRPr lang="en-GB" sz="1000" b="1" dirty="0"/>
              </a:p>
            </p:txBody>
          </p:sp>
        </p:grpSp>
        <p:grpSp>
          <p:nvGrpSpPr>
            <p:cNvPr id="19" name="Group 49"/>
            <p:cNvGrpSpPr>
              <a:grpSpLocks/>
            </p:cNvGrpSpPr>
            <p:nvPr/>
          </p:nvGrpSpPr>
          <p:grpSpPr bwMode="auto">
            <a:xfrm>
              <a:off x="2924" y="2287"/>
              <a:ext cx="330" cy="159"/>
              <a:chOff x="2924" y="2287"/>
              <a:chExt cx="330" cy="159"/>
            </a:xfrm>
          </p:grpSpPr>
          <p:sp>
            <p:nvSpPr>
              <p:cNvPr id="146482" name="AutoShape 50"/>
              <p:cNvSpPr>
                <a:spLocks noChangeArrowheads="1"/>
              </p:cNvSpPr>
              <p:nvPr/>
            </p:nvSpPr>
            <p:spPr bwMode="auto">
              <a:xfrm>
                <a:off x="2924" y="2287"/>
                <a:ext cx="331" cy="160"/>
              </a:xfrm>
              <a:prstGeom prst="roundRect">
                <a:avLst>
                  <a:gd name="adj" fmla="val 625"/>
                </a:avLst>
              </a:prstGeom>
              <a:solidFill>
                <a:srgbClr val="00FF00"/>
              </a:solidFill>
              <a:ln w="9360">
                <a:solidFill>
                  <a:srgbClr val="000000"/>
                </a:solidFill>
                <a:round/>
                <a:headEnd/>
                <a:tailEnd/>
              </a:ln>
            </p:spPr>
            <p:txBody>
              <a:bodyPr wrap="none" anchor="ctr"/>
              <a:lstStyle/>
              <a:p>
                <a:endParaRPr lang="en-US"/>
              </a:p>
            </p:txBody>
          </p:sp>
          <p:sp>
            <p:nvSpPr>
              <p:cNvPr id="146483" name="AutoShape 51"/>
              <p:cNvSpPr>
                <a:spLocks noChangeArrowheads="1"/>
              </p:cNvSpPr>
              <p:nvPr/>
            </p:nvSpPr>
            <p:spPr bwMode="auto">
              <a:xfrm>
                <a:off x="2924" y="2287"/>
                <a:ext cx="331" cy="160"/>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JDBC</a:t>
                </a:r>
              </a:p>
            </p:txBody>
          </p:sp>
        </p:grpSp>
        <p:grpSp>
          <p:nvGrpSpPr>
            <p:cNvPr id="20" name="Group 52"/>
            <p:cNvGrpSpPr>
              <a:grpSpLocks/>
            </p:cNvGrpSpPr>
            <p:nvPr/>
          </p:nvGrpSpPr>
          <p:grpSpPr bwMode="auto">
            <a:xfrm>
              <a:off x="4251" y="1958"/>
              <a:ext cx="470" cy="159"/>
              <a:chOff x="4251" y="1958"/>
              <a:chExt cx="470" cy="159"/>
            </a:xfrm>
          </p:grpSpPr>
          <p:sp>
            <p:nvSpPr>
              <p:cNvPr id="146485" name="AutoShape 53"/>
              <p:cNvSpPr>
                <a:spLocks noChangeArrowheads="1"/>
              </p:cNvSpPr>
              <p:nvPr/>
            </p:nvSpPr>
            <p:spPr bwMode="auto">
              <a:xfrm>
                <a:off x="4251" y="1958"/>
                <a:ext cx="471" cy="160"/>
              </a:xfrm>
              <a:prstGeom prst="roundRect">
                <a:avLst>
                  <a:gd name="adj" fmla="val 625"/>
                </a:avLst>
              </a:prstGeom>
              <a:solidFill>
                <a:srgbClr val="00FF00"/>
              </a:solidFill>
              <a:ln w="9360">
                <a:solidFill>
                  <a:srgbClr val="000000"/>
                </a:solidFill>
                <a:round/>
                <a:headEnd/>
                <a:tailEnd/>
              </a:ln>
            </p:spPr>
            <p:txBody>
              <a:bodyPr wrap="none" anchor="ctr"/>
              <a:lstStyle/>
              <a:p>
                <a:endParaRPr lang="en-US"/>
              </a:p>
            </p:txBody>
          </p:sp>
          <p:sp>
            <p:nvSpPr>
              <p:cNvPr id="146486" name="AutoShape 54"/>
              <p:cNvSpPr>
                <a:spLocks noChangeArrowheads="1"/>
              </p:cNvSpPr>
              <p:nvPr/>
            </p:nvSpPr>
            <p:spPr bwMode="auto">
              <a:xfrm>
                <a:off x="4251" y="1958"/>
                <a:ext cx="471" cy="160"/>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FreeFrom</a:t>
                </a:r>
              </a:p>
            </p:txBody>
          </p:sp>
        </p:grpSp>
        <p:grpSp>
          <p:nvGrpSpPr>
            <p:cNvPr id="21" name="Group 55"/>
            <p:cNvGrpSpPr>
              <a:grpSpLocks/>
            </p:cNvGrpSpPr>
            <p:nvPr/>
          </p:nvGrpSpPr>
          <p:grpSpPr bwMode="auto">
            <a:xfrm>
              <a:off x="3388" y="1958"/>
              <a:ext cx="298" cy="159"/>
              <a:chOff x="3388" y="1958"/>
              <a:chExt cx="298" cy="159"/>
            </a:xfrm>
          </p:grpSpPr>
          <p:sp>
            <p:nvSpPr>
              <p:cNvPr id="146488" name="AutoShape 56"/>
              <p:cNvSpPr>
                <a:spLocks noChangeArrowheads="1"/>
              </p:cNvSpPr>
              <p:nvPr/>
            </p:nvSpPr>
            <p:spPr bwMode="auto">
              <a:xfrm>
                <a:off x="3388" y="1958"/>
                <a:ext cx="299" cy="160"/>
              </a:xfrm>
              <a:prstGeom prst="roundRect">
                <a:avLst>
                  <a:gd name="adj" fmla="val 625"/>
                </a:avLst>
              </a:prstGeom>
              <a:solidFill>
                <a:srgbClr val="00FFFF"/>
              </a:solidFill>
              <a:ln w="9360">
                <a:solidFill>
                  <a:srgbClr val="000000"/>
                </a:solidFill>
                <a:round/>
                <a:headEnd/>
                <a:tailEnd/>
              </a:ln>
            </p:spPr>
            <p:txBody>
              <a:bodyPr wrap="none" anchor="ctr"/>
              <a:lstStyle/>
              <a:p>
                <a:endParaRPr lang="en-US"/>
              </a:p>
            </p:txBody>
          </p:sp>
          <p:sp>
            <p:nvSpPr>
              <p:cNvPr id="146489" name="AutoShape 57"/>
              <p:cNvSpPr>
                <a:spLocks noChangeArrowheads="1"/>
              </p:cNvSpPr>
              <p:nvPr/>
            </p:nvSpPr>
            <p:spPr bwMode="auto">
              <a:xfrm>
                <a:off x="3388" y="1958"/>
                <a:ext cx="299" cy="160"/>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FITS</a:t>
                </a:r>
              </a:p>
            </p:txBody>
          </p:sp>
        </p:grpSp>
        <p:grpSp>
          <p:nvGrpSpPr>
            <p:cNvPr id="22" name="Group 58"/>
            <p:cNvGrpSpPr>
              <a:grpSpLocks/>
            </p:cNvGrpSpPr>
            <p:nvPr/>
          </p:nvGrpSpPr>
          <p:grpSpPr bwMode="auto">
            <a:xfrm>
              <a:off x="3868" y="2287"/>
              <a:ext cx="286" cy="159"/>
              <a:chOff x="3868" y="2287"/>
              <a:chExt cx="286" cy="159"/>
            </a:xfrm>
          </p:grpSpPr>
          <p:sp>
            <p:nvSpPr>
              <p:cNvPr id="146491" name="AutoShape 59"/>
              <p:cNvSpPr>
                <a:spLocks noChangeArrowheads="1"/>
              </p:cNvSpPr>
              <p:nvPr/>
            </p:nvSpPr>
            <p:spPr bwMode="auto">
              <a:xfrm>
                <a:off x="3868" y="2287"/>
                <a:ext cx="287" cy="160"/>
              </a:xfrm>
              <a:prstGeom prst="roundRect">
                <a:avLst>
                  <a:gd name="adj" fmla="val 625"/>
                </a:avLst>
              </a:prstGeom>
              <a:solidFill>
                <a:srgbClr val="00FFFF"/>
              </a:solidFill>
              <a:ln w="9360">
                <a:solidFill>
                  <a:srgbClr val="000000"/>
                </a:solidFill>
                <a:round/>
                <a:headEnd/>
                <a:tailEnd/>
              </a:ln>
            </p:spPr>
            <p:txBody>
              <a:bodyPr wrap="none" anchor="ctr"/>
              <a:lstStyle/>
              <a:p>
                <a:endParaRPr lang="en-US"/>
              </a:p>
            </p:txBody>
          </p:sp>
          <p:sp>
            <p:nvSpPr>
              <p:cNvPr id="146492" name="AutoShape 60"/>
              <p:cNvSpPr>
                <a:spLocks noChangeArrowheads="1"/>
              </p:cNvSpPr>
              <p:nvPr/>
            </p:nvSpPr>
            <p:spPr bwMode="auto">
              <a:xfrm>
                <a:off x="3868" y="2287"/>
                <a:ext cx="287" cy="160"/>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CDF</a:t>
                </a:r>
              </a:p>
            </p:txBody>
          </p:sp>
        </p:grpSp>
        <p:grpSp>
          <p:nvGrpSpPr>
            <p:cNvPr id="23" name="Group 61"/>
            <p:cNvGrpSpPr>
              <a:grpSpLocks/>
            </p:cNvGrpSpPr>
            <p:nvPr/>
          </p:nvGrpSpPr>
          <p:grpSpPr bwMode="auto">
            <a:xfrm>
              <a:off x="4729" y="2287"/>
              <a:ext cx="406" cy="159"/>
              <a:chOff x="4729" y="2287"/>
              <a:chExt cx="406" cy="159"/>
            </a:xfrm>
          </p:grpSpPr>
          <p:sp>
            <p:nvSpPr>
              <p:cNvPr id="146494" name="AutoShape 62"/>
              <p:cNvSpPr>
                <a:spLocks noChangeArrowheads="1"/>
              </p:cNvSpPr>
              <p:nvPr/>
            </p:nvSpPr>
            <p:spPr bwMode="auto">
              <a:xfrm>
                <a:off x="4729" y="2287"/>
                <a:ext cx="407" cy="160"/>
              </a:xfrm>
              <a:prstGeom prst="roundRect">
                <a:avLst>
                  <a:gd name="adj" fmla="val 625"/>
                </a:avLst>
              </a:prstGeom>
              <a:solidFill>
                <a:srgbClr val="00FFFF"/>
              </a:solidFill>
              <a:ln w="9360">
                <a:solidFill>
                  <a:srgbClr val="000000"/>
                </a:solidFill>
                <a:round/>
                <a:headEnd/>
                <a:tailEnd/>
              </a:ln>
            </p:spPr>
            <p:txBody>
              <a:bodyPr wrap="none" anchor="ctr"/>
              <a:lstStyle/>
              <a:p>
                <a:endParaRPr lang="en-US"/>
              </a:p>
            </p:txBody>
          </p:sp>
          <p:sp>
            <p:nvSpPr>
              <p:cNvPr id="146495" name="AutoShape 63"/>
              <p:cNvSpPr>
                <a:spLocks noChangeArrowheads="1"/>
              </p:cNvSpPr>
              <p:nvPr/>
            </p:nvSpPr>
            <p:spPr bwMode="auto">
              <a:xfrm>
                <a:off x="4729" y="2287"/>
                <a:ext cx="407" cy="160"/>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CEDAR</a:t>
                </a:r>
              </a:p>
            </p:txBody>
          </p:sp>
        </p:grpSp>
        <p:sp>
          <p:nvSpPr>
            <p:cNvPr id="146496" name="Line 64"/>
            <p:cNvSpPr>
              <a:spLocks noChangeShapeType="1"/>
            </p:cNvSpPr>
            <p:nvPr/>
          </p:nvSpPr>
          <p:spPr bwMode="auto">
            <a:xfrm flipH="1">
              <a:off x="1714" y="1728"/>
              <a:ext cx="4" cy="231"/>
            </a:xfrm>
            <a:prstGeom prst="line">
              <a:avLst/>
            </a:prstGeom>
            <a:noFill/>
            <a:ln w="12600">
              <a:solidFill>
                <a:srgbClr val="000000"/>
              </a:solidFill>
              <a:round/>
              <a:headEnd/>
              <a:tailEnd type="triangle" w="med" len="med"/>
            </a:ln>
          </p:spPr>
          <p:txBody>
            <a:bodyPr/>
            <a:lstStyle/>
            <a:p>
              <a:endParaRPr lang="en-US"/>
            </a:p>
          </p:txBody>
        </p:sp>
        <p:sp>
          <p:nvSpPr>
            <p:cNvPr id="146497" name="Line 65"/>
            <p:cNvSpPr>
              <a:spLocks noChangeShapeType="1"/>
            </p:cNvSpPr>
            <p:nvPr/>
          </p:nvSpPr>
          <p:spPr bwMode="auto">
            <a:xfrm flipH="1">
              <a:off x="3557" y="1728"/>
              <a:ext cx="4" cy="231"/>
            </a:xfrm>
            <a:prstGeom prst="line">
              <a:avLst/>
            </a:prstGeom>
            <a:noFill/>
            <a:ln w="12600">
              <a:solidFill>
                <a:srgbClr val="000000"/>
              </a:solidFill>
              <a:round/>
              <a:headEnd/>
              <a:tailEnd type="triangle" w="med" len="med"/>
            </a:ln>
          </p:spPr>
          <p:txBody>
            <a:bodyPr/>
            <a:lstStyle/>
            <a:p>
              <a:endParaRPr lang="en-US"/>
            </a:p>
          </p:txBody>
        </p:sp>
        <p:sp>
          <p:nvSpPr>
            <p:cNvPr id="146498" name="Line 66"/>
            <p:cNvSpPr>
              <a:spLocks noChangeShapeType="1"/>
            </p:cNvSpPr>
            <p:nvPr/>
          </p:nvSpPr>
          <p:spPr bwMode="auto">
            <a:xfrm flipH="1">
              <a:off x="4476" y="1728"/>
              <a:ext cx="6" cy="212"/>
            </a:xfrm>
            <a:prstGeom prst="line">
              <a:avLst/>
            </a:prstGeom>
            <a:noFill/>
            <a:ln w="12600">
              <a:solidFill>
                <a:srgbClr val="000000"/>
              </a:solidFill>
              <a:round/>
              <a:headEnd/>
              <a:tailEnd type="triangle" w="med" len="med"/>
            </a:ln>
          </p:spPr>
          <p:txBody>
            <a:bodyPr/>
            <a:lstStyle/>
            <a:p>
              <a:endParaRPr lang="en-US"/>
            </a:p>
          </p:txBody>
        </p:sp>
        <p:sp>
          <p:nvSpPr>
            <p:cNvPr id="146499" name="Line 67"/>
            <p:cNvSpPr>
              <a:spLocks noChangeShapeType="1"/>
            </p:cNvSpPr>
            <p:nvPr/>
          </p:nvSpPr>
          <p:spPr bwMode="auto">
            <a:xfrm>
              <a:off x="1715" y="2120"/>
              <a:ext cx="1" cy="898"/>
            </a:xfrm>
            <a:prstGeom prst="line">
              <a:avLst/>
            </a:prstGeom>
            <a:noFill/>
            <a:ln w="9360">
              <a:solidFill>
                <a:srgbClr val="FF0000"/>
              </a:solidFill>
              <a:round/>
              <a:headEnd/>
              <a:tailEnd type="triangle" w="med" len="med"/>
            </a:ln>
          </p:spPr>
          <p:txBody>
            <a:bodyPr/>
            <a:lstStyle/>
            <a:p>
              <a:endParaRPr lang="en-US"/>
            </a:p>
          </p:txBody>
        </p:sp>
        <p:sp>
          <p:nvSpPr>
            <p:cNvPr id="146500" name="Line 68"/>
            <p:cNvSpPr>
              <a:spLocks noChangeShapeType="1"/>
            </p:cNvSpPr>
            <p:nvPr/>
          </p:nvSpPr>
          <p:spPr bwMode="auto">
            <a:xfrm>
              <a:off x="3558" y="2120"/>
              <a:ext cx="3" cy="901"/>
            </a:xfrm>
            <a:prstGeom prst="line">
              <a:avLst/>
            </a:prstGeom>
            <a:noFill/>
            <a:ln w="9360">
              <a:solidFill>
                <a:srgbClr val="FF0000"/>
              </a:solidFill>
              <a:round/>
              <a:headEnd/>
              <a:tailEnd type="triangle" w="med" len="med"/>
            </a:ln>
          </p:spPr>
          <p:txBody>
            <a:bodyPr/>
            <a:lstStyle/>
            <a:p>
              <a:endParaRPr lang="en-US"/>
            </a:p>
          </p:txBody>
        </p:sp>
        <p:sp>
          <p:nvSpPr>
            <p:cNvPr id="146501" name="Line 69"/>
            <p:cNvSpPr>
              <a:spLocks noChangeShapeType="1"/>
            </p:cNvSpPr>
            <p:nvPr/>
          </p:nvSpPr>
          <p:spPr bwMode="auto">
            <a:xfrm flipH="1">
              <a:off x="4481" y="2113"/>
              <a:ext cx="6" cy="899"/>
            </a:xfrm>
            <a:prstGeom prst="line">
              <a:avLst/>
            </a:prstGeom>
            <a:noFill/>
            <a:ln w="9360">
              <a:solidFill>
                <a:srgbClr val="FF0000"/>
              </a:solidFill>
              <a:round/>
              <a:headEnd/>
              <a:tailEnd type="triangle" w="med" len="med"/>
            </a:ln>
          </p:spPr>
          <p:txBody>
            <a:bodyPr/>
            <a:lstStyle/>
            <a:p>
              <a:endParaRPr lang="en-US"/>
            </a:p>
          </p:txBody>
        </p:sp>
        <p:sp>
          <p:nvSpPr>
            <p:cNvPr id="146502" name="Line 70"/>
            <p:cNvSpPr>
              <a:spLocks noChangeShapeType="1"/>
            </p:cNvSpPr>
            <p:nvPr/>
          </p:nvSpPr>
          <p:spPr bwMode="auto">
            <a:xfrm>
              <a:off x="1255" y="1727"/>
              <a:ext cx="1" cy="560"/>
            </a:xfrm>
            <a:prstGeom prst="line">
              <a:avLst/>
            </a:prstGeom>
            <a:noFill/>
            <a:ln w="9360">
              <a:solidFill>
                <a:srgbClr val="000000"/>
              </a:solidFill>
              <a:round/>
              <a:headEnd/>
              <a:tailEnd type="triangle" w="med" len="med"/>
            </a:ln>
          </p:spPr>
          <p:txBody>
            <a:bodyPr/>
            <a:lstStyle/>
            <a:p>
              <a:endParaRPr lang="en-US"/>
            </a:p>
          </p:txBody>
        </p:sp>
        <p:sp>
          <p:nvSpPr>
            <p:cNvPr id="146503" name="Line 71"/>
            <p:cNvSpPr>
              <a:spLocks noChangeShapeType="1"/>
            </p:cNvSpPr>
            <p:nvPr/>
          </p:nvSpPr>
          <p:spPr bwMode="auto">
            <a:xfrm>
              <a:off x="3097" y="1728"/>
              <a:ext cx="1" cy="560"/>
            </a:xfrm>
            <a:prstGeom prst="line">
              <a:avLst/>
            </a:prstGeom>
            <a:noFill/>
            <a:ln w="9360">
              <a:solidFill>
                <a:srgbClr val="000000"/>
              </a:solidFill>
              <a:round/>
              <a:headEnd/>
              <a:tailEnd type="triangle" w="med" len="med"/>
            </a:ln>
          </p:spPr>
          <p:txBody>
            <a:bodyPr/>
            <a:lstStyle/>
            <a:p>
              <a:endParaRPr lang="en-US"/>
            </a:p>
          </p:txBody>
        </p:sp>
        <p:sp>
          <p:nvSpPr>
            <p:cNvPr id="146504" name="Line 72"/>
            <p:cNvSpPr>
              <a:spLocks noChangeShapeType="1"/>
            </p:cNvSpPr>
            <p:nvPr/>
          </p:nvSpPr>
          <p:spPr bwMode="auto">
            <a:xfrm>
              <a:off x="4019" y="1728"/>
              <a:ext cx="1" cy="560"/>
            </a:xfrm>
            <a:prstGeom prst="line">
              <a:avLst/>
            </a:prstGeom>
            <a:noFill/>
            <a:ln w="9360">
              <a:solidFill>
                <a:srgbClr val="000000"/>
              </a:solidFill>
              <a:round/>
              <a:headEnd/>
              <a:tailEnd type="triangle" w="med" len="med"/>
            </a:ln>
          </p:spPr>
          <p:txBody>
            <a:bodyPr/>
            <a:lstStyle/>
            <a:p>
              <a:endParaRPr lang="en-US"/>
            </a:p>
          </p:txBody>
        </p:sp>
        <p:sp>
          <p:nvSpPr>
            <p:cNvPr id="146505" name="Line 73"/>
            <p:cNvSpPr>
              <a:spLocks noChangeShapeType="1"/>
            </p:cNvSpPr>
            <p:nvPr/>
          </p:nvSpPr>
          <p:spPr bwMode="auto">
            <a:xfrm>
              <a:off x="4940" y="1728"/>
              <a:ext cx="1" cy="560"/>
            </a:xfrm>
            <a:prstGeom prst="line">
              <a:avLst/>
            </a:prstGeom>
            <a:noFill/>
            <a:ln w="9360">
              <a:solidFill>
                <a:srgbClr val="000000"/>
              </a:solidFill>
              <a:round/>
              <a:headEnd/>
              <a:tailEnd type="triangle" w="med" len="med"/>
            </a:ln>
          </p:spPr>
          <p:txBody>
            <a:bodyPr/>
            <a:lstStyle/>
            <a:p>
              <a:endParaRPr lang="en-US"/>
            </a:p>
          </p:txBody>
        </p:sp>
        <p:sp>
          <p:nvSpPr>
            <p:cNvPr id="146506" name="Line 74"/>
            <p:cNvSpPr>
              <a:spLocks noChangeShapeType="1"/>
            </p:cNvSpPr>
            <p:nvPr/>
          </p:nvSpPr>
          <p:spPr bwMode="auto">
            <a:xfrm>
              <a:off x="1255" y="2447"/>
              <a:ext cx="1" cy="576"/>
            </a:xfrm>
            <a:prstGeom prst="line">
              <a:avLst/>
            </a:prstGeom>
            <a:noFill/>
            <a:ln w="9360">
              <a:solidFill>
                <a:srgbClr val="FF0000"/>
              </a:solidFill>
              <a:round/>
              <a:headEnd/>
              <a:tailEnd type="triangle" w="med" len="med"/>
            </a:ln>
          </p:spPr>
          <p:txBody>
            <a:bodyPr/>
            <a:lstStyle/>
            <a:p>
              <a:endParaRPr lang="en-US"/>
            </a:p>
          </p:txBody>
        </p:sp>
        <p:sp>
          <p:nvSpPr>
            <p:cNvPr id="146507" name="Line 75"/>
            <p:cNvSpPr>
              <a:spLocks noChangeShapeType="1"/>
            </p:cNvSpPr>
            <p:nvPr/>
          </p:nvSpPr>
          <p:spPr bwMode="auto">
            <a:xfrm>
              <a:off x="3097" y="2448"/>
              <a:ext cx="1" cy="576"/>
            </a:xfrm>
            <a:prstGeom prst="line">
              <a:avLst/>
            </a:prstGeom>
            <a:noFill/>
            <a:ln w="9360">
              <a:solidFill>
                <a:srgbClr val="FF0000"/>
              </a:solidFill>
              <a:round/>
              <a:headEnd/>
              <a:tailEnd type="triangle" w="med" len="med"/>
            </a:ln>
          </p:spPr>
          <p:txBody>
            <a:bodyPr/>
            <a:lstStyle/>
            <a:p>
              <a:endParaRPr lang="en-US"/>
            </a:p>
          </p:txBody>
        </p:sp>
        <p:sp>
          <p:nvSpPr>
            <p:cNvPr id="146508" name="Line 76"/>
            <p:cNvSpPr>
              <a:spLocks noChangeShapeType="1"/>
            </p:cNvSpPr>
            <p:nvPr/>
          </p:nvSpPr>
          <p:spPr bwMode="auto">
            <a:xfrm>
              <a:off x="4019" y="2448"/>
              <a:ext cx="1" cy="576"/>
            </a:xfrm>
            <a:prstGeom prst="line">
              <a:avLst/>
            </a:prstGeom>
            <a:noFill/>
            <a:ln w="9360">
              <a:solidFill>
                <a:srgbClr val="FF0000"/>
              </a:solidFill>
              <a:round/>
              <a:headEnd/>
              <a:tailEnd type="triangle" w="med" len="med"/>
            </a:ln>
          </p:spPr>
          <p:txBody>
            <a:bodyPr/>
            <a:lstStyle/>
            <a:p>
              <a:endParaRPr lang="en-US"/>
            </a:p>
          </p:txBody>
        </p:sp>
        <p:sp>
          <p:nvSpPr>
            <p:cNvPr id="146509" name="Line 77"/>
            <p:cNvSpPr>
              <a:spLocks noChangeShapeType="1"/>
            </p:cNvSpPr>
            <p:nvPr/>
          </p:nvSpPr>
          <p:spPr bwMode="auto">
            <a:xfrm>
              <a:off x="4940" y="2448"/>
              <a:ext cx="1" cy="576"/>
            </a:xfrm>
            <a:prstGeom prst="line">
              <a:avLst/>
            </a:prstGeom>
            <a:noFill/>
            <a:ln w="9360">
              <a:solidFill>
                <a:srgbClr val="FF0000"/>
              </a:solidFill>
              <a:round/>
              <a:headEnd/>
              <a:tailEnd type="triangle" w="med" len="med"/>
            </a:ln>
          </p:spPr>
          <p:txBody>
            <a:bodyPr/>
            <a:lstStyle/>
            <a:p>
              <a:endParaRPr lang="en-US"/>
            </a:p>
          </p:txBody>
        </p:sp>
        <p:grpSp>
          <p:nvGrpSpPr>
            <p:cNvPr id="24" name="Group 78"/>
            <p:cNvGrpSpPr>
              <a:grpSpLocks/>
            </p:cNvGrpSpPr>
            <p:nvPr/>
          </p:nvGrpSpPr>
          <p:grpSpPr bwMode="auto">
            <a:xfrm>
              <a:off x="559" y="1110"/>
              <a:ext cx="494" cy="1912"/>
              <a:chOff x="559" y="1110"/>
              <a:chExt cx="494" cy="1912"/>
            </a:xfrm>
          </p:grpSpPr>
          <p:grpSp>
            <p:nvGrpSpPr>
              <p:cNvPr id="25" name="Group 79"/>
              <p:cNvGrpSpPr>
                <a:grpSpLocks/>
              </p:cNvGrpSpPr>
              <p:nvPr/>
            </p:nvGrpSpPr>
            <p:grpSpPr bwMode="auto">
              <a:xfrm>
                <a:off x="644" y="1355"/>
                <a:ext cx="286" cy="371"/>
                <a:chOff x="644" y="1355"/>
                <a:chExt cx="286" cy="371"/>
              </a:xfrm>
            </p:grpSpPr>
            <p:grpSp>
              <p:nvGrpSpPr>
                <p:cNvPr id="26" name="Group 80"/>
                <p:cNvGrpSpPr>
                  <a:grpSpLocks/>
                </p:cNvGrpSpPr>
                <p:nvPr/>
              </p:nvGrpSpPr>
              <p:grpSpPr bwMode="auto">
                <a:xfrm>
                  <a:off x="644" y="1355"/>
                  <a:ext cx="286" cy="371"/>
                  <a:chOff x="644" y="1355"/>
                  <a:chExt cx="286" cy="371"/>
                </a:xfrm>
              </p:grpSpPr>
              <p:sp>
                <p:nvSpPr>
                  <p:cNvPr id="146513" name="Freeform 81"/>
                  <p:cNvSpPr>
                    <a:spLocks noChangeArrowheads="1"/>
                  </p:cNvSpPr>
                  <p:nvPr/>
                </p:nvSpPr>
                <p:spPr bwMode="auto">
                  <a:xfrm>
                    <a:off x="644" y="1355"/>
                    <a:ext cx="287" cy="372"/>
                  </a:xfrm>
                  <a:custGeom>
                    <a:avLst/>
                    <a:gdLst/>
                    <a:ahLst/>
                    <a:cxnLst>
                      <a:cxn ang="0">
                        <a:pos x="633" y="0"/>
                      </a:cxn>
                      <a:cxn ang="0">
                        <a:pos x="0" y="205"/>
                      </a:cxn>
                      <a:cxn ang="0">
                        <a:pos x="0" y="1435"/>
                      </a:cxn>
                      <a:cxn ang="0">
                        <a:pos x="633" y="1640"/>
                      </a:cxn>
                      <a:cxn ang="0">
                        <a:pos x="1266" y="1435"/>
                      </a:cxn>
                      <a:cxn ang="0">
                        <a:pos x="1266" y="205"/>
                      </a:cxn>
                      <a:cxn ang="0">
                        <a:pos x="633" y="0"/>
                      </a:cxn>
                      <a:cxn ang="0">
                        <a:pos x="633" y="0"/>
                      </a:cxn>
                    </a:cxnLst>
                    <a:rect l="0" t="0" r="r" b="b"/>
                    <a:pathLst>
                      <a:path w="1267" h="1641">
                        <a:moveTo>
                          <a:pt x="633" y="0"/>
                        </a:moveTo>
                        <a:cubicBezTo>
                          <a:pt x="287" y="0"/>
                          <a:pt x="0" y="93"/>
                          <a:pt x="0" y="205"/>
                        </a:cubicBezTo>
                        <a:lnTo>
                          <a:pt x="0" y="1435"/>
                        </a:lnTo>
                        <a:cubicBezTo>
                          <a:pt x="0" y="1547"/>
                          <a:pt x="287" y="1640"/>
                          <a:pt x="633" y="1640"/>
                        </a:cubicBezTo>
                        <a:cubicBezTo>
                          <a:pt x="978" y="1640"/>
                          <a:pt x="1266" y="1547"/>
                          <a:pt x="1266" y="1435"/>
                        </a:cubicBezTo>
                        <a:lnTo>
                          <a:pt x="1266" y="205"/>
                        </a:lnTo>
                        <a:cubicBezTo>
                          <a:pt x="1266" y="93"/>
                          <a:pt x="978" y="0"/>
                          <a:pt x="633" y="0"/>
                        </a:cubicBezTo>
                        <a:lnTo>
                          <a:pt x="633" y="0"/>
                        </a:lnTo>
                      </a:path>
                    </a:pathLst>
                  </a:custGeom>
                  <a:solidFill>
                    <a:srgbClr val="B2B2B2"/>
                  </a:solidFill>
                  <a:ln w="9360">
                    <a:solidFill>
                      <a:srgbClr val="000000"/>
                    </a:solidFill>
                    <a:round/>
                    <a:headEnd/>
                    <a:tailEnd/>
                  </a:ln>
                </p:spPr>
                <p:txBody>
                  <a:bodyPr wrap="none" anchor="ctr"/>
                  <a:lstStyle/>
                  <a:p>
                    <a:endParaRPr lang="en-US"/>
                  </a:p>
                </p:txBody>
              </p:sp>
              <p:sp>
                <p:nvSpPr>
                  <p:cNvPr id="146514" name="Freeform 82"/>
                  <p:cNvSpPr>
                    <a:spLocks noChangeArrowheads="1"/>
                  </p:cNvSpPr>
                  <p:nvPr/>
                </p:nvSpPr>
                <p:spPr bwMode="auto">
                  <a:xfrm>
                    <a:off x="644" y="1355"/>
                    <a:ext cx="287" cy="93"/>
                  </a:xfrm>
                  <a:custGeom>
                    <a:avLst/>
                    <a:gdLst/>
                    <a:ahLst/>
                    <a:cxnLst>
                      <a:cxn ang="0">
                        <a:pos x="633" y="0"/>
                      </a:cxn>
                      <a:cxn ang="0">
                        <a:pos x="0" y="205"/>
                      </a:cxn>
                      <a:cxn ang="0">
                        <a:pos x="633" y="410"/>
                      </a:cxn>
                      <a:cxn ang="0">
                        <a:pos x="1266" y="205"/>
                      </a:cxn>
                      <a:cxn ang="0">
                        <a:pos x="633" y="0"/>
                      </a:cxn>
                      <a:cxn ang="0">
                        <a:pos x="633" y="0"/>
                      </a:cxn>
                    </a:cxnLst>
                    <a:rect l="0" t="0" r="r" b="b"/>
                    <a:pathLst>
                      <a:path w="1267" h="411">
                        <a:moveTo>
                          <a:pt x="633" y="0"/>
                        </a:moveTo>
                        <a:cubicBezTo>
                          <a:pt x="287" y="0"/>
                          <a:pt x="0" y="93"/>
                          <a:pt x="0" y="205"/>
                        </a:cubicBezTo>
                        <a:cubicBezTo>
                          <a:pt x="0" y="317"/>
                          <a:pt x="287" y="410"/>
                          <a:pt x="633" y="410"/>
                        </a:cubicBezTo>
                        <a:cubicBezTo>
                          <a:pt x="978" y="410"/>
                          <a:pt x="1266" y="317"/>
                          <a:pt x="1266" y="205"/>
                        </a:cubicBezTo>
                        <a:cubicBezTo>
                          <a:pt x="1266" y="93"/>
                          <a:pt x="978" y="0"/>
                          <a:pt x="633" y="0"/>
                        </a:cubicBezTo>
                        <a:lnTo>
                          <a:pt x="633" y="0"/>
                        </a:lnTo>
                      </a:path>
                    </a:pathLst>
                  </a:custGeom>
                  <a:solidFill>
                    <a:srgbClr val="C2C2C2"/>
                  </a:solidFill>
                  <a:ln w="9360">
                    <a:solidFill>
                      <a:srgbClr val="000000"/>
                    </a:solidFill>
                    <a:round/>
                    <a:headEnd/>
                    <a:tailEnd/>
                  </a:ln>
                </p:spPr>
                <p:txBody>
                  <a:bodyPr wrap="none" anchor="ctr"/>
                  <a:lstStyle/>
                  <a:p>
                    <a:endParaRPr lang="en-US"/>
                  </a:p>
                </p:txBody>
              </p:sp>
            </p:grpSp>
            <p:sp>
              <p:nvSpPr>
                <p:cNvPr id="146515" name="AutoShape 83"/>
                <p:cNvSpPr>
                  <a:spLocks noChangeArrowheads="1"/>
                </p:cNvSpPr>
                <p:nvPr/>
              </p:nvSpPr>
              <p:spPr bwMode="auto">
                <a:xfrm>
                  <a:off x="644" y="1448"/>
                  <a:ext cx="287"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a:p>
              </p:txBody>
            </p:sp>
          </p:grpSp>
          <p:grpSp>
            <p:nvGrpSpPr>
              <p:cNvPr id="27" name="Group 84"/>
              <p:cNvGrpSpPr>
                <a:grpSpLocks/>
              </p:cNvGrpSpPr>
              <p:nvPr/>
            </p:nvGrpSpPr>
            <p:grpSpPr bwMode="auto">
              <a:xfrm>
                <a:off x="604" y="1958"/>
                <a:ext cx="393" cy="159"/>
                <a:chOff x="604" y="1958"/>
                <a:chExt cx="393" cy="159"/>
              </a:xfrm>
            </p:grpSpPr>
            <p:sp>
              <p:nvSpPr>
                <p:cNvPr id="146517" name="AutoShape 85"/>
                <p:cNvSpPr>
                  <a:spLocks noChangeArrowheads="1"/>
                </p:cNvSpPr>
                <p:nvPr/>
              </p:nvSpPr>
              <p:spPr bwMode="auto">
                <a:xfrm>
                  <a:off x="604" y="1958"/>
                  <a:ext cx="394" cy="160"/>
                </a:xfrm>
                <a:prstGeom prst="roundRect">
                  <a:avLst>
                    <a:gd name="adj" fmla="val 625"/>
                  </a:avLst>
                </a:prstGeom>
                <a:solidFill>
                  <a:srgbClr val="00FFFF"/>
                </a:solidFill>
                <a:ln w="9360">
                  <a:solidFill>
                    <a:srgbClr val="000000"/>
                  </a:solidFill>
                  <a:round/>
                  <a:headEnd/>
                  <a:tailEnd/>
                </a:ln>
              </p:spPr>
              <p:txBody>
                <a:bodyPr wrap="none" anchor="ctr"/>
                <a:lstStyle/>
                <a:p>
                  <a:endParaRPr lang="en-US"/>
                </a:p>
              </p:txBody>
            </p:sp>
            <p:sp>
              <p:nvSpPr>
                <p:cNvPr id="146518" name="AutoShape 86"/>
                <p:cNvSpPr>
                  <a:spLocks noChangeArrowheads="1"/>
                </p:cNvSpPr>
                <p:nvPr/>
              </p:nvSpPr>
              <p:spPr bwMode="auto">
                <a:xfrm>
                  <a:off x="604" y="1958"/>
                  <a:ext cx="394" cy="160"/>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netCDF</a:t>
                  </a:r>
                </a:p>
              </p:txBody>
            </p:sp>
          </p:grpSp>
          <p:sp>
            <p:nvSpPr>
              <p:cNvPr id="146519" name="Line 87"/>
              <p:cNvSpPr>
                <a:spLocks noChangeShapeType="1"/>
              </p:cNvSpPr>
              <p:nvPr/>
            </p:nvSpPr>
            <p:spPr bwMode="auto">
              <a:xfrm flipH="1">
                <a:off x="791" y="1727"/>
                <a:ext cx="4" cy="231"/>
              </a:xfrm>
              <a:prstGeom prst="line">
                <a:avLst/>
              </a:prstGeom>
              <a:noFill/>
              <a:ln w="12600">
                <a:solidFill>
                  <a:srgbClr val="000000"/>
                </a:solidFill>
                <a:round/>
                <a:headEnd/>
                <a:tailEnd type="triangle" w="med" len="med"/>
              </a:ln>
            </p:spPr>
            <p:txBody>
              <a:bodyPr/>
              <a:lstStyle/>
              <a:p>
                <a:endParaRPr lang="en-US"/>
              </a:p>
            </p:txBody>
          </p:sp>
          <p:sp>
            <p:nvSpPr>
              <p:cNvPr id="146520" name="Line 88"/>
              <p:cNvSpPr>
                <a:spLocks noChangeShapeType="1"/>
              </p:cNvSpPr>
              <p:nvPr/>
            </p:nvSpPr>
            <p:spPr bwMode="auto">
              <a:xfrm>
                <a:off x="792" y="2122"/>
                <a:ext cx="3" cy="901"/>
              </a:xfrm>
              <a:prstGeom prst="line">
                <a:avLst/>
              </a:prstGeom>
              <a:noFill/>
              <a:ln w="9360">
                <a:solidFill>
                  <a:srgbClr val="FF0000"/>
                </a:solidFill>
                <a:round/>
                <a:headEnd/>
                <a:tailEnd type="triangle" w="med" len="med"/>
              </a:ln>
            </p:spPr>
            <p:txBody>
              <a:bodyPr/>
              <a:lstStyle/>
              <a:p>
                <a:endParaRPr lang="en-US"/>
              </a:p>
            </p:txBody>
          </p:sp>
          <p:sp>
            <p:nvSpPr>
              <p:cNvPr id="146521" name="AutoShape 89"/>
              <p:cNvSpPr>
                <a:spLocks noChangeArrowheads="1"/>
              </p:cNvSpPr>
              <p:nvPr/>
            </p:nvSpPr>
            <p:spPr bwMode="auto">
              <a:xfrm>
                <a:off x="559" y="1110"/>
                <a:ext cx="495" cy="192"/>
              </a:xfrm>
              <a:prstGeom prst="roundRect">
                <a:avLst>
                  <a:gd name="adj" fmla="val 519"/>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netCDF</a:t>
                </a:r>
              </a:p>
            </p:txBody>
          </p:sp>
        </p:grpSp>
        <p:sp>
          <p:nvSpPr>
            <p:cNvPr id="146522" name="AutoShape 90"/>
            <p:cNvSpPr>
              <a:spLocks noChangeArrowheads="1"/>
            </p:cNvSpPr>
            <p:nvPr/>
          </p:nvSpPr>
          <p:spPr bwMode="auto">
            <a:xfrm>
              <a:off x="994" y="1110"/>
              <a:ext cx="497" cy="195"/>
            </a:xfrm>
            <a:prstGeom prst="roundRect">
              <a:avLst>
                <a:gd name="adj" fmla="val 519"/>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smtClean="0"/>
                <a:t>HDF4/5</a:t>
              </a:r>
              <a:endParaRPr lang="en-GB" sz="1400" b="1" dirty="0"/>
            </a:p>
          </p:txBody>
        </p:sp>
        <p:sp>
          <p:nvSpPr>
            <p:cNvPr id="146523" name="AutoShape 91"/>
            <p:cNvSpPr>
              <a:spLocks noChangeArrowheads="1"/>
            </p:cNvSpPr>
            <p:nvPr/>
          </p:nvSpPr>
          <p:spPr bwMode="auto">
            <a:xfrm>
              <a:off x="1487" y="1110"/>
              <a:ext cx="464" cy="192"/>
            </a:xfrm>
            <a:prstGeom prst="roundRect">
              <a:avLst>
                <a:gd name="adj" fmla="val 519"/>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Matlab</a:t>
              </a:r>
            </a:p>
          </p:txBody>
        </p:sp>
        <p:grpSp>
          <p:nvGrpSpPr>
            <p:cNvPr id="28" name="Group 92"/>
            <p:cNvGrpSpPr>
              <a:grpSpLocks/>
            </p:cNvGrpSpPr>
            <p:nvPr/>
          </p:nvGrpSpPr>
          <p:grpSpPr bwMode="auto">
            <a:xfrm>
              <a:off x="1991" y="1110"/>
              <a:ext cx="326" cy="1913"/>
              <a:chOff x="1991" y="1110"/>
              <a:chExt cx="326" cy="1913"/>
            </a:xfrm>
          </p:grpSpPr>
          <p:grpSp>
            <p:nvGrpSpPr>
              <p:cNvPr id="29" name="Group 93"/>
              <p:cNvGrpSpPr>
                <a:grpSpLocks/>
              </p:cNvGrpSpPr>
              <p:nvPr/>
            </p:nvGrpSpPr>
            <p:grpSpPr bwMode="auto">
              <a:xfrm>
                <a:off x="2026" y="1354"/>
                <a:ext cx="287" cy="371"/>
                <a:chOff x="2026" y="1354"/>
                <a:chExt cx="287" cy="371"/>
              </a:xfrm>
            </p:grpSpPr>
            <p:grpSp>
              <p:nvGrpSpPr>
                <p:cNvPr id="30" name="Group 94"/>
                <p:cNvGrpSpPr>
                  <a:grpSpLocks/>
                </p:cNvGrpSpPr>
                <p:nvPr/>
              </p:nvGrpSpPr>
              <p:grpSpPr bwMode="auto">
                <a:xfrm>
                  <a:off x="2026" y="1354"/>
                  <a:ext cx="287" cy="371"/>
                  <a:chOff x="2026" y="1354"/>
                  <a:chExt cx="287" cy="371"/>
                </a:xfrm>
              </p:grpSpPr>
              <p:sp>
                <p:nvSpPr>
                  <p:cNvPr id="146527" name="Freeform 95"/>
                  <p:cNvSpPr>
                    <a:spLocks noChangeArrowheads="1"/>
                  </p:cNvSpPr>
                  <p:nvPr/>
                </p:nvSpPr>
                <p:spPr bwMode="auto">
                  <a:xfrm>
                    <a:off x="2026" y="1354"/>
                    <a:ext cx="288" cy="372"/>
                  </a:xfrm>
                  <a:custGeom>
                    <a:avLst/>
                    <a:gdLst/>
                    <a:ahLst/>
                    <a:cxnLst>
                      <a:cxn ang="0">
                        <a:pos x="633" y="0"/>
                      </a:cxn>
                      <a:cxn ang="0">
                        <a:pos x="0" y="205"/>
                      </a:cxn>
                      <a:cxn ang="0">
                        <a:pos x="0" y="1436"/>
                      </a:cxn>
                      <a:cxn ang="0">
                        <a:pos x="633" y="1641"/>
                      </a:cxn>
                      <a:cxn ang="0">
                        <a:pos x="1267" y="1436"/>
                      </a:cxn>
                      <a:cxn ang="0">
                        <a:pos x="1267" y="205"/>
                      </a:cxn>
                      <a:cxn ang="0">
                        <a:pos x="633" y="0"/>
                      </a:cxn>
                      <a:cxn ang="0">
                        <a:pos x="633" y="0"/>
                      </a:cxn>
                    </a:cxnLst>
                    <a:rect l="0" t="0" r="r" b="b"/>
                    <a:pathLst>
                      <a:path w="1268" h="1642">
                        <a:moveTo>
                          <a:pt x="633" y="0"/>
                        </a:moveTo>
                        <a:cubicBezTo>
                          <a:pt x="287" y="0"/>
                          <a:pt x="0" y="93"/>
                          <a:pt x="0" y="205"/>
                        </a:cubicBezTo>
                        <a:lnTo>
                          <a:pt x="0" y="1436"/>
                        </a:lnTo>
                        <a:cubicBezTo>
                          <a:pt x="0" y="1548"/>
                          <a:pt x="287" y="1641"/>
                          <a:pt x="633" y="1641"/>
                        </a:cubicBezTo>
                        <a:cubicBezTo>
                          <a:pt x="979" y="1641"/>
                          <a:pt x="1267" y="1548"/>
                          <a:pt x="1267" y="1436"/>
                        </a:cubicBezTo>
                        <a:lnTo>
                          <a:pt x="1267" y="205"/>
                        </a:lnTo>
                        <a:cubicBezTo>
                          <a:pt x="1267" y="93"/>
                          <a:pt x="979" y="0"/>
                          <a:pt x="633" y="0"/>
                        </a:cubicBezTo>
                        <a:lnTo>
                          <a:pt x="633" y="0"/>
                        </a:lnTo>
                      </a:path>
                    </a:pathLst>
                  </a:custGeom>
                  <a:solidFill>
                    <a:srgbClr val="B2B2B2"/>
                  </a:solidFill>
                  <a:ln w="9360">
                    <a:solidFill>
                      <a:srgbClr val="000000"/>
                    </a:solidFill>
                    <a:round/>
                    <a:headEnd/>
                    <a:tailEnd/>
                  </a:ln>
                </p:spPr>
                <p:txBody>
                  <a:bodyPr wrap="none" anchor="ctr"/>
                  <a:lstStyle/>
                  <a:p>
                    <a:endParaRPr lang="en-US"/>
                  </a:p>
                </p:txBody>
              </p:sp>
              <p:sp>
                <p:nvSpPr>
                  <p:cNvPr id="146528" name="Freeform 96"/>
                  <p:cNvSpPr>
                    <a:spLocks noChangeArrowheads="1"/>
                  </p:cNvSpPr>
                  <p:nvPr/>
                </p:nvSpPr>
                <p:spPr bwMode="auto">
                  <a:xfrm>
                    <a:off x="2026" y="1354"/>
                    <a:ext cx="288" cy="93"/>
                  </a:xfrm>
                  <a:custGeom>
                    <a:avLst/>
                    <a:gdLst/>
                    <a:ahLst/>
                    <a:cxnLst>
                      <a:cxn ang="0">
                        <a:pos x="633" y="0"/>
                      </a:cxn>
                      <a:cxn ang="0">
                        <a:pos x="0" y="205"/>
                      </a:cxn>
                      <a:cxn ang="0">
                        <a:pos x="633" y="410"/>
                      </a:cxn>
                      <a:cxn ang="0">
                        <a:pos x="1267" y="205"/>
                      </a:cxn>
                      <a:cxn ang="0">
                        <a:pos x="633" y="0"/>
                      </a:cxn>
                      <a:cxn ang="0">
                        <a:pos x="633" y="0"/>
                      </a:cxn>
                    </a:cxnLst>
                    <a:rect l="0" t="0" r="r" b="b"/>
                    <a:pathLst>
                      <a:path w="1268" h="411">
                        <a:moveTo>
                          <a:pt x="633" y="0"/>
                        </a:moveTo>
                        <a:cubicBezTo>
                          <a:pt x="287" y="0"/>
                          <a:pt x="0" y="93"/>
                          <a:pt x="0" y="205"/>
                        </a:cubicBezTo>
                        <a:cubicBezTo>
                          <a:pt x="0" y="317"/>
                          <a:pt x="287" y="410"/>
                          <a:pt x="633" y="410"/>
                        </a:cubicBezTo>
                        <a:cubicBezTo>
                          <a:pt x="979" y="410"/>
                          <a:pt x="1267" y="317"/>
                          <a:pt x="1267" y="205"/>
                        </a:cubicBezTo>
                        <a:cubicBezTo>
                          <a:pt x="1267" y="93"/>
                          <a:pt x="979" y="0"/>
                          <a:pt x="633" y="0"/>
                        </a:cubicBezTo>
                        <a:lnTo>
                          <a:pt x="633" y="0"/>
                        </a:lnTo>
                      </a:path>
                    </a:pathLst>
                  </a:custGeom>
                  <a:solidFill>
                    <a:srgbClr val="C2C2C2"/>
                  </a:solidFill>
                  <a:ln w="9360">
                    <a:solidFill>
                      <a:srgbClr val="000000"/>
                    </a:solidFill>
                    <a:round/>
                    <a:headEnd/>
                    <a:tailEnd/>
                  </a:ln>
                </p:spPr>
                <p:txBody>
                  <a:bodyPr wrap="none" anchor="ctr"/>
                  <a:lstStyle/>
                  <a:p>
                    <a:endParaRPr lang="en-US"/>
                  </a:p>
                </p:txBody>
              </p:sp>
            </p:grpSp>
            <p:sp>
              <p:nvSpPr>
                <p:cNvPr id="146529" name="AutoShape 97"/>
                <p:cNvSpPr>
                  <a:spLocks noChangeArrowheads="1"/>
                </p:cNvSpPr>
                <p:nvPr/>
              </p:nvSpPr>
              <p:spPr bwMode="auto">
                <a:xfrm>
                  <a:off x="2026" y="1447"/>
                  <a:ext cx="288"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a:p>
              </p:txBody>
            </p:sp>
          </p:grpSp>
          <p:grpSp>
            <p:nvGrpSpPr>
              <p:cNvPr id="31" name="Group 98"/>
              <p:cNvGrpSpPr>
                <a:grpSpLocks/>
              </p:cNvGrpSpPr>
              <p:nvPr/>
            </p:nvGrpSpPr>
            <p:grpSpPr bwMode="auto">
              <a:xfrm>
                <a:off x="2032" y="2287"/>
                <a:ext cx="272" cy="159"/>
                <a:chOff x="2032" y="2287"/>
                <a:chExt cx="272" cy="159"/>
              </a:xfrm>
            </p:grpSpPr>
            <p:sp>
              <p:nvSpPr>
                <p:cNvPr id="146531" name="AutoShape 99"/>
                <p:cNvSpPr>
                  <a:spLocks noChangeArrowheads="1"/>
                </p:cNvSpPr>
                <p:nvPr/>
              </p:nvSpPr>
              <p:spPr bwMode="auto">
                <a:xfrm>
                  <a:off x="2032" y="2287"/>
                  <a:ext cx="273" cy="160"/>
                </a:xfrm>
                <a:prstGeom prst="roundRect">
                  <a:avLst>
                    <a:gd name="adj" fmla="val 625"/>
                  </a:avLst>
                </a:prstGeom>
                <a:solidFill>
                  <a:srgbClr val="00FFFF"/>
                </a:solidFill>
                <a:ln w="9360">
                  <a:solidFill>
                    <a:srgbClr val="000000"/>
                  </a:solidFill>
                  <a:round/>
                  <a:headEnd/>
                  <a:tailEnd/>
                </a:ln>
              </p:spPr>
              <p:txBody>
                <a:bodyPr wrap="none" anchor="ctr"/>
                <a:lstStyle/>
                <a:p>
                  <a:endParaRPr lang="en-US"/>
                </a:p>
              </p:txBody>
            </p:sp>
            <p:sp>
              <p:nvSpPr>
                <p:cNvPr id="146532" name="AutoShape 100"/>
                <p:cNvSpPr>
                  <a:spLocks noChangeArrowheads="1"/>
                </p:cNvSpPr>
                <p:nvPr/>
              </p:nvSpPr>
              <p:spPr bwMode="auto">
                <a:xfrm>
                  <a:off x="2032" y="2287"/>
                  <a:ext cx="273" cy="160"/>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DSP</a:t>
                  </a:r>
                </a:p>
              </p:txBody>
            </p:sp>
          </p:grpSp>
          <p:sp>
            <p:nvSpPr>
              <p:cNvPr id="146533" name="Line 101"/>
              <p:cNvSpPr>
                <a:spLocks noChangeShapeType="1"/>
              </p:cNvSpPr>
              <p:nvPr/>
            </p:nvSpPr>
            <p:spPr bwMode="auto">
              <a:xfrm>
                <a:off x="2176" y="1728"/>
                <a:ext cx="1" cy="560"/>
              </a:xfrm>
              <a:prstGeom prst="line">
                <a:avLst/>
              </a:prstGeom>
              <a:noFill/>
              <a:ln w="9360">
                <a:solidFill>
                  <a:srgbClr val="000000"/>
                </a:solidFill>
                <a:round/>
                <a:headEnd/>
                <a:tailEnd type="triangle" w="med" len="med"/>
              </a:ln>
            </p:spPr>
            <p:txBody>
              <a:bodyPr/>
              <a:lstStyle/>
              <a:p>
                <a:endParaRPr lang="en-US"/>
              </a:p>
            </p:txBody>
          </p:sp>
          <p:sp>
            <p:nvSpPr>
              <p:cNvPr id="146534" name="Line 102"/>
              <p:cNvSpPr>
                <a:spLocks noChangeShapeType="1"/>
              </p:cNvSpPr>
              <p:nvPr/>
            </p:nvSpPr>
            <p:spPr bwMode="auto">
              <a:xfrm>
                <a:off x="2176" y="2448"/>
                <a:ext cx="1" cy="576"/>
              </a:xfrm>
              <a:prstGeom prst="line">
                <a:avLst/>
              </a:prstGeom>
              <a:noFill/>
              <a:ln w="9360">
                <a:solidFill>
                  <a:srgbClr val="FF0000"/>
                </a:solidFill>
                <a:round/>
                <a:headEnd/>
                <a:tailEnd type="triangle" w="med" len="med"/>
              </a:ln>
            </p:spPr>
            <p:txBody>
              <a:bodyPr/>
              <a:lstStyle/>
              <a:p>
                <a:endParaRPr lang="en-US"/>
              </a:p>
            </p:txBody>
          </p:sp>
          <p:sp>
            <p:nvSpPr>
              <p:cNvPr id="146535" name="AutoShape 103"/>
              <p:cNvSpPr>
                <a:spLocks noChangeArrowheads="1"/>
              </p:cNvSpPr>
              <p:nvPr/>
            </p:nvSpPr>
            <p:spPr bwMode="auto">
              <a:xfrm>
                <a:off x="1991" y="1110"/>
                <a:ext cx="327" cy="192"/>
              </a:xfrm>
              <a:prstGeom prst="roundRect">
                <a:avLst>
                  <a:gd name="adj" fmla="val 519"/>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DSP</a:t>
                </a:r>
              </a:p>
            </p:txBody>
          </p:sp>
        </p:grpSp>
        <p:grpSp>
          <p:nvGrpSpPr>
            <p:cNvPr id="146510" name="Group 104"/>
            <p:cNvGrpSpPr>
              <a:grpSpLocks/>
            </p:cNvGrpSpPr>
            <p:nvPr/>
          </p:nvGrpSpPr>
          <p:grpSpPr bwMode="auto">
            <a:xfrm>
              <a:off x="2413" y="1110"/>
              <a:ext cx="433" cy="1910"/>
              <a:chOff x="2413" y="1110"/>
              <a:chExt cx="433" cy="1910"/>
            </a:xfrm>
          </p:grpSpPr>
          <p:grpSp>
            <p:nvGrpSpPr>
              <p:cNvPr id="146511" name="Group 105"/>
              <p:cNvGrpSpPr>
                <a:grpSpLocks/>
              </p:cNvGrpSpPr>
              <p:nvPr/>
            </p:nvGrpSpPr>
            <p:grpSpPr bwMode="auto">
              <a:xfrm>
                <a:off x="2487" y="1354"/>
                <a:ext cx="287" cy="371"/>
                <a:chOff x="2487" y="1354"/>
                <a:chExt cx="287" cy="371"/>
              </a:xfrm>
            </p:grpSpPr>
            <p:grpSp>
              <p:nvGrpSpPr>
                <p:cNvPr id="146512" name="Group 106"/>
                <p:cNvGrpSpPr>
                  <a:grpSpLocks/>
                </p:cNvGrpSpPr>
                <p:nvPr/>
              </p:nvGrpSpPr>
              <p:grpSpPr bwMode="auto">
                <a:xfrm>
                  <a:off x="2487" y="1354"/>
                  <a:ext cx="287" cy="371"/>
                  <a:chOff x="2487" y="1354"/>
                  <a:chExt cx="287" cy="371"/>
                </a:xfrm>
              </p:grpSpPr>
              <p:sp>
                <p:nvSpPr>
                  <p:cNvPr id="146539" name="Freeform 107"/>
                  <p:cNvSpPr>
                    <a:spLocks noChangeArrowheads="1"/>
                  </p:cNvSpPr>
                  <p:nvPr/>
                </p:nvSpPr>
                <p:spPr bwMode="auto">
                  <a:xfrm>
                    <a:off x="2487" y="1354"/>
                    <a:ext cx="288" cy="372"/>
                  </a:xfrm>
                  <a:custGeom>
                    <a:avLst/>
                    <a:gdLst/>
                    <a:ahLst/>
                    <a:cxnLst>
                      <a:cxn ang="0">
                        <a:pos x="633" y="0"/>
                      </a:cxn>
                      <a:cxn ang="0">
                        <a:pos x="0" y="205"/>
                      </a:cxn>
                      <a:cxn ang="0">
                        <a:pos x="0" y="1436"/>
                      </a:cxn>
                      <a:cxn ang="0">
                        <a:pos x="633" y="1641"/>
                      </a:cxn>
                      <a:cxn ang="0">
                        <a:pos x="1267" y="1436"/>
                      </a:cxn>
                      <a:cxn ang="0">
                        <a:pos x="1267" y="205"/>
                      </a:cxn>
                      <a:cxn ang="0">
                        <a:pos x="633" y="0"/>
                      </a:cxn>
                      <a:cxn ang="0">
                        <a:pos x="633" y="0"/>
                      </a:cxn>
                    </a:cxnLst>
                    <a:rect l="0" t="0" r="r" b="b"/>
                    <a:pathLst>
                      <a:path w="1268" h="1642">
                        <a:moveTo>
                          <a:pt x="633" y="0"/>
                        </a:moveTo>
                        <a:cubicBezTo>
                          <a:pt x="287" y="0"/>
                          <a:pt x="0" y="93"/>
                          <a:pt x="0" y="205"/>
                        </a:cubicBezTo>
                        <a:lnTo>
                          <a:pt x="0" y="1436"/>
                        </a:lnTo>
                        <a:cubicBezTo>
                          <a:pt x="0" y="1548"/>
                          <a:pt x="287" y="1641"/>
                          <a:pt x="633" y="1641"/>
                        </a:cubicBezTo>
                        <a:cubicBezTo>
                          <a:pt x="979" y="1641"/>
                          <a:pt x="1267" y="1548"/>
                          <a:pt x="1267" y="1436"/>
                        </a:cubicBezTo>
                        <a:lnTo>
                          <a:pt x="1267" y="205"/>
                        </a:lnTo>
                        <a:cubicBezTo>
                          <a:pt x="1267" y="93"/>
                          <a:pt x="979" y="0"/>
                          <a:pt x="633" y="0"/>
                        </a:cubicBezTo>
                        <a:lnTo>
                          <a:pt x="633" y="0"/>
                        </a:lnTo>
                      </a:path>
                    </a:pathLst>
                  </a:custGeom>
                  <a:solidFill>
                    <a:srgbClr val="FFCC00"/>
                  </a:solidFill>
                  <a:ln w="9360">
                    <a:solidFill>
                      <a:srgbClr val="000000"/>
                    </a:solidFill>
                    <a:round/>
                    <a:headEnd/>
                    <a:tailEnd/>
                  </a:ln>
                </p:spPr>
                <p:txBody>
                  <a:bodyPr wrap="none" anchor="ctr"/>
                  <a:lstStyle/>
                  <a:p>
                    <a:endParaRPr lang="en-US"/>
                  </a:p>
                </p:txBody>
              </p:sp>
              <p:sp>
                <p:nvSpPr>
                  <p:cNvPr id="146540" name="Freeform 108"/>
                  <p:cNvSpPr>
                    <a:spLocks noChangeArrowheads="1"/>
                  </p:cNvSpPr>
                  <p:nvPr/>
                </p:nvSpPr>
                <p:spPr bwMode="auto">
                  <a:xfrm>
                    <a:off x="2487" y="1354"/>
                    <a:ext cx="288" cy="93"/>
                  </a:xfrm>
                  <a:custGeom>
                    <a:avLst/>
                    <a:gdLst/>
                    <a:ahLst/>
                    <a:cxnLst>
                      <a:cxn ang="0">
                        <a:pos x="633" y="0"/>
                      </a:cxn>
                      <a:cxn ang="0">
                        <a:pos x="0" y="205"/>
                      </a:cxn>
                      <a:cxn ang="0">
                        <a:pos x="633" y="410"/>
                      </a:cxn>
                      <a:cxn ang="0">
                        <a:pos x="1267" y="205"/>
                      </a:cxn>
                      <a:cxn ang="0">
                        <a:pos x="633" y="0"/>
                      </a:cxn>
                      <a:cxn ang="0">
                        <a:pos x="633" y="0"/>
                      </a:cxn>
                    </a:cxnLst>
                    <a:rect l="0" t="0" r="r" b="b"/>
                    <a:pathLst>
                      <a:path w="1268" h="411">
                        <a:moveTo>
                          <a:pt x="633" y="0"/>
                        </a:moveTo>
                        <a:cubicBezTo>
                          <a:pt x="287" y="0"/>
                          <a:pt x="0" y="93"/>
                          <a:pt x="0" y="205"/>
                        </a:cubicBezTo>
                        <a:cubicBezTo>
                          <a:pt x="0" y="317"/>
                          <a:pt x="287" y="410"/>
                          <a:pt x="633" y="410"/>
                        </a:cubicBezTo>
                        <a:cubicBezTo>
                          <a:pt x="979" y="410"/>
                          <a:pt x="1267" y="317"/>
                          <a:pt x="1267" y="205"/>
                        </a:cubicBezTo>
                        <a:cubicBezTo>
                          <a:pt x="1267" y="93"/>
                          <a:pt x="979" y="0"/>
                          <a:pt x="633" y="0"/>
                        </a:cubicBezTo>
                        <a:lnTo>
                          <a:pt x="633" y="0"/>
                        </a:lnTo>
                      </a:path>
                    </a:pathLst>
                  </a:custGeom>
                  <a:solidFill>
                    <a:srgbClr val="FFDF00"/>
                  </a:solidFill>
                  <a:ln w="9360">
                    <a:solidFill>
                      <a:srgbClr val="000000"/>
                    </a:solidFill>
                    <a:round/>
                    <a:headEnd/>
                    <a:tailEnd/>
                  </a:ln>
                </p:spPr>
                <p:txBody>
                  <a:bodyPr wrap="none" anchor="ctr"/>
                  <a:lstStyle/>
                  <a:p>
                    <a:endParaRPr lang="en-US"/>
                  </a:p>
                </p:txBody>
              </p:sp>
            </p:grpSp>
            <p:sp>
              <p:nvSpPr>
                <p:cNvPr id="146541" name="AutoShape 109"/>
                <p:cNvSpPr>
                  <a:spLocks noChangeArrowheads="1"/>
                </p:cNvSpPr>
                <p:nvPr/>
              </p:nvSpPr>
              <p:spPr bwMode="auto">
                <a:xfrm>
                  <a:off x="2487" y="1447"/>
                  <a:ext cx="288"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a:p>
              </p:txBody>
            </p:sp>
          </p:grpSp>
          <p:grpSp>
            <p:nvGrpSpPr>
              <p:cNvPr id="146516" name="Group 110"/>
              <p:cNvGrpSpPr>
                <a:grpSpLocks/>
              </p:cNvGrpSpPr>
              <p:nvPr/>
            </p:nvGrpSpPr>
            <p:grpSpPr bwMode="auto">
              <a:xfrm>
                <a:off x="2455" y="1958"/>
                <a:ext cx="378" cy="159"/>
                <a:chOff x="2455" y="1958"/>
                <a:chExt cx="378" cy="159"/>
              </a:xfrm>
            </p:grpSpPr>
            <p:sp>
              <p:nvSpPr>
                <p:cNvPr id="146543" name="AutoShape 111"/>
                <p:cNvSpPr>
                  <a:spLocks noChangeArrowheads="1"/>
                </p:cNvSpPr>
                <p:nvPr/>
              </p:nvSpPr>
              <p:spPr bwMode="auto">
                <a:xfrm>
                  <a:off x="2455" y="1958"/>
                  <a:ext cx="379" cy="160"/>
                </a:xfrm>
                <a:prstGeom prst="roundRect">
                  <a:avLst>
                    <a:gd name="adj" fmla="val 625"/>
                  </a:avLst>
                </a:prstGeom>
                <a:solidFill>
                  <a:srgbClr val="00FF00"/>
                </a:solidFill>
                <a:ln w="9360">
                  <a:solidFill>
                    <a:srgbClr val="000000"/>
                  </a:solidFill>
                  <a:round/>
                  <a:headEnd/>
                  <a:tailEnd/>
                </a:ln>
              </p:spPr>
              <p:txBody>
                <a:bodyPr wrap="none" anchor="ctr"/>
                <a:lstStyle/>
                <a:p>
                  <a:endParaRPr lang="en-US"/>
                </a:p>
              </p:txBody>
            </p:sp>
            <p:sp>
              <p:nvSpPr>
                <p:cNvPr id="146544" name="AutoShape 112"/>
                <p:cNvSpPr>
                  <a:spLocks noChangeArrowheads="1"/>
                </p:cNvSpPr>
                <p:nvPr/>
              </p:nvSpPr>
              <p:spPr bwMode="auto">
                <a:xfrm>
                  <a:off x="2455" y="1958"/>
                  <a:ext cx="379" cy="160"/>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JGOFS</a:t>
                  </a:r>
                </a:p>
              </p:txBody>
            </p:sp>
          </p:grpSp>
          <p:sp>
            <p:nvSpPr>
              <p:cNvPr id="146545" name="Line 113"/>
              <p:cNvSpPr>
                <a:spLocks noChangeShapeType="1"/>
              </p:cNvSpPr>
              <p:nvPr/>
            </p:nvSpPr>
            <p:spPr bwMode="auto">
              <a:xfrm flipH="1">
                <a:off x="2636" y="1728"/>
                <a:ext cx="4" cy="231"/>
              </a:xfrm>
              <a:prstGeom prst="line">
                <a:avLst/>
              </a:prstGeom>
              <a:noFill/>
              <a:ln w="12600">
                <a:solidFill>
                  <a:srgbClr val="000000"/>
                </a:solidFill>
                <a:round/>
                <a:headEnd/>
                <a:tailEnd type="triangle" w="med" len="med"/>
              </a:ln>
            </p:spPr>
            <p:txBody>
              <a:bodyPr/>
              <a:lstStyle/>
              <a:p>
                <a:endParaRPr lang="en-US"/>
              </a:p>
            </p:txBody>
          </p:sp>
          <p:sp>
            <p:nvSpPr>
              <p:cNvPr id="146546" name="Line 114"/>
              <p:cNvSpPr>
                <a:spLocks noChangeShapeType="1"/>
              </p:cNvSpPr>
              <p:nvPr/>
            </p:nvSpPr>
            <p:spPr bwMode="auto">
              <a:xfrm>
                <a:off x="2637" y="2120"/>
                <a:ext cx="3" cy="901"/>
              </a:xfrm>
              <a:prstGeom prst="line">
                <a:avLst/>
              </a:prstGeom>
              <a:noFill/>
              <a:ln w="9360">
                <a:solidFill>
                  <a:srgbClr val="FF0000"/>
                </a:solidFill>
                <a:round/>
                <a:headEnd/>
                <a:tailEnd type="triangle" w="med" len="med"/>
              </a:ln>
            </p:spPr>
            <p:txBody>
              <a:bodyPr/>
              <a:lstStyle/>
              <a:p>
                <a:endParaRPr lang="en-US"/>
              </a:p>
            </p:txBody>
          </p:sp>
          <p:sp>
            <p:nvSpPr>
              <p:cNvPr id="146547" name="AutoShape 115"/>
              <p:cNvSpPr>
                <a:spLocks noChangeArrowheads="1"/>
              </p:cNvSpPr>
              <p:nvPr/>
            </p:nvSpPr>
            <p:spPr bwMode="auto">
              <a:xfrm>
                <a:off x="2413" y="1110"/>
                <a:ext cx="434" cy="192"/>
              </a:xfrm>
              <a:prstGeom prst="roundRect">
                <a:avLst>
                  <a:gd name="adj" fmla="val 519"/>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Tables</a:t>
                </a:r>
              </a:p>
            </p:txBody>
          </p:sp>
        </p:grpSp>
        <p:sp>
          <p:nvSpPr>
            <p:cNvPr id="146548" name="AutoShape 116"/>
            <p:cNvSpPr>
              <a:spLocks noChangeArrowheads="1"/>
            </p:cNvSpPr>
            <p:nvPr/>
          </p:nvSpPr>
          <p:spPr bwMode="auto">
            <a:xfrm>
              <a:off x="2936" y="1110"/>
              <a:ext cx="340" cy="192"/>
            </a:xfrm>
            <a:prstGeom prst="roundRect">
              <a:avLst>
                <a:gd name="adj" fmla="val 519"/>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SQL</a:t>
              </a:r>
            </a:p>
          </p:txBody>
        </p:sp>
        <p:sp>
          <p:nvSpPr>
            <p:cNvPr id="146549" name="AutoShape 117"/>
            <p:cNvSpPr>
              <a:spLocks noChangeArrowheads="1"/>
            </p:cNvSpPr>
            <p:nvPr/>
          </p:nvSpPr>
          <p:spPr bwMode="auto">
            <a:xfrm>
              <a:off x="3364" y="1110"/>
              <a:ext cx="365" cy="192"/>
            </a:xfrm>
            <a:prstGeom prst="roundRect">
              <a:avLst>
                <a:gd name="adj" fmla="val 519"/>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FITS</a:t>
              </a:r>
            </a:p>
          </p:txBody>
        </p:sp>
        <p:sp>
          <p:nvSpPr>
            <p:cNvPr id="146550" name="AutoShape 118"/>
            <p:cNvSpPr>
              <a:spLocks noChangeArrowheads="1"/>
            </p:cNvSpPr>
            <p:nvPr/>
          </p:nvSpPr>
          <p:spPr bwMode="auto">
            <a:xfrm>
              <a:off x="3849" y="1110"/>
              <a:ext cx="346" cy="192"/>
            </a:xfrm>
            <a:prstGeom prst="roundRect">
              <a:avLst>
                <a:gd name="adj" fmla="val 519"/>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CDF</a:t>
              </a:r>
            </a:p>
          </p:txBody>
        </p:sp>
        <p:sp>
          <p:nvSpPr>
            <p:cNvPr id="146551" name="AutoShape 119"/>
            <p:cNvSpPr>
              <a:spLocks noChangeArrowheads="1"/>
            </p:cNvSpPr>
            <p:nvPr/>
          </p:nvSpPr>
          <p:spPr bwMode="auto">
            <a:xfrm>
              <a:off x="4232" y="1008"/>
              <a:ext cx="446" cy="326"/>
            </a:xfrm>
            <a:prstGeom prst="roundRect">
              <a:avLst>
                <a:gd name="adj" fmla="val 306"/>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Flat</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Binary</a:t>
              </a:r>
            </a:p>
          </p:txBody>
        </p:sp>
        <p:sp>
          <p:nvSpPr>
            <p:cNvPr id="146552" name="AutoShape 120"/>
            <p:cNvSpPr>
              <a:spLocks noChangeArrowheads="1"/>
            </p:cNvSpPr>
            <p:nvPr/>
          </p:nvSpPr>
          <p:spPr bwMode="auto">
            <a:xfrm>
              <a:off x="4677" y="1110"/>
              <a:ext cx="515" cy="192"/>
            </a:xfrm>
            <a:prstGeom prst="roundRect">
              <a:avLst>
                <a:gd name="adj" fmla="val 519"/>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CEDAR</a:t>
              </a:r>
            </a:p>
          </p:txBody>
        </p:sp>
        <p:grpSp>
          <p:nvGrpSpPr>
            <p:cNvPr id="146524" name="Group 121"/>
            <p:cNvGrpSpPr>
              <a:grpSpLocks/>
            </p:cNvGrpSpPr>
            <p:nvPr/>
          </p:nvGrpSpPr>
          <p:grpSpPr bwMode="auto">
            <a:xfrm>
              <a:off x="75" y="1356"/>
              <a:ext cx="415" cy="1667"/>
              <a:chOff x="75" y="1356"/>
              <a:chExt cx="415" cy="1667"/>
            </a:xfrm>
          </p:grpSpPr>
          <p:grpSp>
            <p:nvGrpSpPr>
              <p:cNvPr id="146525" name="Group 122"/>
              <p:cNvGrpSpPr>
                <a:grpSpLocks/>
              </p:cNvGrpSpPr>
              <p:nvPr/>
            </p:nvGrpSpPr>
            <p:grpSpPr bwMode="auto">
              <a:xfrm>
                <a:off x="126" y="1356"/>
                <a:ext cx="286" cy="371"/>
                <a:chOff x="126" y="1356"/>
                <a:chExt cx="286" cy="371"/>
              </a:xfrm>
            </p:grpSpPr>
            <p:grpSp>
              <p:nvGrpSpPr>
                <p:cNvPr id="146526" name="Group 123"/>
                <p:cNvGrpSpPr>
                  <a:grpSpLocks/>
                </p:cNvGrpSpPr>
                <p:nvPr/>
              </p:nvGrpSpPr>
              <p:grpSpPr bwMode="auto">
                <a:xfrm>
                  <a:off x="126" y="1356"/>
                  <a:ext cx="286" cy="371"/>
                  <a:chOff x="126" y="1356"/>
                  <a:chExt cx="286" cy="371"/>
                </a:xfrm>
              </p:grpSpPr>
              <p:sp>
                <p:nvSpPr>
                  <p:cNvPr id="146556" name="Freeform 124"/>
                  <p:cNvSpPr>
                    <a:spLocks noChangeArrowheads="1"/>
                  </p:cNvSpPr>
                  <p:nvPr/>
                </p:nvSpPr>
                <p:spPr bwMode="auto">
                  <a:xfrm>
                    <a:off x="126" y="1356"/>
                    <a:ext cx="287" cy="372"/>
                  </a:xfrm>
                  <a:custGeom>
                    <a:avLst/>
                    <a:gdLst/>
                    <a:ahLst/>
                    <a:cxnLst>
                      <a:cxn ang="0">
                        <a:pos x="633" y="0"/>
                      </a:cxn>
                      <a:cxn ang="0">
                        <a:pos x="0" y="205"/>
                      </a:cxn>
                      <a:cxn ang="0">
                        <a:pos x="0" y="1435"/>
                      </a:cxn>
                      <a:cxn ang="0">
                        <a:pos x="633" y="1640"/>
                      </a:cxn>
                      <a:cxn ang="0">
                        <a:pos x="1266" y="1435"/>
                      </a:cxn>
                      <a:cxn ang="0">
                        <a:pos x="1266" y="205"/>
                      </a:cxn>
                      <a:cxn ang="0">
                        <a:pos x="633" y="0"/>
                      </a:cxn>
                      <a:cxn ang="0">
                        <a:pos x="633" y="0"/>
                      </a:cxn>
                    </a:cxnLst>
                    <a:rect l="0" t="0" r="r" b="b"/>
                    <a:pathLst>
                      <a:path w="1267" h="1641">
                        <a:moveTo>
                          <a:pt x="633" y="0"/>
                        </a:moveTo>
                        <a:cubicBezTo>
                          <a:pt x="287" y="0"/>
                          <a:pt x="0" y="93"/>
                          <a:pt x="0" y="205"/>
                        </a:cubicBezTo>
                        <a:lnTo>
                          <a:pt x="0" y="1435"/>
                        </a:lnTo>
                        <a:cubicBezTo>
                          <a:pt x="0" y="1547"/>
                          <a:pt x="287" y="1640"/>
                          <a:pt x="633" y="1640"/>
                        </a:cubicBezTo>
                        <a:cubicBezTo>
                          <a:pt x="978" y="1640"/>
                          <a:pt x="1266" y="1547"/>
                          <a:pt x="1266" y="1435"/>
                        </a:cubicBezTo>
                        <a:lnTo>
                          <a:pt x="1266" y="205"/>
                        </a:lnTo>
                        <a:cubicBezTo>
                          <a:pt x="1266" y="93"/>
                          <a:pt x="978" y="0"/>
                          <a:pt x="633" y="0"/>
                        </a:cubicBezTo>
                        <a:lnTo>
                          <a:pt x="633" y="0"/>
                        </a:lnTo>
                      </a:path>
                    </a:pathLst>
                  </a:custGeom>
                  <a:solidFill>
                    <a:srgbClr val="B2B2B2"/>
                  </a:solidFill>
                  <a:ln w="9360">
                    <a:solidFill>
                      <a:srgbClr val="000000"/>
                    </a:solidFill>
                    <a:round/>
                    <a:headEnd/>
                    <a:tailEnd/>
                  </a:ln>
                </p:spPr>
                <p:txBody>
                  <a:bodyPr wrap="none" anchor="ctr"/>
                  <a:lstStyle/>
                  <a:p>
                    <a:endParaRPr lang="en-US"/>
                  </a:p>
                </p:txBody>
              </p:sp>
              <p:sp>
                <p:nvSpPr>
                  <p:cNvPr id="146557" name="Freeform 125"/>
                  <p:cNvSpPr>
                    <a:spLocks noChangeArrowheads="1"/>
                  </p:cNvSpPr>
                  <p:nvPr/>
                </p:nvSpPr>
                <p:spPr bwMode="auto">
                  <a:xfrm>
                    <a:off x="126" y="1356"/>
                    <a:ext cx="287" cy="93"/>
                  </a:xfrm>
                  <a:custGeom>
                    <a:avLst/>
                    <a:gdLst/>
                    <a:ahLst/>
                    <a:cxnLst>
                      <a:cxn ang="0">
                        <a:pos x="633" y="0"/>
                      </a:cxn>
                      <a:cxn ang="0">
                        <a:pos x="0" y="205"/>
                      </a:cxn>
                      <a:cxn ang="0">
                        <a:pos x="633" y="410"/>
                      </a:cxn>
                      <a:cxn ang="0">
                        <a:pos x="1266" y="205"/>
                      </a:cxn>
                      <a:cxn ang="0">
                        <a:pos x="633" y="0"/>
                      </a:cxn>
                      <a:cxn ang="0">
                        <a:pos x="633" y="0"/>
                      </a:cxn>
                    </a:cxnLst>
                    <a:rect l="0" t="0" r="r" b="b"/>
                    <a:pathLst>
                      <a:path w="1267" h="411">
                        <a:moveTo>
                          <a:pt x="633" y="0"/>
                        </a:moveTo>
                        <a:cubicBezTo>
                          <a:pt x="287" y="0"/>
                          <a:pt x="0" y="93"/>
                          <a:pt x="0" y="205"/>
                        </a:cubicBezTo>
                        <a:cubicBezTo>
                          <a:pt x="0" y="317"/>
                          <a:pt x="287" y="410"/>
                          <a:pt x="633" y="410"/>
                        </a:cubicBezTo>
                        <a:cubicBezTo>
                          <a:pt x="978" y="410"/>
                          <a:pt x="1266" y="317"/>
                          <a:pt x="1266" y="205"/>
                        </a:cubicBezTo>
                        <a:cubicBezTo>
                          <a:pt x="1266" y="93"/>
                          <a:pt x="978" y="0"/>
                          <a:pt x="633" y="0"/>
                        </a:cubicBezTo>
                        <a:lnTo>
                          <a:pt x="633" y="0"/>
                        </a:lnTo>
                      </a:path>
                    </a:pathLst>
                  </a:custGeom>
                  <a:solidFill>
                    <a:srgbClr val="C2C2C2"/>
                  </a:solidFill>
                  <a:ln w="9360">
                    <a:solidFill>
                      <a:srgbClr val="000000"/>
                    </a:solidFill>
                    <a:round/>
                    <a:headEnd/>
                    <a:tailEnd/>
                  </a:ln>
                </p:spPr>
                <p:txBody>
                  <a:bodyPr wrap="none" anchor="ctr"/>
                  <a:lstStyle/>
                  <a:p>
                    <a:endParaRPr lang="en-US"/>
                  </a:p>
                </p:txBody>
              </p:sp>
            </p:grpSp>
            <p:sp>
              <p:nvSpPr>
                <p:cNvPr id="146558" name="AutoShape 126"/>
                <p:cNvSpPr>
                  <a:spLocks noChangeArrowheads="1"/>
                </p:cNvSpPr>
                <p:nvPr/>
              </p:nvSpPr>
              <p:spPr bwMode="auto">
                <a:xfrm>
                  <a:off x="126" y="1449"/>
                  <a:ext cx="287"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a:p>
              </p:txBody>
            </p:sp>
          </p:grpSp>
          <p:grpSp>
            <p:nvGrpSpPr>
              <p:cNvPr id="146530" name="Group 127"/>
              <p:cNvGrpSpPr>
                <a:grpSpLocks/>
              </p:cNvGrpSpPr>
              <p:nvPr/>
            </p:nvGrpSpPr>
            <p:grpSpPr bwMode="auto">
              <a:xfrm>
                <a:off x="75" y="1959"/>
                <a:ext cx="415" cy="159"/>
                <a:chOff x="75" y="1959"/>
                <a:chExt cx="415" cy="159"/>
              </a:xfrm>
            </p:grpSpPr>
            <p:sp>
              <p:nvSpPr>
                <p:cNvPr id="146560" name="AutoShape 128"/>
                <p:cNvSpPr>
                  <a:spLocks noChangeArrowheads="1"/>
                </p:cNvSpPr>
                <p:nvPr/>
              </p:nvSpPr>
              <p:spPr bwMode="auto">
                <a:xfrm>
                  <a:off x="75" y="1959"/>
                  <a:ext cx="416" cy="160"/>
                </a:xfrm>
                <a:prstGeom prst="roundRect">
                  <a:avLst>
                    <a:gd name="adj" fmla="val 625"/>
                  </a:avLst>
                </a:prstGeom>
                <a:solidFill>
                  <a:srgbClr val="00FFFF"/>
                </a:solidFill>
                <a:ln w="9360">
                  <a:solidFill>
                    <a:srgbClr val="000000"/>
                  </a:solidFill>
                  <a:round/>
                  <a:headEnd/>
                  <a:tailEnd/>
                </a:ln>
              </p:spPr>
              <p:txBody>
                <a:bodyPr wrap="none" anchor="ctr"/>
                <a:lstStyle/>
                <a:p>
                  <a:endParaRPr lang="en-US"/>
                </a:p>
              </p:txBody>
            </p:sp>
            <p:sp>
              <p:nvSpPr>
                <p:cNvPr id="146561" name="AutoShape 129"/>
                <p:cNvSpPr>
                  <a:spLocks noChangeArrowheads="1"/>
                </p:cNvSpPr>
                <p:nvPr/>
              </p:nvSpPr>
              <p:spPr bwMode="auto">
                <a:xfrm>
                  <a:off x="75" y="1959"/>
                  <a:ext cx="416" cy="160"/>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CODAR</a:t>
                  </a:r>
                </a:p>
              </p:txBody>
            </p:sp>
          </p:grpSp>
          <p:sp>
            <p:nvSpPr>
              <p:cNvPr id="146562" name="Line 130"/>
              <p:cNvSpPr>
                <a:spLocks noChangeShapeType="1"/>
              </p:cNvSpPr>
              <p:nvPr/>
            </p:nvSpPr>
            <p:spPr bwMode="auto">
              <a:xfrm flipH="1">
                <a:off x="273" y="1728"/>
                <a:ext cx="4" cy="231"/>
              </a:xfrm>
              <a:prstGeom prst="line">
                <a:avLst/>
              </a:prstGeom>
              <a:noFill/>
              <a:ln w="12600">
                <a:solidFill>
                  <a:srgbClr val="000000"/>
                </a:solidFill>
                <a:round/>
                <a:headEnd/>
                <a:tailEnd type="triangle" w="med" len="med"/>
              </a:ln>
            </p:spPr>
            <p:txBody>
              <a:bodyPr/>
              <a:lstStyle/>
              <a:p>
                <a:endParaRPr lang="en-US"/>
              </a:p>
            </p:txBody>
          </p:sp>
          <p:sp>
            <p:nvSpPr>
              <p:cNvPr id="146563" name="Line 131"/>
              <p:cNvSpPr>
                <a:spLocks noChangeShapeType="1"/>
              </p:cNvSpPr>
              <p:nvPr/>
            </p:nvSpPr>
            <p:spPr bwMode="auto">
              <a:xfrm>
                <a:off x="274" y="2123"/>
                <a:ext cx="3" cy="901"/>
              </a:xfrm>
              <a:prstGeom prst="line">
                <a:avLst/>
              </a:prstGeom>
              <a:noFill/>
              <a:ln w="9360">
                <a:solidFill>
                  <a:srgbClr val="FF0000"/>
                </a:solidFill>
                <a:round/>
                <a:headEnd/>
                <a:tailEnd type="triangle" w="med" len="med"/>
              </a:ln>
            </p:spPr>
            <p:txBody>
              <a:bodyPr/>
              <a:lstStyle/>
              <a:p>
                <a:endParaRPr lang="en-US"/>
              </a:p>
            </p:txBody>
          </p:sp>
        </p:grpSp>
        <p:grpSp>
          <p:nvGrpSpPr>
            <p:cNvPr id="146536" name="Group 132"/>
            <p:cNvGrpSpPr>
              <a:grpSpLocks/>
            </p:cNvGrpSpPr>
            <p:nvPr/>
          </p:nvGrpSpPr>
          <p:grpSpPr bwMode="auto">
            <a:xfrm>
              <a:off x="5198" y="1104"/>
              <a:ext cx="501" cy="1910"/>
              <a:chOff x="5198" y="1104"/>
              <a:chExt cx="501" cy="1910"/>
            </a:xfrm>
          </p:grpSpPr>
          <p:grpSp>
            <p:nvGrpSpPr>
              <p:cNvPr id="146537" name="Group 133"/>
              <p:cNvGrpSpPr>
                <a:grpSpLocks/>
              </p:cNvGrpSpPr>
              <p:nvPr/>
            </p:nvGrpSpPr>
            <p:grpSpPr bwMode="auto">
              <a:xfrm>
                <a:off x="5306" y="1348"/>
                <a:ext cx="287" cy="371"/>
                <a:chOff x="5306" y="1348"/>
                <a:chExt cx="287" cy="371"/>
              </a:xfrm>
            </p:grpSpPr>
            <p:grpSp>
              <p:nvGrpSpPr>
                <p:cNvPr id="146538" name="Group 134"/>
                <p:cNvGrpSpPr>
                  <a:grpSpLocks/>
                </p:cNvGrpSpPr>
                <p:nvPr/>
              </p:nvGrpSpPr>
              <p:grpSpPr bwMode="auto">
                <a:xfrm>
                  <a:off x="5306" y="1348"/>
                  <a:ext cx="287" cy="371"/>
                  <a:chOff x="5306" y="1348"/>
                  <a:chExt cx="287" cy="371"/>
                </a:xfrm>
              </p:grpSpPr>
              <p:sp>
                <p:nvSpPr>
                  <p:cNvPr id="146567" name="Freeform 135"/>
                  <p:cNvSpPr>
                    <a:spLocks noChangeArrowheads="1"/>
                  </p:cNvSpPr>
                  <p:nvPr/>
                </p:nvSpPr>
                <p:spPr bwMode="auto">
                  <a:xfrm>
                    <a:off x="5306" y="1348"/>
                    <a:ext cx="288" cy="372"/>
                  </a:xfrm>
                  <a:custGeom>
                    <a:avLst/>
                    <a:gdLst/>
                    <a:ahLst/>
                    <a:cxnLst>
                      <a:cxn ang="0">
                        <a:pos x="633" y="0"/>
                      </a:cxn>
                      <a:cxn ang="0">
                        <a:pos x="0" y="205"/>
                      </a:cxn>
                      <a:cxn ang="0">
                        <a:pos x="0" y="1436"/>
                      </a:cxn>
                      <a:cxn ang="0">
                        <a:pos x="633" y="1641"/>
                      </a:cxn>
                      <a:cxn ang="0">
                        <a:pos x="1267" y="1436"/>
                      </a:cxn>
                      <a:cxn ang="0">
                        <a:pos x="1267" y="205"/>
                      </a:cxn>
                      <a:cxn ang="0">
                        <a:pos x="633" y="0"/>
                      </a:cxn>
                      <a:cxn ang="0">
                        <a:pos x="633" y="0"/>
                      </a:cxn>
                    </a:cxnLst>
                    <a:rect l="0" t="0" r="r" b="b"/>
                    <a:pathLst>
                      <a:path w="1268" h="1642">
                        <a:moveTo>
                          <a:pt x="633" y="0"/>
                        </a:moveTo>
                        <a:cubicBezTo>
                          <a:pt x="287" y="0"/>
                          <a:pt x="0" y="93"/>
                          <a:pt x="0" y="205"/>
                        </a:cubicBezTo>
                        <a:lnTo>
                          <a:pt x="0" y="1436"/>
                        </a:lnTo>
                        <a:cubicBezTo>
                          <a:pt x="0" y="1548"/>
                          <a:pt x="287" y="1641"/>
                          <a:pt x="633" y="1641"/>
                        </a:cubicBezTo>
                        <a:cubicBezTo>
                          <a:pt x="979" y="1641"/>
                          <a:pt x="1267" y="1548"/>
                          <a:pt x="1267" y="1436"/>
                        </a:cubicBezTo>
                        <a:lnTo>
                          <a:pt x="1267" y="205"/>
                        </a:lnTo>
                        <a:cubicBezTo>
                          <a:pt x="1267" y="93"/>
                          <a:pt x="979" y="0"/>
                          <a:pt x="633" y="0"/>
                        </a:cubicBezTo>
                        <a:lnTo>
                          <a:pt x="633" y="0"/>
                        </a:lnTo>
                      </a:path>
                    </a:pathLst>
                  </a:custGeom>
                  <a:solidFill>
                    <a:srgbClr val="FFCC00"/>
                  </a:solidFill>
                  <a:ln w="9360">
                    <a:solidFill>
                      <a:srgbClr val="000000"/>
                    </a:solidFill>
                    <a:round/>
                    <a:headEnd/>
                    <a:tailEnd/>
                  </a:ln>
                </p:spPr>
                <p:txBody>
                  <a:bodyPr wrap="none" anchor="ctr"/>
                  <a:lstStyle/>
                  <a:p>
                    <a:endParaRPr lang="en-US"/>
                  </a:p>
                </p:txBody>
              </p:sp>
              <p:sp>
                <p:nvSpPr>
                  <p:cNvPr id="146568" name="Freeform 136"/>
                  <p:cNvSpPr>
                    <a:spLocks noChangeArrowheads="1"/>
                  </p:cNvSpPr>
                  <p:nvPr/>
                </p:nvSpPr>
                <p:spPr bwMode="auto">
                  <a:xfrm>
                    <a:off x="5306" y="1348"/>
                    <a:ext cx="288" cy="93"/>
                  </a:xfrm>
                  <a:custGeom>
                    <a:avLst/>
                    <a:gdLst/>
                    <a:ahLst/>
                    <a:cxnLst>
                      <a:cxn ang="0">
                        <a:pos x="633" y="0"/>
                      </a:cxn>
                      <a:cxn ang="0">
                        <a:pos x="0" y="205"/>
                      </a:cxn>
                      <a:cxn ang="0">
                        <a:pos x="633" y="410"/>
                      </a:cxn>
                      <a:cxn ang="0">
                        <a:pos x="1267" y="205"/>
                      </a:cxn>
                      <a:cxn ang="0">
                        <a:pos x="633" y="0"/>
                      </a:cxn>
                      <a:cxn ang="0">
                        <a:pos x="633" y="0"/>
                      </a:cxn>
                    </a:cxnLst>
                    <a:rect l="0" t="0" r="r" b="b"/>
                    <a:pathLst>
                      <a:path w="1268" h="411">
                        <a:moveTo>
                          <a:pt x="633" y="0"/>
                        </a:moveTo>
                        <a:cubicBezTo>
                          <a:pt x="287" y="0"/>
                          <a:pt x="0" y="93"/>
                          <a:pt x="0" y="205"/>
                        </a:cubicBezTo>
                        <a:cubicBezTo>
                          <a:pt x="0" y="317"/>
                          <a:pt x="287" y="410"/>
                          <a:pt x="633" y="410"/>
                        </a:cubicBezTo>
                        <a:cubicBezTo>
                          <a:pt x="979" y="410"/>
                          <a:pt x="1267" y="317"/>
                          <a:pt x="1267" y="205"/>
                        </a:cubicBezTo>
                        <a:cubicBezTo>
                          <a:pt x="1267" y="93"/>
                          <a:pt x="979" y="0"/>
                          <a:pt x="633" y="0"/>
                        </a:cubicBezTo>
                        <a:lnTo>
                          <a:pt x="633" y="0"/>
                        </a:lnTo>
                      </a:path>
                    </a:pathLst>
                  </a:custGeom>
                  <a:solidFill>
                    <a:srgbClr val="FFDF00"/>
                  </a:solidFill>
                  <a:ln w="9360">
                    <a:solidFill>
                      <a:srgbClr val="000000"/>
                    </a:solidFill>
                    <a:round/>
                    <a:headEnd/>
                    <a:tailEnd/>
                  </a:ln>
                </p:spPr>
                <p:txBody>
                  <a:bodyPr wrap="none" anchor="ctr"/>
                  <a:lstStyle/>
                  <a:p>
                    <a:endParaRPr lang="en-US"/>
                  </a:p>
                </p:txBody>
              </p:sp>
            </p:grpSp>
            <p:sp>
              <p:nvSpPr>
                <p:cNvPr id="146569" name="AutoShape 137"/>
                <p:cNvSpPr>
                  <a:spLocks noChangeArrowheads="1"/>
                </p:cNvSpPr>
                <p:nvPr/>
              </p:nvSpPr>
              <p:spPr bwMode="auto">
                <a:xfrm>
                  <a:off x="5306" y="1441"/>
                  <a:ext cx="288" cy="233"/>
                </a:xfrm>
                <a:prstGeom prst="roundRect">
                  <a:avLst>
                    <a:gd name="adj" fmla="val 431"/>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Data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a:p>
              </p:txBody>
            </p:sp>
          </p:grpSp>
          <p:grpSp>
            <p:nvGrpSpPr>
              <p:cNvPr id="146542" name="Group 138"/>
              <p:cNvGrpSpPr>
                <a:grpSpLocks/>
              </p:cNvGrpSpPr>
              <p:nvPr/>
            </p:nvGrpSpPr>
            <p:grpSpPr bwMode="auto">
              <a:xfrm>
                <a:off x="5290" y="1952"/>
                <a:ext cx="347" cy="159"/>
                <a:chOff x="5290" y="1952"/>
                <a:chExt cx="347" cy="159"/>
              </a:xfrm>
            </p:grpSpPr>
            <p:sp>
              <p:nvSpPr>
                <p:cNvPr id="146571" name="AutoShape 139"/>
                <p:cNvSpPr>
                  <a:spLocks noChangeArrowheads="1"/>
                </p:cNvSpPr>
                <p:nvPr/>
              </p:nvSpPr>
              <p:spPr bwMode="auto">
                <a:xfrm>
                  <a:off x="5290" y="1952"/>
                  <a:ext cx="348" cy="160"/>
                </a:xfrm>
                <a:prstGeom prst="roundRect">
                  <a:avLst>
                    <a:gd name="adj" fmla="val 625"/>
                  </a:avLst>
                </a:prstGeom>
                <a:solidFill>
                  <a:srgbClr val="00FF00"/>
                </a:solidFill>
                <a:ln w="9360">
                  <a:solidFill>
                    <a:srgbClr val="000000"/>
                  </a:solidFill>
                  <a:round/>
                  <a:headEnd/>
                  <a:tailEnd/>
                </a:ln>
              </p:spPr>
              <p:txBody>
                <a:bodyPr wrap="none" anchor="ctr"/>
                <a:lstStyle/>
                <a:p>
                  <a:endParaRPr lang="en-US"/>
                </a:p>
              </p:txBody>
            </p:sp>
            <p:sp>
              <p:nvSpPr>
                <p:cNvPr id="146572" name="AutoShape 140"/>
                <p:cNvSpPr>
                  <a:spLocks noChangeArrowheads="1"/>
                </p:cNvSpPr>
                <p:nvPr/>
              </p:nvSpPr>
              <p:spPr bwMode="auto">
                <a:xfrm>
                  <a:off x="5290" y="1952"/>
                  <a:ext cx="348" cy="160"/>
                </a:xfrm>
                <a:prstGeom prst="roundRect">
                  <a:avLst>
                    <a:gd name="adj" fmla="val 625"/>
                  </a:avLst>
                </a:prstGeom>
                <a:noFill/>
                <a:ln w="9525">
                  <a:noFill/>
                  <a:round/>
                  <a:headEnd/>
                  <a:tailEnd/>
                </a:ln>
              </p:spPr>
              <p:txBody>
                <a:bodyPr wrap="none" lIns="90000" tIns="46800" rIns="90000" bIns="46800" anchor="ct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ESML</a:t>
                  </a:r>
                </a:p>
              </p:txBody>
            </p:sp>
          </p:grpSp>
          <p:sp>
            <p:nvSpPr>
              <p:cNvPr id="146573" name="Line 141"/>
              <p:cNvSpPr>
                <a:spLocks noChangeShapeType="1"/>
              </p:cNvSpPr>
              <p:nvPr/>
            </p:nvSpPr>
            <p:spPr bwMode="auto">
              <a:xfrm flipH="1">
                <a:off x="5455" y="1722"/>
                <a:ext cx="4" cy="231"/>
              </a:xfrm>
              <a:prstGeom prst="line">
                <a:avLst/>
              </a:prstGeom>
              <a:noFill/>
              <a:ln w="12600">
                <a:solidFill>
                  <a:srgbClr val="000000"/>
                </a:solidFill>
                <a:round/>
                <a:headEnd/>
                <a:tailEnd type="triangle" w="med" len="med"/>
              </a:ln>
            </p:spPr>
            <p:txBody>
              <a:bodyPr/>
              <a:lstStyle/>
              <a:p>
                <a:endParaRPr lang="en-US"/>
              </a:p>
            </p:txBody>
          </p:sp>
          <p:sp>
            <p:nvSpPr>
              <p:cNvPr id="146574" name="Line 142"/>
              <p:cNvSpPr>
                <a:spLocks noChangeShapeType="1"/>
              </p:cNvSpPr>
              <p:nvPr/>
            </p:nvSpPr>
            <p:spPr bwMode="auto">
              <a:xfrm>
                <a:off x="5456" y="2114"/>
                <a:ext cx="3" cy="901"/>
              </a:xfrm>
              <a:prstGeom prst="line">
                <a:avLst/>
              </a:prstGeom>
              <a:noFill/>
              <a:ln w="9360">
                <a:solidFill>
                  <a:srgbClr val="FF0000"/>
                </a:solidFill>
                <a:round/>
                <a:headEnd/>
                <a:tailEnd type="triangle" w="med" len="med"/>
              </a:ln>
            </p:spPr>
            <p:txBody>
              <a:bodyPr/>
              <a:lstStyle/>
              <a:p>
                <a:endParaRPr lang="en-US"/>
              </a:p>
            </p:txBody>
          </p:sp>
          <p:sp>
            <p:nvSpPr>
              <p:cNvPr id="146575" name="AutoShape 143"/>
              <p:cNvSpPr>
                <a:spLocks noChangeArrowheads="1"/>
              </p:cNvSpPr>
              <p:nvPr/>
            </p:nvSpPr>
            <p:spPr bwMode="auto">
              <a:xfrm>
                <a:off x="5198" y="1104"/>
                <a:ext cx="502" cy="192"/>
              </a:xfrm>
              <a:prstGeom prst="roundRect">
                <a:avLst>
                  <a:gd name="adj" fmla="val 519"/>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General</a:t>
                </a:r>
              </a:p>
            </p:txBody>
          </p:sp>
        </p:grpSp>
        <p:sp>
          <p:nvSpPr>
            <p:cNvPr id="146576" name="AutoShape 144"/>
            <p:cNvSpPr>
              <a:spLocks noChangeArrowheads="1"/>
            </p:cNvSpPr>
            <p:nvPr/>
          </p:nvSpPr>
          <p:spPr bwMode="auto">
            <a:xfrm>
              <a:off x="34" y="1104"/>
              <a:ext cx="527" cy="192"/>
            </a:xfrm>
            <a:prstGeom prst="roundRect">
              <a:avLst>
                <a:gd name="adj" fmla="val 519"/>
              </a:avLst>
            </a:prstGeom>
            <a:noFill/>
            <a:ln w="9525">
              <a:noFill/>
              <a:round/>
              <a:headEnd/>
              <a:tailEnd/>
            </a:ln>
          </p:spPr>
          <p:txBody>
            <a:bodyPr wrap="none" lIns="90000" tIns="46800" rIns="90000" bIns="468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CODAR</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template2">
  <a:themeElements>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Presentation on product or servic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Template>
  <TotalTime>20396</TotalTime>
  <Words>1772</Words>
  <Application>Microsoft Office PowerPoint</Application>
  <PresentationFormat>On-screen Show (4:3)</PresentationFormat>
  <Paragraphs>418</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template2</vt:lpstr>
      <vt:lpstr>Easy Access of NASA HDF data via OPeNDAP</vt:lpstr>
      <vt:lpstr>Easy</vt:lpstr>
      <vt:lpstr>Outline</vt:lpstr>
      <vt:lpstr>OPeNDAP</vt:lpstr>
      <vt:lpstr>Access HDF via FTP</vt:lpstr>
      <vt:lpstr>Slide 6</vt:lpstr>
      <vt:lpstr>Access HDF via OPeNDAP</vt:lpstr>
      <vt:lpstr>OPeNDAP Data Types</vt:lpstr>
      <vt:lpstr>OPeNDAP Servers</vt:lpstr>
      <vt:lpstr>OPeNDAP Clients</vt:lpstr>
      <vt:lpstr>Outline</vt:lpstr>
      <vt:lpstr>Enhanced HDF4 Handler</vt:lpstr>
      <vt:lpstr>An example: Access HDF data via OPeNDAP</vt:lpstr>
      <vt:lpstr>HDF-EOS2 Products Supported</vt:lpstr>
      <vt:lpstr>Pure HDF4 Products Supported</vt:lpstr>
      <vt:lpstr>Pure HDF4 Products Supported</vt:lpstr>
      <vt:lpstr>Limitations</vt:lpstr>
      <vt:lpstr> Limitations(continued)</vt:lpstr>
      <vt:lpstr>HDF-EOS5 products Supported</vt:lpstr>
      <vt:lpstr>Learning Curve of accessing HDF data </vt:lpstr>
      <vt:lpstr>Live Demo</vt:lpstr>
      <vt:lpstr>OPeNDAP HDF4/HDF5 handlers</vt:lpstr>
      <vt:lpstr>Thank you !</vt:lpstr>
      <vt:lpstr>Acknowledgements</vt:lpstr>
      <vt:lpstr>Questions/comments?</vt:lpstr>
      <vt:lpstr>Our Work</vt:lpstr>
      <vt:lpstr>HDF5-OPeNDAP Handler Update</vt:lpstr>
    </vt:vector>
  </TitlesOfParts>
  <Company>The HDF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Remote Access via OPeNDAP and Webification</dc:title>
  <dc:creator>MuQun Yang;Hyo-Kyung Joe Lee</dc:creator>
  <cp:lastModifiedBy>kent</cp:lastModifiedBy>
  <cp:revision>239</cp:revision>
  <cp:lastPrinted>1601-01-01T00:00:00Z</cp:lastPrinted>
  <dcterms:created xsi:type="dcterms:W3CDTF">2009-10-02T21:12:46Z</dcterms:created>
  <dcterms:modified xsi:type="dcterms:W3CDTF">2010-09-27T19:12:44Z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TC010178481033</vt:lpwstr>
  </property>
</Properties>
</file>