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63"/>
  </p:notesMasterIdLst>
  <p:handoutMasterIdLst>
    <p:handoutMasterId r:id="rId64"/>
  </p:handoutMasterIdLst>
  <p:sldIdLst>
    <p:sldId id="264" r:id="rId2"/>
    <p:sldId id="293" r:id="rId3"/>
    <p:sldId id="336" r:id="rId4"/>
    <p:sldId id="289" r:id="rId5"/>
    <p:sldId id="257" r:id="rId6"/>
    <p:sldId id="346" r:id="rId7"/>
    <p:sldId id="337" r:id="rId8"/>
    <p:sldId id="339" r:id="rId9"/>
    <p:sldId id="341" r:id="rId10"/>
    <p:sldId id="340" r:id="rId11"/>
    <p:sldId id="342" r:id="rId12"/>
    <p:sldId id="343" r:id="rId13"/>
    <p:sldId id="344" r:id="rId14"/>
    <p:sldId id="292" r:id="rId15"/>
    <p:sldId id="299" r:id="rId16"/>
    <p:sldId id="296" r:id="rId17"/>
    <p:sldId id="297" r:id="rId18"/>
    <p:sldId id="347" r:id="rId19"/>
    <p:sldId id="348" r:id="rId20"/>
    <p:sldId id="349" r:id="rId21"/>
    <p:sldId id="350" r:id="rId22"/>
    <p:sldId id="324" r:id="rId23"/>
    <p:sldId id="291" r:id="rId24"/>
    <p:sldId id="295" r:id="rId25"/>
    <p:sldId id="294" r:id="rId26"/>
    <p:sldId id="300" r:id="rId27"/>
    <p:sldId id="301" r:id="rId28"/>
    <p:sldId id="322" r:id="rId29"/>
    <p:sldId id="302" r:id="rId30"/>
    <p:sldId id="303" r:id="rId31"/>
    <p:sldId id="304" r:id="rId32"/>
    <p:sldId id="325" r:id="rId33"/>
    <p:sldId id="305" r:id="rId34"/>
    <p:sldId id="307" r:id="rId35"/>
    <p:sldId id="309" r:id="rId36"/>
    <p:sldId id="326" r:id="rId37"/>
    <p:sldId id="310" r:id="rId38"/>
    <p:sldId id="308" r:id="rId39"/>
    <p:sldId id="327" r:id="rId40"/>
    <p:sldId id="306" r:id="rId41"/>
    <p:sldId id="328" r:id="rId42"/>
    <p:sldId id="312" r:id="rId43"/>
    <p:sldId id="329" r:id="rId44"/>
    <p:sldId id="313" r:id="rId45"/>
    <p:sldId id="314" r:id="rId46"/>
    <p:sldId id="323" r:id="rId47"/>
    <p:sldId id="330" r:id="rId48"/>
    <p:sldId id="315" r:id="rId49"/>
    <p:sldId id="331" r:id="rId50"/>
    <p:sldId id="334" r:id="rId51"/>
    <p:sldId id="316" r:id="rId52"/>
    <p:sldId id="320" r:id="rId53"/>
    <p:sldId id="317" r:id="rId54"/>
    <p:sldId id="318" r:id="rId55"/>
    <p:sldId id="333" r:id="rId56"/>
    <p:sldId id="319" r:id="rId57"/>
    <p:sldId id="335" r:id="rId58"/>
    <p:sldId id="332" r:id="rId59"/>
    <p:sldId id="266" r:id="rId60"/>
    <p:sldId id="267" r:id="rId61"/>
    <p:sldId id="268" r:id="rId62"/>
  </p:sldIdLst>
  <p:sldSz cx="9144000" cy="6858000" type="screen4x3"/>
  <p:notesSz cx="6858000" cy="9144000"/>
  <p:custDataLst>
    <p:tags r:id="rId6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5613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2813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0013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7213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FF00"/>
    <a:srgbClr val="6600FF"/>
    <a:srgbClr val="009999"/>
    <a:srgbClr val="FF3300"/>
    <a:srgbClr val="FF6633"/>
    <a:srgbClr val="F8F8F8"/>
    <a:srgbClr val="FFFF99"/>
    <a:srgbClr val="B2B2B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78941" autoAdjust="0"/>
  </p:normalViewPr>
  <p:slideViewPr>
    <p:cSldViewPr>
      <p:cViewPr varScale="1">
        <p:scale>
          <a:sx n="48" d="100"/>
          <a:sy n="48" d="100"/>
        </p:scale>
        <p:origin x="-67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F61F257-31EF-47A6-9DB2-94F7957CD2B2}" type="datetimeFigureOut">
              <a:rPr lang="en-US"/>
              <a:pPr>
                <a:defRPr/>
              </a:pPr>
              <a:t>9/27/2010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8E7340C-E681-443C-B167-2DE8D24050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6803C6C7-A4DD-4444-ACED-398895B3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538" algn="l" defTabSz="9142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46" algn="l" defTabSz="9142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54" algn="l" defTabSz="9142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62" algn="l" defTabSz="9142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eoszoo.hdfgroup.uiuc.edu/zoo/OBPG/S1997247162631.L2_MLAC_OC_Rrs_412_zoom.idl.JPG" TargetMode="External"/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0605C8-F29D-436F-BEB8-6DE23E42275E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Common</a:t>
            </a:r>
            <a:r>
              <a:rPr lang="en-US" baseline="0" dirty="0" smtClean="0"/>
              <a:t> concepts of getting the data and visualizing the data</a:t>
            </a: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Explain two reasons for this work:</a:t>
            </a:r>
          </a:p>
          <a:p>
            <a:pPr>
              <a:defRPr/>
            </a:pPr>
            <a:r>
              <a:rPr lang="en-US" dirty="0" smtClean="0"/>
              <a:t>We’ve done this work  in the past few months.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 smtClean="0"/>
              <a:t>Some information  of tools are out of date. Need to be updated.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 smtClean="0"/>
              <a:t>Requests for more information such as examples. </a:t>
            </a:r>
          </a:p>
          <a:p>
            <a:pPr marL="228600" indent="-228600">
              <a:buFontTx/>
              <a:buAutoNum type="arabicPeriod"/>
              <a:defRPr/>
            </a:pPr>
            <a:endParaRPr lang="en-US" dirty="0" smtClean="0"/>
          </a:p>
          <a:p>
            <a:pPr marL="228600" indent="-228600">
              <a:buFontTx/>
              <a:buAutoNum type="arabicPeriod"/>
              <a:defRPr/>
            </a:pPr>
            <a:r>
              <a:rPr lang="en-US" dirty="0" smtClean="0"/>
              <a:t>Get the feedback often.</a:t>
            </a:r>
          </a:p>
          <a:p>
            <a:pPr marL="228600" indent="-228600">
              <a:buFontTx/>
              <a:buAutoNum type="arabicPeriod"/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03C6C7-A4DD-4444-ACED-398895B3353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a zoom</a:t>
            </a:r>
            <a:r>
              <a:rPr lang="en-US" baseline="0" dirty="0" smtClean="0"/>
              <a:t> view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03C6C7-A4DD-4444-ACED-398895B3353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03C6C7-A4DD-4444-ACED-398895B3353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a code section for calculating</a:t>
            </a:r>
            <a:r>
              <a:rPr lang="en-US" baseline="0" dirty="0" smtClean="0"/>
              <a:t> the lat/</a:t>
            </a:r>
            <a:r>
              <a:rPr lang="en-US" baseline="0" dirty="0" err="1" smtClean="0"/>
              <a:t>lon</a:t>
            </a:r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03C6C7-A4DD-4444-ACED-398895B3353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IDL</a:t>
            </a:r>
            <a:r>
              <a:rPr lang="en-US" baseline="0" dirty="0" smtClean="0"/>
              <a:t> code and plot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03C6C7-A4DD-4444-ACED-398895B3353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MYD021KM.A2002226.0000.005.2009193222735_EV_1KM_Emissive.ncl</a:t>
            </a:r>
          </a:p>
          <a:p>
            <a:r>
              <a:rPr lang="en-US" dirty="0" smtClean="0"/>
              <a:t>Also add</a:t>
            </a:r>
            <a:r>
              <a:rPr lang="en-US" baseline="0" dirty="0" smtClean="0"/>
              <a:t> a global view if we have one.</a:t>
            </a:r>
          </a:p>
          <a:p>
            <a:r>
              <a:rPr lang="en-US" baseline="0" dirty="0" smtClean="0"/>
              <a:t>I already add global view, the zoom view will fly 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03C6C7-A4DD-4444-ACED-398895B33538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Provide</a:t>
            </a:r>
            <a:r>
              <a:rPr lang="en-US" baseline="0" dirty="0" smtClean="0"/>
              <a:t> the code section and circle the line that applies the scale offset.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03C6C7-A4DD-4444-ACED-398895B33538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Matlab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03C6C7-A4DD-4444-ACED-398895B33538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</a:t>
            </a:r>
            <a:r>
              <a:rPr lang="en-US" baseline="0" dirty="0" smtClean="0"/>
              <a:t> the code that reads the lat/</a:t>
            </a:r>
            <a:r>
              <a:rPr lang="en-US" baseline="0" dirty="0" err="1" smtClean="0"/>
              <a:t>lon</a:t>
            </a:r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03C6C7-A4DD-4444-ACED-398895B33538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03C6C7-A4DD-4444-ACED-398895B33538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03C6C7-A4DD-4444-ACED-398895B3353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Replace</a:t>
            </a:r>
            <a:r>
              <a:rPr lang="en-US" baseline="0" dirty="0" smtClean="0"/>
              <a:t> this with </a:t>
            </a:r>
            <a:r>
              <a:rPr lang="en-US" dirty="0" smtClean="0">
                <a:hlinkClick r:id="rId3"/>
              </a:rPr>
              <a:t>http://eoszoo.hdfgroup.uiuc.edu/zoo/OBPG/S1997247162631.L2_MLAC_OC_Rrs_412_zoom.idl.JPG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03C6C7-A4DD-4444-ACED-398895B33538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</a:t>
            </a:r>
            <a:r>
              <a:rPr lang="en-US" baseline="0" dirty="0" smtClean="0"/>
              <a:t> a MODIST grid </a:t>
            </a:r>
            <a:r>
              <a:rPr lang="en-US" baseline="0" dirty="0" err="1" smtClean="0"/>
              <a:t>Matlab</a:t>
            </a:r>
            <a:r>
              <a:rPr lang="en-US" baseline="0" dirty="0" smtClean="0"/>
              <a:t> plot.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03C6C7-A4DD-4444-ACED-398895B33538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NCL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03C6C7-A4DD-4444-ACED-398895B33538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Remove this</a:t>
            </a:r>
            <a:r>
              <a:rPr lang="en-US" baseline="0" dirty="0" smtClean="0"/>
              <a:t> one.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03C6C7-A4DD-4444-ACED-398895B33538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Provide</a:t>
            </a:r>
            <a:r>
              <a:rPr lang="en-US" baseline="0" dirty="0" smtClean="0"/>
              <a:t> the code section for lat/</a:t>
            </a:r>
            <a:r>
              <a:rPr lang="en-US" baseline="0" dirty="0" err="1" smtClean="0"/>
              <a:t>lon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03C6C7-A4DD-4444-ACED-398895B33538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Provide the code section on how this is plotted.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03C6C7-A4DD-4444-ACED-398895B33538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03C6C7-A4DD-4444-ACED-398895B33538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The Earth Observing System Project Science Office -&gt; eospso.gsfc.nasa.gov (Information about Earth Observing System)</a:t>
            </a:r>
          </a:p>
          <a:p>
            <a:pPr>
              <a:defRPr/>
            </a:pPr>
            <a:r>
              <a:rPr lang="en-US" dirty="0" smtClean="0"/>
              <a:t>SDP Toolkit/HDF-EOS: http://newsroom.gsfc.nasa.gov/sdptoolkit/toolkit.html </a:t>
            </a:r>
          </a:p>
          <a:p>
            <a:pPr>
              <a:defRPr/>
            </a:pPr>
            <a:r>
              <a:rPr lang="en-US" dirty="0" smtClean="0"/>
              <a:t>HDF Group website: http://hdfgroup.org</a:t>
            </a:r>
          </a:p>
          <a:p>
            <a:pPr>
              <a:defRPr/>
            </a:pPr>
            <a:r>
              <a:rPr lang="en-US" dirty="0" smtClean="0"/>
              <a:t>But HDF-EOS Tools and Information Center  http://hdfeos.org  or http://hdfeos.net Screenshot of http://hdfeos.org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Explain two reasons for this work:</a:t>
            </a:r>
          </a:p>
          <a:p>
            <a:pPr>
              <a:defRPr/>
            </a:pPr>
            <a:r>
              <a:rPr lang="en-US" dirty="0" smtClean="0"/>
              <a:t>We’ve done this work  in the past few months.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 smtClean="0"/>
              <a:t>Some information  of tools are out of date. Need to be updated.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 smtClean="0"/>
              <a:t>Requests for more information such as examples.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9257BC-5010-4D1C-8300-ACB97681F96E}" type="slidenum">
              <a:rPr lang="en-US" smtClean="0"/>
              <a:pPr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995C2E-5144-4CCE-8367-E55F9C59BE5C}" type="slidenum">
              <a:rPr lang="en-US" smtClean="0"/>
              <a:pPr>
                <a:defRPr/>
              </a:pPr>
              <a:t>5</a:t>
            </a:fld>
            <a:endParaRPr lang="en-US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developed by the CISL at NCAR.  It is an interpreted language designed for visualization and analysis of scientific data.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03C6C7-A4DD-4444-ACED-398895B3353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The Earth Observing System Project Science Office -&gt; eospso.gsfc.nasa.gov (Information about Earth Observing System)</a:t>
            </a:r>
          </a:p>
          <a:p>
            <a:pPr>
              <a:defRPr/>
            </a:pPr>
            <a:r>
              <a:rPr lang="en-US" dirty="0" smtClean="0"/>
              <a:t>SDP Toolkit/HDF-EOS: http://newsroom.gsfc.nasa.gov/sdptoolkit/toolkit.html </a:t>
            </a:r>
          </a:p>
          <a:p>
            <a:pPr>
              <a:defRPr/>
            </a:pPr>
            <a:r>
              <a:rPr lang="en-US" dirty="0" smtClean="0"/>
              <a:t>HDF Group website: http://hdfgroup.org</a:t>
            </a:r>
          </a:p>
          <a:p>
            <a:pPr>
              <a:defRPr/>
            </a:pPr>
            <a:r>
              <a:rPr lang="en-US" dirty="0" smtClean="0"/>
              <a:t>But HDF-EOS Tools and Information Center  http://hdfeos.org  or http://hdfeos.net Screenshot of http://hdfeos.org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Explain two reasons for this work:</a:t>
            </a:r>
          </a:p>
          <a:p>
            <a:pPr>
              <a:defRPr/>
            </a:pPr>
            <a:r>
              <a:rPr lang="en-US" dirty="0" smtClean="0"/>
              <a:t>We’ve done this work  in the past few months.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 smtClean="0"/>
              <a:t>Some information  of tools are out of date. Need to be updated.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 smtClean="0"/>
              <a:t>Requests for more information such as examples.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9257BC-5010-4D1C-8300-ACB97681F96E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E492CB-640F-4ADA-906E-F0DD4889D3AA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I want to say “Same thing for MATLAB IDL NCL” .</a:t>
            </a:r>
          </a:p>
          <a:p>
            <a:endParaRPr lang="en-US" dirty="0" smtClean="0">
              <a:latin typeface="Arial" pitchFamily="34" charset="0"/>
            </a:endParaRPr>
          </a:p>
          <a:p>
            <a:r>
              <a:rPr lang="en-US" dirty="0" smtClean="0">
                <a:latin typeface="Arial" pitchFamily="34" charset="0"/>
              </a:rPr>
              <a:t>Breadth of coverage. Plots and codes.</a:t>
            </a:r>
          </a:p>
          <a:p>
            <a:r>
              <a:rPr lang="en-US" dirty="0" smtClean="0">
                <a:latin typeface="Arial" pitchFamily="34" charset="0"/>
              </a:rPr>
              <a:t> </a:t>
            </a:r>
          </a:p>
          <a:p>
            <a:r>
              <a:rPr lang="en-US" dirty="0" smtClean="0">
                <a:latin typeface="Arial" pitchFamily="34" charset="0"/>
              </a:rPr>
              <a:t>Don’t give any favor on one tool.</a:t>
            </a:r>
          </a:p>
          <a:p>
            <a:r>
              <a:rPr lang="en-US" dirty="0" smtClean="0">
                <a:latin typeface="Arial" pitchFamily="34" charset="0"/>
              </a:rPr>
              <a:t> </a:t>
            </a:r>
          </a:p>
          <a:p>
            <a:r>
              <a:rPr lang="en-US" dirty="0" smtClean="0">
                <a:latin typeface="Arial" pitchFamily="34" charset="0"/>
              </a:rPr>
              <a:t>Technical details - Special problems – performance problem / missing geo-info / scale – offset (get the data right)</a:t>
            </a:r>
          </a:p>
          <a:p>
            <a:endParaRPr lang="en-US" dirty="0" smtClean="0">
              <a:latin typeface="Arial" pitchFamily="34" charset="0"/>
            </a:endParaRPr>
          </a:p>
          <a:p>
            <a:r>
              <a:rPr lang="en-US" dirty="0" smtClean="0">
                <a:latin typeface="Arial" pitchFamily="34" charset="0"/>
              </a:rPr>
              <a:t>Put the URL on every slide.</a:t>
            </a:r>
          </a:p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general, for all the following</a:t>
            </a:r>
            <a:r>
              <a:rPr lang="en-US" baseline="0" dirty="0" smtClean="0"/>
              <a:t> slides: You need to specify the tool name under the plot. The font should not be too small.</a:t>
            </a:r>
            <a:endParaRPr lang="en-US" dirty="0" smtClean="0"/>
          </a:p>
          <a:p>
            <a:r>
              <a:rPr lang="en-US" dirty="0" smtClean="0"/>
              <a:t>Add</a:t>
            </a:r>
            <a:r>
              <a:rPr lang="en-US" baseline="0" dirty="0" smtClean="0"/>
              <a:t> another code section:</a:t>
            </a:r>
          </a:p>
          <a:p>
            <a:r>
              <a:rPr lang="en-US" baseline="0" dirty="0" smtClean="0"/>
              <a:t>Amplify  </a:t>
            </a:r>
          </a:p>
          <a:p>
            <a:r>
              <a:rPr kumimoji="1" lang="en-US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data@lat2d=</a:t>
            </a:r>
            <a:r>
              <a:rPr kumimoji="1" lang="en-US" sz="1200" b="0" i="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eos_file</a:t>
            </a:r>
            <a:r>
              <a:rPr kumimoji="1" lang="en-US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-&gt;Latitude_L2_Standard_cloud_cleared_radiance_product</a:t>
            </a:r>
          </a:p>
          <a:p>
            <a:r>
              <a:rPr kumimoji="1" lang="en-US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..</a:t>
            </a:r>
          </a:p>
          <a:p>
            <a:r>
              <a:rPr kumimoji="1" lang="en-US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Amplify:</a:t>
            </a:r>
          </a:p>
          <a:p>
            <a:r>
              <a:rPr kumimoji="1" lang="en-US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plot(3)=</a:t>
            </a:r>
            <a:r>
              <a:rPr kumimoji="1" lang="en-US" sz="1200" b="0" i="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gsn_csm_contour_map_polar</a:t>
            </a:r>
            <a:r>
              <a:rPr kumimoji="1" lang="en-US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(xwks,data_3,res…)</a:t>
            </a:r>
          </a:p>
          <a:p>
            <a:r>
              <a:rPr kumimoji="1" lang="en-US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/>
            </a:r>
            <a:br>
              <a:rPr kumimoji="1" lang="en-US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</a:br>
            <a:r>
              <a:rPr kumimoji="1" lang="en-US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Replace</a:t>
            </a:r>
            <a:r>
              <a:rPr kumimoji="1" lang="en-US" sz="1200" b="0" i="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the plot with channel 567</a:t>
            </a:r>
            <a:endParaRPr kumimoji="1" lang="en-US" sz="1200" b="0" i="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03C6C7-A4DD-4444-ACED-398895B3353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Plots</a:t>
            </a:r>
            <a:r>
              <a:rPr lang="en-US" baseline="0" dirty="0" smtClean="0"/>
              <a:t> will fly 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03C6C7-A4DD-4444-ACED-398895B3353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999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053"/>
          <p:cNvSpPr txBox="1">
            <a:spLocks noChangeArrowheads="1"/>
          </p:cNvSpPr>
          <p:nvPr userDrawn="1"/>
        </p:nvSpPr>
        <p:spPr bwMode="auto">
          <a:xfrm>
            <a:off x="7239000" y="6629400"/>
            <a:ext cx="1676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2" tIns="45711" rIns="91422" bIns="45711" anchor="b"/>
          <a:lstStyle>
            <a:lvl1pPr>
              <a:defRPr sz="12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www.hdfgroup.org</a:t>
            </a:r>
          </a:p>
        </p:txBody>
      </p:sp>
      <p:pic>
        <p:nvPicPr>
          <p:cNvPr id="6" name="Picture 1056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813" y="152400"/>
            <a:ext cx="966787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1374775" y="239713"/>
            <a:ext cx="1825625" cy="369887"/>
          </a:xfrm>
          <a:prstGeom prst="rect">
            <a:avLst/>
          </a:prstGeom>
          <a:noFill/>
        </p:spPr>
        <p:txBody>
          <a:bodyPr wrap="none" lIns="91422" tIns="45711" rIns="91422" bIns="45711">
            <a:spAutoFit/>
          </a:bodyPr>
          <a:lstStyle/>
          <a:p>
            <a:pPr>
              <a:defRPr/>
            </a:pPr>
            <a:r>
              <a:rPr lang="en-US" sz="1800" dirty="0">
                <a:latin typeface="Arial" pitchFamily="34" charset="0"/>
              </a:rPr>
              <a:t>The HDF Group</a:t>
            </a:r>
          </a:p>
        </p:txBody>
      </p:sp>
      <p:sp>
        <p:nvSpPr>
          <p:cNvPr id="37890" name="Rectangle 2050"/>
          <p:cNvSpPr>
            <a:spLocks noGrp="1" noChangeArrowheads="1"/>
          </p:cNvSpPr>
          <p:nvPr>
            <p:ph type="ctrTitle"/>
          </p:nvPr>
        </p:nvSpPr>
        <p:spPr>
          <a:xfrm>
            <a:off x="685800" y="2209800"/>
            <a:ext cx="7772400" cy="2057400"/>
          </a:xfrm>
        </p:spPr>
        <p:txBody>
          <a:bodyPr anchor="t"/>
          <a:lstStyle>
            <a:lvl1pPr>
              <a:defRPr sz="4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7891" name="Rectangle 2051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419600"/>
            <a:ext cx="6400800" cy="914400"/>
          </a:xfrm>
        </p:spPr>
        <p:txBody>
          <a:bodyPr/>
          <a:lstStyle>
            <a:lvl1pPr marL="0" indent="0" algn="ctr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Rectangle 2064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629400"/>
            <a:ext cx="1981200" cy="228600"/>
          </a:xfrm>
        </p:spPr>
        <p:txBody>
          <a:bodyPr/>
          <a:lstStyle>
            <a:lvl1pPr>
              <a:defRPr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September 28, 2010</a:t>
            </a:r>
            <a:endParaRPr lang="en-US" dirty="0"/>
          </a:p>
        </p:txBody>
      </p:sp>
      <p:sp>
        <p:nvSpPr>
          <p:cNvPr id="9" name="Rectangle 206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HDF/HDF-EOS Workshop XIV</a:t>
            </a:r>
            <a:endParaRPr lang="en-US"/>
          </a:p>
        </p:txBody>
      </p:sp>
      <p:sp>
        <p:nvSpPr>
          <p:cNvPr id="10" name="Rectangle 206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5FCA963-CE2C-4C26-A40F-9B4DDA1A5F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5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28, 2010</a:t>
            </a:r>
            <a:endParaRPr lang="en-US" dirty="0"/>
          </a:p>
        </p:txBody>
      </p:sp>
      <p:sp>
        <p:nvSpPr>
          <p:cNvPr id="5" name="Rectangle 105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HDF/HDF-EOS Workshop XIV</a:t>
            </a:r>
            <a:endParaRPr lang="en-US"/>
          </a:p>
        </p:txBody>
      </p:sp>
      <p:sp>
        <p:nvSpPr>
          <p:cNvPr id="6" name="Rectangle 105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367DD-8753-4A08-AB8C-1B4BC4B222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152400"/>
            <a:ext cx="211455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19125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5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28, 2010</a:t>
            </a:r>
            <a:endParaRPr lang="en-US" dirty="0"/>
          </a:p>
        </p:txBody>
      </p:sp>
      <p:sp>
        <p:nvSpPr>
          <p:cNvPr id="5" name="Rectangle 105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HDF/HDF-EOS Workshop XIV</a:t>
            </a:r>
            <a:endParaRPr lang="en-US"/>
          </a:p>
        </p:txBody>
      </p:sp>
      <p:sp>
        <p:nvSpPr>
          <p:cNvPr id="6" name="Rectangle 105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E9078-FD8B-41EA-A08F-730FC2FBAB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010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990600"/>
            <a:ext cx="84582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3810000"/>
            <a:ext cx="84582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5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28, 2010</a:t>
            </a:r>
            <a:endParaRPr lang="en-US" dirty="0"/>
          </a:p>
        </p:txBody>
      </p:sp>
      <p:sp>
        <p:nvSpPr>
          <p:cNvPr id="6" name="Rectangle 105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HDF/HDF-EOS Workshop XIV</a:t>
            </a:r>
            <a:endParaRPr lang="en-US"/>
          </a:p>
        </p:txBody>
      </p:sp>
      <p:sp>
        <p:nvSpPr>
          <p:cNvPr id="7" name="Rectangle 105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DD5F7-7EB9-448F-8B8F-C5B2F2AC87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5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28, 2010</a:t>
            </a:r>
            <a:endParaRPr lang="en-US" dirty="0"/>
          </a:p>
        </p:txBody>
      </p:sp>
      <p:sp>
        <p:nvSpPr>
          <p:cNvPr id="5" name="Rectangle 105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HDF/HDF-EOS Workshop XIV</a:t>
            </a:r>
            <a:endParaRPr lang="en-US"/>
          </a:p>
        </p:txBody>
      </p:sp>
      <p:sp>
        <p:nvSpPr>
          <p:cNvPr id="6" name="Rectangle 105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E6756-892A-4928-964F-EB6B68E870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08" indent="0">
              <a:buNone/>
              <a:defRPr sz="1800"/>
            </a:lvl2pPr>
            <a:lvl3pPr marL="914215" indent="0">
              <a:buNone/>
              <a:defRPr sz="1600"/>
            </a:lvl3pPr>
            <a:lvl4pPr marL="1371323" indent="0">
              <a:buNone/>
              <a:defRPr sz="1400"/>
            </a:lvl4pPr>
            <a:lvl5pPr marL="1828431" indent="0">
              <a:buNone/>
              <a:defRPr sz="1400"/>
            </a:lvl5pPr>
            <a:lvl6pPr marL="2285538" indent="0">
              <a:buNone/>
              <a:defRPr sz="1400"/>
            </a:lvl6pPr>
            <a:lvl7pPr marL="2742646" indent="0">
              <a:buNone/>
              <a:defRPr sz="1400"/>
            </a:lvl7pPr>
            <a:lvl8pPr marL="3199754" indent="0">
              <a:buNone/>
              <a:defRPr sz="1400"/>
            </a:lvl8pPr>
            <a:lvl9pPr marL="365686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5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28, 2010</a:t>
            </a:r>
            <a:endParaRPr lang="en-US" dirty="0"/>
          </a:p>
        </p:txBody>
      </p:sp>
      <p:sp>
        <p:nvSpPr>
          <p:cNvPr id="5" name="Rectangle 105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HDF/HDF-EOS Workshop XIV</a:t>
            </a:r>
            <a:endParaRPr lang="en-US"/>
          </a:p>
        </p:txBody>
      </p:sp>
      <p:sp>
        <p:nvSpPr>
          <p:cNvPr id="6" name="Rectangle 105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FDC36-DBF9-4606-89C6-7467942491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990600"/>
            <a:ext cx="41529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90600"/>
            <a:ext cx="41529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5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28, 2010</a:t>
            </a:r>
            <a:endParaRPr lang="en-US" dirty="0"/>
          </a:p>
        </p:txBody>
      </p:sp>
      <p:sp>
        <p:nvSpPr>
          <p:cNvPr id="6" name="Rectangle 105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HDF/HDF-EOS Workshop XIV</a:t>
            </a:r>
            <a:endParaRPr lang="en-US"/>
          </a:p>
        </p:txBody>
      </p:sp>
      <p:sp>
        <p:nvSpPr>
          <p:cNvPr id="7" name="Rectangle 105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20D9D-5274-4002-87D3-48217EF121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8" indent="0">
              <a:buNone/>
              <a:defRPr sz="2000" b="1"/>
            </a:lvl2pPr>
            <a:lvl3pPr marL="914215" indent="0">
              <a:buNone/>
              <a:defRPr sz="1800" b="1"/>
            </a:lvl3pPr>
            <a:lvl4pPr marL="1371323" indent="0">
              <a:buNone/>
              <a:defRPr sz="1600" b="1"/>
            </a:lvl4pPr>
            <a:lvl5pPr marL="1828431" indent="0">
              <a:buNone/>
              <a:defRPr sz="1600" b="1"/>
            </a:lvl5pPr>
            <a:lvl6pPr marL="2285538" indent="0">
              <a:buNone/>
              <a:defRPr sz="1600" b="1"/>
            </a:lvl6pPr>
            <a:lvl7pPr marL="2742646" indent="0">
              <a:buNone/>
              <a:defRPr sz="1600" b="1"/>
            </a:lvl7pPr>
            <a:lvl8pPr marL="3199754" indent="0">
              <a:buNone/>
              <a:defRPr sz="1600" b="1"/>
            </a:lvl8pPr>
            <a:lvl9pPr marL="36568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8" indent="0">
              <a:buNone/>
              <a:defRPr sz="2000" b="1"/>
            </a:lvl2pPr>
            <a:lvl3pPr marL="914215" indent="0">
              <a:buNone/>
              <a:defRPr sz="1800" b="1"/>
            </a:lvl3pPr>
            <a:lvl4pPr marL="1371323" indent="0">
              <a:buNone/>
              <a:defRPr sz="1600" b="1"/>
            </a:lvl4pPr>
            <a:lvl5pPr marL="1828431" indent="0">
              <a:buNone/>
              <a:defRPr sz="1600" b="1"/>
            </a:lvl5pPr>
            <a:lvl6pPr marL="2285538" indent="0">
              <a:buNone/>
              <a:defRPr sz="1600" b="1"/>
            </a:lvl6pPr>
            <a:lvl7pPr marL="2742646" indent="0">
              <a:buNone/>
              <a:defRPr sz="1600" b="1"/>
            </a:lvl7pPr>
            <a:lvl8pPr marL="3199754" indent="0">
              <a:buNone/>
              <a:defRPr sz="1600" b="1"/>
            </a:lvl8pPr>
            <a:lvl9pPr marL="36568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5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28, 2010</a:t>
            </a:r>
            <a:endParaRPr lang="en-US" dirty="0"/>
          </a:p>
        </p:txBody>
      </p:sp>
      <p:sp>
        <p:nvSpPr>
          <p:cNvPr id="8" name="Rectangle 105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HDF/HDF-EOS Workshop XIV</a:t>
            </a:r>
            <a:endParaRPr lang="en-US"/>
          </a:p>
        </p:txBody>
      </p:sp>
      <p:sp>
        <p:nvSpPr>
          <p:cNvPr id="9" name="Rectangle 105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CCF50-1D96-478E-BDB3-D8E9103253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5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28, 2010</a:t>
            </a:r>
            <a:endParaRPr lang="en-US" dirty="0"/>
          </a:p>
        </p:txBody>
      </p:sp>
      <p:sp>
        <p:nvSpPr>
          <p:cNvPr id="4" name="Rectangle 105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HDF/HDF-EOS Workshop XIV</a:t>
            </a:r>
            <a:endParaRPr lang="en-US"/>
          </a:p>
        </p:txBody>
      </p:sp>
      <p:sp>
        <p:nvSpPr>
          <p:cNvPr id="5" name="Rectangle 105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D1A01-991B-4D6A-90AA-288A95DDB4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5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28, 2010</a:t>
            </a:r>
            <a:endParaRPr lang="en-US" dirty="0"/>
          </a:p>
        </p:txBody>
      </p:sp>
      <p:sp>
        <p:nvSpPr>
          <p:cNvPr id="3" name="Rectangle 105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HDF/HDF-EOS Workshop XIV</a:t>
            </a:r>
            <a:endParaRPr lang="en-US"/>
          </a:p>
        </p:txBody>
      </p:sp>
      <p:sp>
        <p:nvSpPr>
          <p:cNvPr id="4" name="Rectangle 105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548EC-484C-430C-AD2B-ACCB6D1828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8" indent="0">
              <a:buNone/>
              <a:defRPr sz="1200"/>
            </a:lvl2pPr>
            <a:lvl3pPr marL="914215" indent="0">
              <a:buNone/>
              <a:defRPr sz="1000"/>
            </a:lvl3pPr>
            <a:lvl4pPr marL="1371323" indent="0">
              <a:buNone/>
              <a:defRPr sz="900"/>
            </a:lvl4pPr>
            <a:lvl5pPr marL="1828431" indent="0">
              <a:buNone/>
              <a:defRPr sz="900"/>
            </a:lvl5pPr>
            <a:lvl6pPr marL="2285538" indent="0">
              <a:buNone/>
              <a:defRPr sz="900"/>
            </a:lvl6pPr>
            <a:lvl7pPr marL="2742646" indent="0">
              <a:buNone/>
              <a:defRPr sz="900"/>
            </a:lvl7pPr>
            <a:lvl8pPr marL="3199754" indent="0">
              <a:buNone/>
              <a:defRPr sz="900"/>
            </a:lvl8pPr>
            <a:lvl9pPr marL="36568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5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28, 2010</a:t>
            </a:r>
            <a:endParaRPr lang="en-US" dirty="0"/>
          </a:p>
        </p:txBody>
      </p:sp>
      <p:sp>
        <p:nvSpPr>
          <p:cNvPr id="6" name="Rectangle 105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HDF/HDF-EOS Workshop XIV</a:t>
            </a:r>
            <a:endParaRPr lang="en-US"/>
          </a:p>
        </p:txBody>
      </p:sp>
      <p:sp>
        <p:nvSpPr>
          <p:cNvPr id="7" name="Rectangle 105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50897-6210-4890-93B2-5E2FF7CD62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08" indent="0">
              <a:buNone/>
              <a:defRPr sz="2800"/>
            </a:lvl2pPr>
            <a:lvl3pPr marL="914215" indent="0">
              <a:buNone/>
              <a:defRPr sz="2400"/>
            </a:lvl3pPr>
            <a:lvl4pPr marL="1371323" indent="0">
              <a:buNone/>
              <a:defRPr sz="2000"/>
            </a:lvl4pPr>
            <a:lvl5pPr marL="1828431" indent="0">
              <a:buNone/>
              <a:defRPr sz="2000"/>
            </a:lvl5pPr>
            <a:lvl6pPr marL="2285538" indent="0">
              <a:buNone/>
              <a:defRPr sz="2000"/>
            </a:lvl6pPr>
            <a:lvl7pPr marL="2742646" indent="0">
              <a:buNone/>
              <a:defRPr sz="2000"/>
            </a:lvl7pPr>
            <a:lvl8pPr marL="3199754" indent="0">
              <a:buNone/>
              <a:defRPr sz="2000"/>
            </a:lvl8pPr>
            <a:lvl9pPr marL="3656862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8" indent="0">
              <a:buNone/>
              <a:defRPr sz="1200"/>
            </a:lvl2pPr>
            <a:lvl3pPr marL="914215" indent="0">
              <a:buNone/>
              <a:defRPr sz="1000"/>
            </a:lvl3pPr>
            <a:lvl4pPr marL="1371323" indent="0">
              <a:buNone/>
              <a:defRPr sz="900"/>
            </a:lvl4pPr>
            <a:lvl5pPr marL="1828431" indent="0">
              <a:buNone/>
              <a:defRPr sz="900"/>
            </a:lvl5pPr>
            <a:lvl6pPr marL="2285538" indent="0">
              <a:buNone/>
              <a:defRPr sz="900"/>
            </a:lvl6pPr>
            <a:lvl7pPr marL="2742646" indent="0">
              <a:buNone/>
              <a:defRPr sz="900"/>
            </a:lvl7pPr>
            <a:lvl8pPr marL="3199754" indent="0">
              <a:buNone/>
              <a:defRPr sz="900"/>
            </a:lvl8pPr>
            <a:lvl9pPr marL="36568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5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28, 2010</a:t>
            </a:r>
            <a:endParaRPr lang="en-US" dirty="0"/>
          </a:p>
        </p:txBody>
      </p:sp>
      <p:sp>
        <p:nvSpPr>
          <p:cNvPr id="6" name="Rectangle 105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HDF/HDF-EOS Workshop XIV</a:t>
            </a:r>
            <a:endParaRPr lang="en-US"/>
          </a:p>
        </p:txBody>
      </p:sp>
      <p:sp>
        <p:nvSpPr>
          <p:cNvPr id="7" name="Rectangle 105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22057-8F10-4FC3-BDC8-9BEF0BEE9D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99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90600"/>
            <a:ext cx="8458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8" name="Picture 1050" descr="hdf 0line"/>
          <p:cNvPicPr>
            <a:picLocks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762000"/>
            <a:ext cx="9144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152400"/>
            <a:ext cx="7010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2" tIns="45711" rIns="91422" bIns="4571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6893" name="Rectangle 105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629400"/>
            <a:ext cx="1676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September 28, 2010</a:t>
            </a:r>
            <a:endParaRPr lang="en-US" dirty="0"/>
          </a:p>
        </p:txBody>
      </p:sp>
      <p:sp>
        <p:nvSpPr>
          <p:cNvPr id="36894" name="Rectangle 105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0" y="6629400"/>
            <a:ext cx="3962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b" anchorCtr="0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HDF/HDF-EOS Workshop XIV</a:t>
            </a:r>
            <a:endParaRPr lang="en-US"/>
          </a:p>
        </p:txBody>
      </p:sp>
      <p:sp>
        <p:nvSpPr>
          <p:cNvPr id="36895" name="Rectangle 10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00800" y="6629400"/>
            <a:ext cx="76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b" anchorCtr="0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EB699EE-38CB-4543-91D9-D35DA9C7F9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Rectangle 1053"/>
          <p:cNvSpPr txBox="1">
            <a:spLocks noChangeArrowheads="1"/>
          </p:cNvSpPr>
          <p:nvPr/>
        </p:nvSpPr>
        <p:spPr bwMode="auto">
          <a:xfrm>
            <a:off x="7239000" y="6629400"/>
            <a:ext cx="1676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2" tIns="45711" rIns="91422" bIns="45711" anchor="b"/>
          <a:lstStyle>
            <a:lvl1pPr>
              <a:defRPr sz="12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www.hdfgroup.org</a:t>
            </a:r>
          </a:p>
        </p:txBody>
      </p:sp>
      <p:pic>
        <p:nvPicPr>
          <p:cNvPr id="1034" name="Picture 1056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04813" y="152400"/>
            <a:ext cx="966787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  <a:cs typeface="Arial" charset="0"/>
        </a:defRPr>
      </a:lvl5pPr>
      <a:lvl6pPr marL="457108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6pPr>
      <a:lvl7pPr marL="914215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7pPr>
      <a:lvl8pPr marL="1371323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8pPr>
      <a:lvl9pPr marL="1828431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30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rgbClr val="000000"/>
          </a:solidFill>
          <a:latin typeface="Arial" pitchFamily="34" charset="0"/>
          <a:cs typeface="Arial" pitchFamily="34" charset="0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600">
          <a:solidFill>
            <a:srgbClr val="000000"/>
          </a:solidFill>
          <a:latin typeface="Arial" pitchFamily="34" charset="0"/>
          <a:cs typeface="Arial" pitchFamily="34" charset="0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Arial" pitchFamily="34" charset="0"/>
          <a:cs typeface="Arial" pitchFamily="34" charset="0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Arial" pitchFamily="34" charset="0"/>
          <a:cs typeface="Arial" pitchFamily="34" charset="0"/>
        </a:defRPr>
      </a:lvl5pPr>
      <a:lvl6pPr marL="2514092" indent="-228554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6pPr>
      <a:lvl7pPr marL="2971200" indent="-228554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7pPr>
      <a:lvl8pPr marL="3428308" indent="-228554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8pPr>
      <a:lvl9pPr marL="3885416" indent="-228554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2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8" algn="l" defTabSz="9142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5" algn="l" defTabSz="9142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3" algn="l" defTabSz="9142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1" algn="l" defTabSz="9142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38" algn="l" defTabSz="9142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46" algn="l" defTabSz="9142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54" algn="l" defTabSz="9142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2" algn="l" defTabSz="9142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hdfeos.org/examples/idl.php" TargetMode="External"/><Relationship Id="rId2" Type="http://schemas.openxmlformats.org/officeDocument/2006/relationships/hyperlink" Target="http://hdfeos.org/software/ncl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hdfeos.org/examples/matlab.ph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eoshelp@hdfgroup.org" TargetMode="External"/><Relationship Id="rId2" Type="http://schemas.openxmlformats.org/officeDocument/2006/relationships/hyperlink" Target="http://hdfeos.org/forums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hyperlink" Target="http://disc.sci.gsfc.nasa.gov/additional/faq/precipitation_faq.shtml#lat_lo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ftp://ladsweb.nascom.nasa.gov/allData/5/MOD03" TargetMode="External"/><Relationship Id="rId2" Type="http://schemas.openxmlformats.org/officeDocument/2006/relationships/hyperlink" Target="ftp://ladsweb.nascom.nasa.gov/allData/5/MYD03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hyperlink" Target="http://hdfeos.org/software/eosdump.php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://eosweb.larc.nasa.gov/PRODOCS/ceres/SRBAVG/Quality_Summaries/srbavg_ed2d/nestedgrid.html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hdfeos.org/forums" TargetMode="External"/><Relationship Id="rId2" Type="http://schemas.openxmlformats.org/officeDocument/2006/relationships/hyperlink" Target="http://hdfeos.org/zoo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eoshelp@hdfgroup.org" TargetMode="Externa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hdfeos.org/software/ncl.php#ref_sec:ncl-hdf-eos2-grid-1d-unabridged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064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629400"/>
            <a:ext cx="1676400" cy="228600"/>
          </a:xfrm>
          <a:noFill/>
        </p:spPr>
        <p:txBody>
          <a:bodyPr/>
          <a:lstStyle/>
          <a:p>
            <a:r>
              <a:rPr lang="en-US" smtClean="0"/>
              <a:t>September 28, 2010</a:t>
            </a:r>
          </a:p>
        </p:txBody>
      </p:sp>
      <p:sp>
        <p:nvSpPr>
          <p:cNvPr id="3075" name="Rectangle 206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HDF/HDF-EOS Workshop XIV</a:t>
            </a:r>
          </a:p>
        </p:txBody>
      </p:sp>
      <p:sp>
        <p:nvSpPr>
          <p:cNvPr id="3076" name="Rectangle 206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EB06469-2078-4E1C-95CB-A39B71296B02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400" dirty="0" smtClean="0"/>
              <a:t>Easy Access of HDF data via NCL/IDL/MATLAB</a:t>
            </a:r>
          </a:p>
        </p:txBody>
      </p:sp>
      <p:sp>
        <p:nvSpPr>
          <p:cNvPr id="3078" name="TextBox 5"/>
          <p:cNvSpPr txBox="1">
            <a:spLocks noChangeArrowheads="1"/>
          </p:cNvSpPr>
          <p:nvPr/>
        </p:nvSpPr>
        <p:spPr bwMode="auto">
          <a:xfrm>
            <a:off x="1104900" y="3886200"/>
            <a:ext cx="6934200" cy="1938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1" rIns="91422" bIns="45711">
            <a:spAutoFit/>
          </a:bodyPr>
          <a:lstStyle/>
          <a:p>
            <a:pPr algn="ctr"/>
            <a:r>
              <a:rPr lang="en-US" dirty="0">
                <a:latin typeface="Arial (Body)"/>
              </a:rPr>
              <a:t>Kent </a:t>
            </a:r>
            <a:r>
              <a:rPr lang="en-US" dirty="0" smtClean="0">
                <a:latin typeface="Arial (Body)"/>
              </a:rPr>
              <a:t>Yang, Tong Qi, </a:t>
            </a:r>
            <a:r>
              <a:rPr lang="en-US" dirty="0" err="1" smtClean="0">
                <a:latin typeface="Arial (Body)"/>
              </a:rPr>
              <a:t>Ziying</a:t>
            </a:r>
            <a:r>
              <a:rPr lang="en-US" dirty="0" smtClean="0">
                <a:latin typeface="Arial (Body)"/>
              </a:rPr>
              <a:t> Li,  Yi Wang, </a:t>
            </a:r>
            <a:r>
              <a:rPr lang="en-US" dirty="0" err="1" smtClean="0">
                <a:latin typeface="Arial (Body)"/>
              </a:rPr>
              <a:t>Shu</a:t>
            </a:r>
            <a:r>
              <a:rPr lang="en-US" dirty="0" smtClean="0">
                <a:latin typeface="Arial (Body)"/>
              </a:rPr>
              <a:t> Zhang,  Joe </a:t>
            </a:r>
            <a:r>
              <a:rPr lang="en-US" dirty="0">
                <a:latin typeface="Arial (Body)"/>
              </a:rPr>
              <a:t>Lee</a:t>
            </a:r>
          </a:p>
          <a:p>
            <a:pPr algn="ctr"/>
            <a:r>
              <a:rPr lang="en-US" dirty="0">
                <a:latin typeface="Arial (Body)"/>
              </a:rPr>
              <a:t>The HDF Group</a:t>
            </a:r>
          </a:p>
          <a:p>
            <a:pPr algn="ctr"/>
            <a:r>
              <a:rPr lang="en-US" dirty="0">
                <a:latin typeface="Arial (Body)"/>
              </a:rPr>
              <a:t>ESIP 2010</a:t>
            </a:r>
          </a:p>
          <a:p>
            <a:pPr algn="ctr"/>
            <a:r>
              <a:rPr lang="en-US" dirty="0">
                <a:latin typeface="Arial (Body)"/>
              </a:rPr>
              <a:t>July 22,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IDL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28,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HDF/HDF-EOS Workshop XIV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7E6756-892A-4928-964F-EB6B68E870F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71600" y="13716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8382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PRO  </a:t>
            </a:r>
            <a:r>
              <a:rPr lang="en-US" sz="2000" dirty="0" smtClean="0"/>
              <a:t>AMSR_E_L2A_BrightnessTemperatures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74781" y="1466195"/>
            <a:ext cx="7714741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FILE_NAME=</a:t>
            </a:r>
          </a:p>
          <a:p>
            <a:r>
              <a:rPr lang="en-US" sz="2000" dirty="0" smtClean="0"/>
              <a:t>"AMSR_E_L2A_BrightnessTemperatures_V09_200206190029_D.hdf“</a:t>
            </a:r>
          </a:p>
          <a:p>
            <a:endParaRPr lang="en-US" sz="2000" dirty="0" smtClean="0"/>
          </a:p>
          <a:p>
            <a:r>
              <a:rPr lang="en-US" sz="2000" dirty="0" smtClean="0"/>
              <a:t> SWATH_NAME='</a:t>
            </a:r>
            <a:r>
              <a:rPr lang="en-US" sz="2000" dirty="0" err="1" smtClean="0"/>
              <a:t>Low_Res_Swath</a:t>
            </a:r>
            <a:r>
              <a:rPr lang="en-US" sz="2000" dirty="0" smtClean="0"/>
              <a:t>' </a:t>
            </a:r>
          </a:p>
          <a:p>
            <a:r>
              <a:rPr lang="en-US" sz="2000" dirty="0" smtClean="0"/>
              <a:t>DATAFIELD_NAME='23.8H_Approx._Res.3_TB_(not-</a:t>
            </a:r>
            <a:r>
              <a:rPr lang="en-US" sz="2000" dirty="0" err="1" smtClean="0"/>
              <a:t>resampled</a:t>
            </a:r>
            <a:r>
              <a:rPr lang="en-US" sz="2000" dirty="0" smtClean="0"/>
              <a:t>)' </a:t>
            </a:r>
          </a:p>
          <a:p>
            <a:r>
              <a:rPr lang="en-US" sz="2000" dirty="0" err="1" smtClean="0"/>
              <a:t>file_id</a:t>
            </a:r>
            <a:r>
              <a:rPr lang="en-US" sz="2000" dirty="0" smtClean="0"/>
              <a:t> = </a:t>
            </a:r>
            <a:r>
              <a:rPr lang="en-US" sz="2000" dirty="0" smtClean="0">
                <a:solidFill>
                  <a:srgbClr val="FF0000"/>
                </a:solidFill>
              </a:rPr>
              <a:t>EOS_SW_OPEN(FILE_NAME)</a:t>
            </a:r>
          </a:p>
          <a:p>
            <a:r>
              <a:rPr lang="en-US" sz="2000" dirty="0" err="1" smtClean="0"/>
              <a:t>swath_id</a:t>
            </a:r>
            <a:r>
              <a:rPr lang="en-US" sz="2000" dirty="0" smtClean="0"/>
              <a:t> = EOS_SW_ATTACH(</a:t>
            </a:r>
            <a:r>
              <a:rPr lang="en-US" sz="2000" dirty="0" err="1" smtClean="0"/>
              <a:t>file_id</a:t>
            </a:r>
            <a:r>
              <a:rPr lang="en-US" sz="2000" dirty="0" smtClean="0"/>
              <a:t>, SWATH_NAME) </a:t>
            </a:r>
          </a:p>
          <a:p>
            <a:r>
              <a:rPr lang="en-US" sz="2000" dirty="0" smtClean="0"/>
              <a:t>status = </a:t>
            </a:r>
            <a:r>
              <a:rPr lang="en-US" sz="2000" dirty="0" smtClean="0">
                <a:solidFill>
                  <a:srgbClr val="FF0000"/>
                </a:solidFill>
              </a:rPr>
              <a:t>EOS_SW_READFIELD(</a:t>
            </a:r>
            <a:r>
              <a:rPr lang="en-US" sz="2000" dirty="0" err="1" smtClean="0"/>
              <a:t>swath_id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FF0000"/>
                </a:solidFill>
              </a:rPr>
              <a:t>DATAFIELD</a:t>
            </a:r>
            <a:r>
              <a:rPr lang="en-US" sz="2000" dirty="0" smtClean="0"/>
              <a:t>_NAME, data) </a:t>
            </a:r>
          </a:p>
          <a:p>
            <a:r>
              <a:rPr lang="en-US" sz="2000" dirty="0" smtClean="0"/>
              <a:t>status = </a:t>
            </a:r>
            <a:r>
              <a:rPr lang="en-US" sz="2000" dirty="0" smtClean="0">
                <a:solidFill>
                  <a:srgbClr val="FF0000"/>
                </a:solidFill>
              </a:rPr>
              <a:t>EOS_SW_READFIELD</a:t>
            </a:r>
            <a:r>
              <a:rPr lang="en-US" sz="2000" dirty="0" smtClean="0"/>
              <a:t>(</a:t>
            </a:r>
            <a:r>
              <a:rPr lang="en-US" sz="2000" dirty="0" err="1" smtClean="0"/>
              <a:t>swath_id</a:t>
            </a:r>
            <a:r>
              <a:rPr lang="en-US" sz="2000" dirty="0" smtClean="0"/>
              <a:t>, '</a:t>
            </a:r>
            <a:r>
              <a:rPr lang="en-US" sz="2000" dirty="0" smtClean="0">
                <a:solidFill>
                  <a:srgbClr val="FF0000"/>
                </a:solidFill>
              </a:rPr>
              <a:t>Longitude</a:t>
            </a:r>
            <a:r>
              <a:rPr lang="en-US" sz="2000" dirty="0" smtClean="0"/>
              <a:t>', </a:t>
            </a:r>
            <a:r>
              <a:rPr lang="en-US" sz="2000" dirty="0" err="1" smtClean="0"/>
              <a:t>lon</a:t>
            </a:r>
            <a:r>
              <a:rPr lang="en-US" sz="2000" dirty="0" smtClean="0"/>
              <a:t>) </a:t>
            </a:r>
          </a:p>
          <a:p>
            <a:r>
              <a:rPr lang="en-US" sz="2000" dirty="0" smtClean="0"/>
              <a:t>status = </a:t>
            </a:r>
            <a:r>
              <a:rPr lang="en-US" sz="2000" dirty="0" smtClean="0">
                <a:solidFill>
                  <a:srgbClr val="FF0000"/>
                </a:solidFill>
              </a:rPr>
              <a:t>EOS_SW_READFIELD</a:t>
            </a:r>
            <a:r>
              <a:rPr lang="en-US" sz="2000" dirty="0" smtClean="0"/>
              <a:t>(</a:t>
            </a:r>
            <a:r>
              <a:rPr lang="en-US" sz="2000" dirty="0" err="1" smtClean="0"/>
              <a:t>swath_id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FF0000"/>
                </a:solidFill>
              </a:rPr>
              <a:t>'Latitude'</a:t>
            </a:r>
            <a:r>
              <a:rPr lang="en-US" sz="2000" dirty="0" smtClean="0"/>
              <a:t>, lat) </a:t>
            </a:r>
          </a:p>
          <a:p>
            <a:r>
              <a:rPr lang="en-US" sz="2000" dirty="0" smtClean="0"/>
              <a:t>status = EOS_SW_DETACH(</a:t>
            </a:r>
            <a:r>
              <a:rPr lang="en-US" sz="2000" dirty="0" err="1" smtClean="0"/>
              <a:t>swath_id</a:t>
            </a:r>
            <a:r>
              <a:rPr lang="en-US" sz="2000" dirty="0" smtClean="0"/>
              <a:t>) </a:t>
            </a:r>
          </a:p>
          <a:p>
            <a:r>
              <a:rPr lang="en-US" sz="2000" dirty="0" smtClean="0"/>
              <a:t>status = EOS_SW_CLOSE(</a:t>
            </a:r>
            <a:r>
              <a:rPr lang="en-US" sz="2000" dirty="0" err="1" smtClean="0"/>
              <a:t>file_id</a:t>
            </a:r>
            <a:r>
              <a:rPr lang="en-US" sz="2000" dirty="0" smtClean="0"/>
              <a:t>) </a:t>
            </a:r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rgbClr val="FF0000"/>
                </a:solidFill>
              </a:rPr>
              <a:t>MAP_SET, /GRID, /CONTINENTS 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CONTOUR, data, </a:t>
            </a:r>
            <a:r>
              <a:rPr lang="en-US" sz="2000" dirty="0" err="1" smtClean="0">
                <a:solidFill>
                  <a:srgbClr val="FF0000"/>
                </a:solidFill>
              </a:rPr>
              <a:t>lon</a:t>
            </a:r>
            <a:r>
              <a:rPr lang="en-US" sz="2000" dirty="0" smtClean="0">
                <a:solidFill>
                  <a:srgbClr val="FF0000"/>
                </a:solidFill>
              </a:rPr>
              <a:t>, lat, /OVERPLOT, NLEVELS=20, /CELL_FILL </a:t>
            </a:r>
          </a:p>
          <a:p>
            <a:r>
              <a:rPr lang="en-US" sz="2000" dirty="0" smtClean="0"/>
              <a:t>END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MATLAB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FILE_NAME='AMSR_E_L2A.hdf'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SWATH_NAME='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Low_Res_Swath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‘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file_id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hdfsw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('open', FILE_NAME, '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rdonly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')</a:t>
            </a:r>
            <a:b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swath_id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hdfsw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('attach',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file_id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SWATH_NAME)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DATAFIELD_NAME='23.8H_Approx._Res.3_TB_(not-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resampled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)'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[data, fail] =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hdfsw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('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readfield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',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swath_id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DATAFIELD_NAME, [], [], [])</a:t>
            </a:r>
            <a:b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status] =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hdfsw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('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readfield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',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swath_id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'Longitude', [], [], [])</a:t>
            </a:r>
            <a:b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[lat, status] =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hdfsw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('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readfield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',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swath_id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'Latitude', [], [], [])</a:t>
            </a:r>
            <a:b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hdfsw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('detach',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swath_id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);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hdfsw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('close',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file_id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contourf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lon,lat,data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);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28,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HDF/HDF-EOS Workshop XIV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7E6756-892A-4928-964F-EB6B68E870F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information on the descriptions of these examples </a:t>
            </a:r>
          </a:p>
          <a:p>
            <a:r>
              <a:rPr lang="en-US" dirty="0" smtClean="0"/>
              <a:t>Check hdfeos.org </a:t>
            </a:r>
          </a:p>
          <a:p>
            <a:r>
              <a:rPr lang="en-US" dirty="0" smtClean="0"/>
              <a:t>NCL:  </a:t>
            </a:r>
            <a:r>
              <a:rPr lang="en-US" dirty="0" smtClean="0">
                <a:hlinkClick r:id="rId2"/>
              </a:rPr>
              <a:t>http://hdfeos.org/software/ncl.php</a:t>
            </a:r>
            <a:endParaRPr lang="en-US" dirty="0" smtClean="0"/>
          </a:p>
          <a:p>
            <a:r>
              <a:rPr lang="en-US" dirty="0" smtClean="0"/>
              <a:t>IDL: </a:t>
            </a:r>
            <a:r>
              <a:rPr lang="en-US" dirty="0" smtClean="0">
                <a:hlinkClick r:id="rId3"/>
              </a:rPr>
              <a:t>http://hdfeos.org/examples/idl.php</a:t>
            </a:r>
            <a:endParaRPr lang="en-US" dirty="0" smtClean="0"/>
          </a:p>
          <a:p>
            <a:r>
              <a:rPr lang="en-US" dirty="0" smtClean="0"/>
              <a:t>MATLAB: </a:t>
            </a:r>
            <a:r>
              <a:rPr lang="en-US" dirty="0" smtClean="0">
                <a:hlinkClick r:id="rId4"/>
              </a:rPr>
              <a:t>http://hdfeos.org/examples/matlab.php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28,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HDF/HDF-EOS Workshop XIV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7E6756-892A-4928-964F-EB6B68E870F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Motivation</a:t>
            </a:r>
          </a:p>
        </p:txBody>
      </p:sp>
      <p:sp>
        <p:nvSpPr>
          <p:cNvPr id="5123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September 28, 2010</a:t>
            </a:r>
          </a:p>
        </p:txBody>
      </p:sp>
      <p:sp>
        <p:nvSpPr>
          <p:cNvPr id="512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HDF/HDF-EOS Workshop XIV</a:t>
            </a:r>
          </a:p>
        </p:txBody>
      </p:sp>
      <p:sp>
        <p:nvSpPr>
          <p:cNvPr id="512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70F1714-8F90-442E-A01B-B2FE64720E66}" type="slidenum">
              <a:rPr lang="en-US" smtClean="0"/>
              <a:pPr/>
              <a:t>13</a:t>
            </a:fld>
            <a:endParaRPr lang="en-US" smtClean="0"/>
          </a:p>
        </p:txBody>
      </p:sp>
      <p:pic>
        <p:nvPicPr>
          <p:cNvPr id="5126" name="Content Placeholder 11" descr="easy-butto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743200" y="2057400"/>
            <a:ext cx="3581400" cy="3581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helpful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A comprehensive NCL/IDL/MATLAB </a:t>
            </a:r>
            <a:r>
              <a:rPr lang="en-US" sz="3200" dirty="0" smtClean="0">
                <a:solidFill>
                  <a:srgbClr val="FF0000"/>
                </a:solidFill>
              </a:rPr>
              <a:t>example codes and plots</a:t>
            </a:r>
            <a:r>
              <a:rPr lang="en-US" sz="3200" dirty="0" smtClean="0"/>
              <a:t> for sample data from  most NASA Data centers:</a:t>
            </a:r>
          </a:p>
          <a:p>
            <a:pPr>
              <a:buNone/>
            </a:pPr>
            <a:r>
              <a:rPr lang="en-US" sz="2400" dirty="0" smtClean="0"/>
              <a:t>    GES DISC</a:t>
            </a:r>
          </a:p>
          <a:p>
            <a:pPr>
              <a:buNone/>
            </a:pPr>
            <a:r>
              <a:rPr lang="en-US" sz="2400" dirty="0" smtClean="0"/>
              <a:t>	MODAPS(LAADS)</a:t>
            </a:r>
          </a:p>
          <a:p>
            <a:pPr>
              <a:buNone/>
            </a:pPr>
            <a:r>
              <a:rPr lang="en-US" sz="2400" dirty="0" smtClean="0"/>
              <a:t>	NSIDC</a:t>
            </a:r>
          </a:p>
          <a:p>
            <a:pPr>
              <a:buNone/>
            </a:pPr>
            <a:r>
              <a:rPr lang="en-US" sz="2400" dirty="0" smtClean="0"/>
              <a:t>	LP-DAAC</a:t>
            </a:r>
          </a:p>
          <a:p>
            <a:pPr>
              <a:buNone/>
            </a:pPr>
            <a:r>
              <a:rPr lang="en-US" sz="2400" dirty="0" smtClean="0"/>
              <a:t>	P.O DAAC</a:t>
            </a:r>
          </a:p>
          <a:p>
            <a:pPr>
              <a:buNone/>
            </a:pPr>
            <a:r>
              <a:rPr lang="en-US" sz="2400" dirty="0" smtClean="0"/>
              <a:t>	GHRC</a:t>
            </a:r>
          </a:p>
          <a:p>
            <a:pPr>
              <a:buNone/>
            </a:pPr>
            <a:r>
              <a:rPr lang="en-US" sz="2400" dirty="0" smtClean="0"/>
              <a:t>	OBPG(Ocean Color)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LaRC</a:t>
            </a:r>
            <a:endParaRPr lang="en-US" sz="2400" dirty="0" smtClean="0"/>
          </a:p>
          <a:p>
            <a:pPr marL="457200" indent="-457200">
              <a:buFont typeface="Garamond" pitchFamily="18" charset="0"/>
              <a:buAutoNum type="arabicPeriod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098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September 28, 2010</a:t>
            </a:r>
          </a:p>
        </p:txBody>
      </p:sp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HDF/HDF-EOS Workshop XIV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BDB1CAC-D56F-4D54-987B-19277F79FC8A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102" name="Line 172"/>
          <p:cNvSpPr>
            <a:spLocks noChangeShapeType="1"/>
          </p:cNvSpPr>
          <p:nvPr/>
        </p:nvSpPr>
        <p:spPr bwMode="auto">
          <a:xfrm>
            <a:off x="4572000" y="19157950"/>
            <a:ext cx="18288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63496" tIns="31748" rIns="63496" bIns="31748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these examples located?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638300"/>
            <a:ext cx="8305800" cy="3581400"/>
          </a:xfrm>
        </p:spPr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</a:rPr>
              <a:t>http://hdfeos.org/</a:t>
            </a:r>
            <a:r>
              <a:rPr lang="en-US" sz="4000" dirty="0" smtClean="0">
                <a:solidFill>
                  <a:srgbClr val="FF0000"/>
                </a:solidFill>
              </a:rPr>
              <a:t>zoo/</a:t>
            </a:r>
          </a:p>
          <a:p>
            <a:r>
              <a:rPr lang="en-US" dirty="0" smtClean="0"/>
              <a:t>We welcome you to send us feedback on these examples. You can use the HDF-EOS forum(</a:t>
            </a:r>
            <a:r>
              <a:rPr lang="en-US" u="sng" dirty="0" smtClean="0">
                <a:hlinkClick r:id="rId2"/>
              </a:rPr>
              <a:t>http://hdfeos.org/forums</a:t>
            </a:r>
            <a:r>
              <a:rPr lang="en-US" dirty="0" smtClean="0"/>
              <a:t>) to share your comments or contact us at </a:t>
            </a:r>
            <a:r>
              <a:rPr lang="en-US" dirty="0" smtClean="0">
                <a:hlinkClick r:id="rId3"/>
              </a:rPr>
              <a:t>eoshelp@</a:t>
            </a:r>
            <a:r>
              <a:rPr lang="en-US" u="sng" dirty="0" smtClean="0">
                <a:hlinkClick r:id="rId3"/>
              </a:rPr>
              <a:t>hdfgroup.org</a:t>
            </a:r>
            <a:r>
              <a:rPr lang="en-US" dirty="0" smtClean="0"/>
              <a:t> 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28,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HDF/HDF-EOS Workshop XIV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7E6756-892A-4928-964F-EB6B68E870F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Issues for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104900"/>
            <a:ext cx="8153400" cy="4648200"/>
          </a:xfrm>
        </p:spPr>
        <p:txBody>
          <a:bodyPr/>
          <a:lstStyle/>
          <a:p>
            <a:r>
              <a:rPr lang="en-US" dirty="0" smtClean="0"/>
              <a:t>MATLAB and IDL</a:t>
            </a:r>
          </a:p>
          <a:p>
            <a:pPr>
              <a:buNone/>
            </a:pPr>
            <a:r>
              <a:rPr lang="en-US" dirty="0" smtClean="0"/>
              <a:t>	- IDL</a:t>
            </a:r>
          </a:p>
          <a:p>
            <a:pPr>
              <a:buNone/>
            </a:pPr>
            <a:r>
              <a:rPr lang="en-US" dirty="0" smtClean="0"/>
              <a:t>		-  For IDL 7.x and before, cannot add 		   color bar by using scripts</a:t>
            </a:r>
          </a:p>
          <a:p>
            <a:pPr>
              <a:buNone/>
            </a:pPr>
            <a:r>
              <a:rPr lang="en-US" dirty="0" smtClean="0"/>
              <a:t>	- MATLAB</a:t>
            </a:r>
          </a:p>
          <a:p>
            <a:pPr>
              <a:buNone/>
            </a:pPr>
            <a:r>
              <a:rPr lang="en-US" dirty="0" smtClean="0"/>
              <a:t>		- For data array &gt; 1MB, one needs to use 		  64-bit MATLAB to generate plots;</a:t>
            </a:r>
          </a:p>
          <a:p>
            <a:pPr>
              <a:buNone/>
            </a:pPr>
            <a:r>
              <a:rPr lang="en-US" dirty="0" smtClean="0"/>
              <a:t>          Takes very long time.</a:t>
            </a:r>
          </a:p>
          <a:p>
            <a:pPr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28,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HDF/HDF-EOS Workshop XIV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7E6756-892A-4928-964F-EB6B68E870F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Issues for Tools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MATLAB and IDL</a:t>
            </a:r>
          </a:p>
          <a:p>
            <a:pPr>
              <a:buNone/>
            </a:pPr>
            <a:r>
              <a:rPr lang="en-US" dirty="0" smtClean="0"/>
              <a:t>	- HDF-EOS2 non-geographic projection Grids</a:t>
            </a:r>
          </a:p>
          <a:p>
            <a:pPr>
              <a:buNone/>
            </a:pPr>
            <a:r>
              <a:rPr lang="en-US" dirty="0" smtClean="0"/>
              <a:t>		- </a:t>
            </a:r>
            <a:r>
              <a:rPr lang="en-US" sz="2000" dirty="0" smtClean="0"/>
              <a:t>Need to provide additional latitude and longitude files</a:t>
            </a:r>
            <a:endParaRPr lang="en-US" sz="2400" dirty="0" smtClean="0"/>
          </a:p>
          <a:p>
            <a:pPr>
              <a:buNone/>
            </a:pPr>
            <a:r>
              <a:rPr lang="en-US" dirty="0" smtClean="0"/>
              <a:t>	- HDF-EOS2 geographic projection Grids</a:t>
            </a:r>
          </a:p>
          <a:p>
            <a:pPr>
              <a:buNone/>
            </a:pPr>
            <a:r>
              <a:rPr lang="en-US" dirty="0" smtClean="0"/>
              <a:t>		- </a:t>
            </a:r>
            <a:r>
              <a:rPr lang="en-US" sz="2000" dirty="0" smtClean="0"/>
              <a:t>Need to obtain parameters to calculate latitude and longitude</a:t>
            </a:r>
          </a:p>
          <a:p>
            <a:r>
              <a:rPr lang="en-US" sz="3200" dirty="0" smtClean="0"/>
              <a:t>All Tools</a:t>
            </a:r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3200" dirty="0" smtClean="0"/>
              <a:t>- HDF-EOS2 Swaths with dimension maps</a:t>
            </a:r>
          </a:p>
          <a:p>
            <a:pPr>
              <a:buNone/>
            </a:pPr>
            <a:r>
              <a:rPr lang="en-US" sz="2000" dirty="0" smtClean="0"/>
              <a:t>		- Need to provide additional latitude and longitude files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28,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HDF/HDF-EOS Workshop XIV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7E6756-892A-4928-964F-EB6B68E870F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 </a:t>
            </a:r>
            <a:r>
              <a:rPr lang="en-US" dirty="0" smtClean="0"/>
              <a:t>ways to store metadata in an HDF file</a:t>
            </a:r>
          </a:p>
          <a:p>
            <a:pPr>
              <a:buNone/>
            </a:pPr>
            <a:r>
              <a:rPr lang="en-US" dirty="0" smtClean="0"/>
              <a:t>	- Some HDF4 products don’t provide lat/</a:t>
            </a:r>
            <a:r>
              <a:rPr lang="en-US" dirty="0" err="1" smtClean="0"/>
              <a:t>lon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- Some HDF4 products provide attributes to calculate lat/</a:t>
            </a:r>
            <a:r>
              <a:rPr lang="en-US" dirty="0" err="1" smtClean="0"/>
              <a:t>lon</a:t>
            </a:r>
            <a:endParaRPr lang="en-US" dirty="0" smtClean="0"/>
          </a:p>
          <a:p>
            <a:r>
              <a:rPr lang="en-US" dirty="0" smtClean="0"/>
              <a:t>Users not familiar with HDF4 and HDF-EOS2 file structures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28,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HDF/HDF-EOS Workshop XIV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7E6756-892A-4928-964F-EB6B68E870F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Tip that you need to remember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81000" y="990600"/>
            <a:ext cx="8382000" cy="1219200"/>
          </a:xfrm>
        </p:spPr>
        <p:txBody>
          <a:bodyPr/>
          <a:lstStyle/>
          <a:p>
            <a:r>
              <a:rPr lang="en-US" sz="3200" dirty="0" smtClean="0"/>
              <a:t>You can always use </a:t>
            </a:r>
            <a:r>
              <a:rPr lang="en-US" sz="3200" dirty="0" err="1" smtClean="0"/>
              <a:t>HDFView</a:t>
            </a:r>
            <a:r>
              <a:rPr lang="en-US" sz="3200" dirty="0" smtClean="0"/>
              <a:t> to quickly examine any HDF files.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28,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HDF/HDF-EOS Workshop XIV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7E6756-892A-4928-964F-EB6B68E870F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105344"/>
            <a:ext cx="7924800" cy="41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</a:t>
            </a:r>
            <a:r>
              <a:rPr lang="en-US" b="1" dirty="0" smtClean="0"/>
              <a:t>Heterogeneous</a:t>
            </a:r>
            <a:r>
              <a:rPr lang="en-US" dirty="0" smtClean="0"/>
              <a:t> NASA HDF data products</a:t>
            </a:r>
          </a:p>
          <a:p>
            <a:r>
              <a:rPr lang="en-US" dirty="0" smtClean="0"/>
              <a:t>To visualize the data, different products need to be handled differently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Users need to spend extra time figuring out the solutions</a:t>
            </a:r>
          </a:p>
          <a:p>
            <a:r>
              <a:rPr lang="en-US" dirty="0" smtClean="0"/>
              <a:t>Individual data centers have already provided data services for the data they distributed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Some </a:t>
            </a:r>
            <a:r>
              <a:rPr lang="en-US" sz="4000" dirty="0" smtClean="0">
                <a:solidFill>
                  <a:srgbClr val="FF0000"/>
                </a:solidFill>
              </a:rPr>
              <a:t>end-users</a:t>
            </a:r>
            <a:r>
              <a:rPr lang="en-US" dirty="0" smtClean="0">
                <a:solidFill>
                  <a:srgbClr val="FF0000"/>
                </a:solidFill>
              </a:rPr>
              <a:t> prefer to use their favorite tools to access HDF data 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28,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HDF/HDF-EOS Workshop XIV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7E6756-892A-4928-964F-EB6B68E870F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28,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HDF/HDF-EOS Workshop XIV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7E6756-892A-4928-964F-EB6B68E870F4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Now we will walk through examples for each NASA data center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28,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HDF/HDF-EOS Workshop XIV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FCA963-CE2C-4C26-A40F-9B4DDA1A5FA7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GES DISC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28,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HDF/HDF-EOS Workshop XIV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FCA963-CE2C-4C26-A40F-9B4DDA1A5FA7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GES DISC </a:t>
            </a:r>
            <a:r>
              <a:rPr lang="en-US" dirty="0" smtClean="0"/>
              <a:t>AIRS Swath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Directly read the lat/</a:t>
            </a:r>
            <a:r>
              <a:rPr lang="en-US" dirty="0" err="1" smtClean="0"/>
              <a:t>lon</a:t>
            </a:r>
            <a:r>
              <a:rPr lang="en-US" dirty="0" smtClean="0"/>
              <a:t> and use the polar view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28,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HDF/HDF-EOS Workshop XIV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7E6756-892A-4928-964F-EB6B68E870F4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1752600"/>
            <a:ext cx="39624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…</a:t>
            </a:r>
          </a:p>
          <a:p>
            <a:endParaRPr lang="en-US" sz="1000" dirty="0" smtClean="0"/>
          </a:p>
          <a:p>
            <a:r>
              <a:rPr lang="en-US" sz="1000" dirty="0" smtClean="0"/>
              <a:t>data=</a:t>
            </a:r>
            <a:r>
              <a:rPr lang="en-US" sz="1000" dirty="0" err="1" smtClean="0"/>
              <a:t>eos_file</a:t>
            </a:r>
            <a:r>
              <a:rPr lang="en-US" sz="1000" dirty="0" smtClean="0"/>
              <a:t>-&gt;radiances_L2_Standard_cloud_cleared_radiance_product(:,:,0) ; read specific subset of data field</a:t>
            </a:r>
          </a:p>
          <a:p>
            <a:r>
              <a:rPr lang="en-US" sz="1000" dirty="0" smtClean="0"/>
              <a:t>; In order to read the radiances data field from the HDF-EOS2 file, the group</a:t>
            </a:r>
          </a:p>
          <a:p>
            <a:r>
              <a:rPr lang="en-US" sz="1000" dirty="0" smtClean="0"/>
              <a:t>; under which the data field is placed must be appended to the data field in NCL. For more information,</a:t>
            </a:r>
          </a:p>
          <a:p>
            <a:r>
              <a:rPr lang="en-US" sz="1000" dirty="0" smtClean="0"/>
              <a:t>; visit section 4.3.2 of http://hdfeos.org/software/ncl.php.</a:t>
            </a:r>
          </a:p>
          <a:p>
            <a:endParaRPr lang="en-US" sz="1000" dirty="0" smtClean="0"/>
          </a:p>
          <a:p>
            <a:r>
              <a:rPr lang="en-US" sz="1000" dirty="0" smtClean="0"/>
              <a:t>data@lat2d=</a:t>
            </a:r>
            <a:r>
              <a:rPr lang="en-US" sz="1000" dirty="0" err="1" smtClean="0"/>
              <a:t>eos_file</a:t>
            </a:r>
            <a:r>
              <a:rPr lang="en-US" sz="1000" dirty="0" smtClean="0"/>
              <a:t>-&gt;Latitude_L2_Standard_cloud_cleared_radiance_product ; associate longitude and latitude</a:t>
            </a:r>
          </a:p>
          <a:p>
            <a:r>
              <a:rPr lang="en-US" sz="1000" dirty="0" smtClean="0"/>
              <a:t>data@lon2d=</a:t>
            </a:r>
            <a:r>
              <a:rPr lang="en-US" sz="1000" dirty="0" err="1" smtClean="0"/>
              <a:t>eos_file</a:t>
            </a:r>
            <a:r>
              <a:rPr lang="en-US" sz="1000" dirty="0" smtClean="0"/>
              <a:t>-&gt;Longitude_L2_Standard_cloud_cleared_radiance_product</a:t>
            </a:r>
          </a:p>
          <a:p>
            <a:r>
              <a:rPr lang="en-US" sz="1000" dirty="0" err="1" smtClean="0"/>
              <a:t>data@_FillValue</a:t>
            </a:r>
            <a:r>
              <a:rPr lang="en-US" sz="1000" dirty="0" smtClean="0"/>
              <a:t>=-9999 ;</a:t>
            </a:r>
          </a:p>
          <a:p>
            <a:r>
              <a:rPr lang="en-US" sz="1000" dirty="0" smtClean="0">
                <a:latin typeface="Arial" pitchFamily="34" charset="0"/>
              </a:rPr>
              <a:t>…</a:t>
            </a:r>
          </a:p>
          <a:p>
            <a:r>
              <a:rPr lang="en-US" sz="1000" dirty="0" err="1" smtClean="0"/>
              <a:t>res@gsnCenterString</a:t>
            </a:r>
            <a:r>
              <a:rPr lang="en-US" sz="1000" dirty="0" smtClean="0"/>
              <a:t>="radiances at Channel=567"</a:t>
            </a:r>
          </a:p>
          <a:p>
            <a:r>
              <a:rPr lang="en-US" sz="1000" dirty="0" smtClean="0"/>
              <a:t>plot(2)=</a:t>
            </a:r>
            <a:r>
              <a:rPr lang="en-US" sz="1000" dirty="0" err="1" smtClean="0"/>
              <a:t>gsn_csm_contour_map_polar</a:t>
            </a:r>
            <a:r>
              <a:rPr lang="en-US" sz="1000" dirty="0" smtClean="0"/>
              <a:t>(xwks,data_2,res)</a:t>
            </a:r>
          </a:p>
          <a:p>
            <a:endParaRPr lang="en-US" sz="1000" dirty="0" smtClean="0"/>
          </a:p>
          <a:p>
            <a:r>
              <a:rPr lang="en-US" sz="1000" dirty="0" err="1" smtClean="0"/>
              <a:t>res@gsnCenterString</a:t>
            </a:r>
            <a:r>
              <a:rPr lang="en-US" sz="1000" dirty="0" smtClean="0"/>
              <a:t>="radiances at Channel=1339"</a:t>
            </a:r>
          </a:p>
          <a:p>
            <a:r>
              <a:rPr lang="en-US" sz="1000" dirty="0" smtClean="0"/>
              <a:t>plot(3)=</a:t>
            </a:r>
            <a:r>
              <a:rPr lang="en-US" sz="1000" dirty="0" err="1" smtClean="0"/>
              <a:t>gsn_csm_contour_map_polar</a:t>
            </a:r>
            <a:r>
              <a:rPr lang="en-US" sz="1000" dirty="0" smtClean="0"/>
              <a:t>(xwks,data_3,res)</a:t>
            </a:r>
          </a:p>
          <a:p>
            <a:endParaRPr lang="en-US" sz="1000" dirty="0" smtClean="0"/>
          </a:p>
          <a:p>
            <a:r>
              <a:rPr lang="en-US" sz="1000" dirty="0" smtClean="0"/>
              <a:t>delete(plot) ; cleaning up resources used</a:t>
            </a:r>
          </a:p>
          <a:p>
            <a:r>
              <a:rPr lang="en-US" sz="1000" dirty="0" smtClean="0"/>
              <a:t>delete(data)</a:t>
            </a:r>
          </a:p>
          <a:p>
            <a:endParaRPr lang="en-US" sz="1000" dirty="0" smtClean="0">
              <a:latin typeface="Arial" pitchFamily="34" charset="0"/>
            </a:endParaRPr>
          </a:p>
          <a:p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4267200" y="1676400"/>
            <a:ext cx="4557555" cy="4605754"/>
            <a:chOff x="4267200" y="1676400"/>
            <a:chExt cx="4557555" cy="4605754"/>
          </a:xfrm>
        </p:grpSpPr>
        <p:pic>
          <p:nvPicPr>
            <p:cNvPr id="14" name="Picture 13" descr="AIRS Swath_ncl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67200" y="1676400"/>
              <a:ext cx="4557555" cy="42672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5943600" y="5943600"/>
              <a:ext cx="5934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itchFamily="34" charset="0"/>
                </a:rPr>
                <a:t>NCL</a:t>
              </a:r>
              <a:endParaRPr lang="en-US" sz="1600" dirty="0">
                <a:latin typeface="Arial" pitchFamily="34" charset="0"/>
              </a:endParaRPr>
            </a:p>
          </p:txBody>
        </p:sp>
      </p:grpSp>
      <p:pic>
        <p:nvPicPr>
          <p:cNvPr id="17" name="Picture 16" descr="AIRS Swath_ncl_code.JPG"/>
          <p:cNvPicPr>
            <a:picLocks noChangeAspect="1"/>
          </p:cNvPicPr>
          <p:nvPr/>
        </p:nvPicPr>
        <p:blipFill>
          <a:blip r:embed="rId4" cstate="print"/>
          <a:srcRect b="14045"/>
          <a:stretch>
            <a:fillRect/>
          </a:stretch>
        </p:blipFill>
        <p:spPr>
          <a:xfrm>
            <a:off x="381000" y="2438400"/>
            <a:ext cx="5029200" cy="1483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GES DISC </a:t>
            </a:r>
            <a:r>
              <a:rPr lang="en-US" dirty="0" smtClean="0"/>
              <a:t>AIRS Swath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28,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HDF/HDF-EOS Workshop XIV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7E6756-892A-4928-964F-EB6B68E870F4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609600" y="1524000"/>
            <a:ext cx="4018494" cy="4514165"/>
            <a:chOff x="609600" y="1524000"/>
            <a:chExt cx="4018494" cy="451416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9600" y="1524000"/>
              <a:ext cx="4018494" cy="4081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1219200" y="5715000"/>
              <a:ext cx="914399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 smtClean="0">
                  <a:solidFill>
                    <a:srgbClr val="000000"/>
                  </a:solidFill>
                  <a:latin typeface="Arial" pitchFamily="34" charset="0"/>
                </a:rPr>
                <a:t>IDL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114800" y="1524000"/>
            <a:ext cx="3962400" cy="4437965"/>
            <a:chOff x="4191000" y="1524000"/>
            <a:chExt cx="3962400" cy="4437965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1000" y="1524000"/>
              <a:ext cx="3962400" cy="411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5029200" y="5638800"/>
              <a:ext cx="914399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 err="1" smtClean="0">
                  <a:solidFill>
                    <a:srgbClr val="000000"/>
                  </a:solidFill>
                  <a:latin typeface="Arial" pitchFamily="34" charset="0"/>
                </a:rPr>
                <a:t>Matlab</a:t>
              </a:r>
              <a:endParaRPr lang="en-US" sz="1500" dirty="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85800" y="1524000"/>
            <a:ext cx="7543800" cy="3910826"/>
            <a:chOff x="685800" y="1524000"/>
            <a:chExt cx="7543800" cy="3910826"/>
          </a:xfrm>
        </p:grpSpPr>
        <p:pic>
          <p:nvPicPr>
            <p:cNvPr id="22" name="Picture 21" descr="AIRS.2002.12.31.001.L2.CC_H.v4.0.21.0.G06100185050_radiances_level567_Polar.idl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5800" y="2209800"/>
              <a:ext cx="3352800" cy="3225026"/>
            </a:xfrm>
            <a:prstGeom prst="rect">
              <a:avLst/>
            </a:prstGeom>
          </p:spPr>
        </p:pic>
        <p:pic>
          <p:nvPicPr>
            <p:cNvPr id="23" name="Picture 22" descr="AIRS.2002.12.31.001.L2.CC_H.v4.0.21.0.G06100185050_radiances_Channel567.m.jpg"/>
            <p:cNvPicPr>
              <a:picLocks noChangeAspect="1"/>
            </p:cNvPicPr>
            <p:nvPr/>
          </p:nvPicPr>
          <p:blipFill>
            <a:blip r:embed="rId6" cstate="print"/>
            <a:srcRect l="9649" r="8330" b="5998"/>
            <a:stretch>
              <a:fillRect/>
            </a:stretch>
          </p:blipFill>
          <p:spPr>
            <a:xfrm>
              <a:off x="4343400" y="1524000"/>
              <a:ext cx="3886200" cy="35052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GES DISC </a:t>
            </a:r>
            <a:r>
              <a:rPr lang="en-US" dirty="0" smtClean="0"/>
              <a:t>AIRS 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 typical global grid. Lat. and Lon. are provided.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28,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HDF/HDF-EOS Workshop XIV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7E6756-892A-4928-964F-EB6B68E870F4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1752600"/>
            <a:ext cx="3962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…</a:t>
            </a:r>
          </a:p>
          <a:p>
            <a:r>
              <a:rPr lang="en-US" sz="1000" dirty="0" smtClean="0"/>
              <a:t>%Reading Data from a Data Field</a:t>
            </a:r>
          </a:p>
          <a:p>
            <a:r>
              <a:rPr lang="en-US" sz="1000" dirty="0" smtClean="0"/>
              <a:t>GRID_NAME='ascending';</a:t>
            </a:r>
          </a:p>
          <a:p>
            <a:r>
              <a:rPr lang="en-US" sz="1000" dirty="0" err="1" smtClean="0"/>
              <a:t>grid_id</a:t>
            </a:r>
            <a:r>
              <a:rPr lang="en-US" sz="1000" dirty="0" smtClean="0"/>
              <a:t> = </a:t>
            </a:r>
            <a:r>
              <a:rPr lang="en-US" sz="1000" dirty="0" err="1" smtClean="0"/>
              <a:t>hdfgd</a:t>
            </a:r>
            <a:r>
              <a:rPr lang="en-US" sz="1000" dirty="0" smtClean="0"/>
              <a:t>('attach', </a:t>
            </a:r>
            <a:r>
              <a:rPr lang="en-US" sz="1000" dirty="0" err="1" smtClean="0"/>
              <a:t>file_id</a:t>
            </a:r>
            <a:r>
              <a:rPr lang="en-US" sz="1000" dirty="0" smtClean="0"/>
              <a:t>, GRID_NAME);</a:t>
            </a:r>
          </a:p>
          <a:p>
            <a:endParaRPr lang="en-US" sz="1000" dirty="0" smtClean="0"/>
          </a:p>
          <a:p>
            <a:r>
              <a:rPr lang="en-US" sz="1000" dirty="0" smtClean="0"/>
              <a:t>DATAFIELD_NAME='</a:t>
            </a:r>
            <a:r>
              <a:rPr lang="en-US" sz="1000" dirty="0" err="1" smtClean="0"/>
              <a:t>RelHumid_A</a:t>
            </a:r>
            <a:r>
              <a:rPr lang="en-US" sz="1000" dirty="0" smtClean="0"/>
              <a:t>';</a:t>
            </a:r>
          </a:p>
          <a:p>
            <a:endParaRPr lang="en-US" sz="1000" dirty="0" smtClean="0"/>
          </a:p>
          <a:p>
            <a:r>
              <a:rPr lang="en-US" sz="1000" dirty="0" smtClean="0"/>
              <a:t>[data1, fail] = </a:t>
            </a:r>
            <a:r>
              <a:rPr lang="en-US" sz="1000" dirty="0" err="1" smtClean="0"/>
              <a:t>hdfgd</a:t>
            </a:r>
            <a:r>
              <a:rPr lang="en-US" sz="1000" dirty="0" smtClean="0"/>
              <a:t>('</a:t>
            </a:r>
            <a:r>
              <a:rPr lang="en-US" sz="1000" dirty="0" err="1" smtClean="0"/>
              <a:t>readfield</a:t>
            </a:r>
            <a:r>
              <a:rPr lang="en-US" sz="1000" dirty="0" smtClean="0"/>
              <a:t>', </a:t>
            </a:r>
            <a:r>
              <a:rPr lang="en-US" sz="1000" dirty="0" err="1" smtClean="0"/>
              <a:t>grid_id</a:t>
            </a:r>
            <a:r>
              <a:rPr lang="en-US" sz="1000" dirty="0" smtClean="0"/>
              <a:t>, DATAFIELD_NAME, [], [], []);</a:t>
            </a:r>
          </a:p>
          <a:p>
            <a:r>
              <a:rPr lang="en-US" sz="1000" dirty="0" smtClean="0"/>
              <a:t>…</a:t>
            </a:r>
          </a:p>
          <a:p>
            <a:r>
              <a:rPr lang="en-US" sz="1000" dirty="0" smtClean="0"/>
              <a:t>%Reading Lat and Lon Data </a:t>
            </a:r>
          </a:p>
          <a:p>
            <a:r>
              <a:rPr lang="en-US" sz="1000" dirty="0" smtClean="0"/>
              <a:t>GRID_NAME='location';</a:t>
            </a:r>
          </a:p>
          <a:p>
            <a:r>
              <a:rPr lang="en-US" sz="1000" dirty="0" err="1" smtClean="0"/>
              <a:t>grid_id</a:t>
            </a:r>
            <a:r>
              <a:rPr lang="en-US" sz="1000" dirty="0" smtClean="0"/>
              <a:t> = </a:t>
            </a:r>
            <a:r>
              <a:rPr lang="en-US" sz="1000" dirty="0" err="1" smtClean="0"/>
              <a:t>hdfgd</a:t>
            </a:r>
            <a:r>
              <a:rPr lang="en-US" sz="1000" dirty="0" smtClean="0"/>
              <a:t>('attach', </a:t>
            </a:r>
            <a:r>
              <a:rPr lang="en-US" sz="1000" dirty="0" err="1" smtClean="0"/>
              <a:t>file_id</a:t>
            </a:r>
            <a:r>
              <a:rPr lang="en-US" sz="1000" dirty="0" smtClean="0"/>
              <a:t>, GRID_NAME);</a:t>
            </a:r>
          </a:p>
          <a:p>
            <a:endParaRPr lang="en-US" sz="1000" dirty="0" smtClean="0"/>
          </a:p>
          <a:p>
            <a:r>
              <a:rPr lang="en-US" sz="1000" dirty="0" smtClean="0"/>
              <a:t>%Reading Lat Data</a:t>
            </a:r>
          </a:p>
          <a:p>
            <a:r>
              <a:rPr lang="en-US" sz="1000" dirty="0" smtClean="0"/>
              <a:t>DATAFIELD_NAME='Latitude';</a:t>
            </a:r>
          </a:p>
          <a:p>
            <a:r>
              <a:rPr lang="en-US" sz="1000" dirty="0" smtClean="0"/>
              <a:t>[lat, status] = </a:t>
            </a:r>
            <a:r>
              <a:rPr lang="en-US" sz="1000" dirty="0" err="1" smtClean="0"/>
              <a:t>hdfgd</a:t>
            </a:r>
            <a:r>
              <a:rPr lang="en-US" sz="1000" dirty="0" smtClean="0"/>
              <a:t>('</a:t>
            </a:r>
            <a:r>
              <a:rPr lang="en-US" sz="1000" dirty="0" err="1" smtClean="0"/>
              <a:t>readfield</a:t>
            </a:r>
            <a:r>
              <a:rPr lang="en-US" sz="1000" dirty="0" smtClean="0"/>
              <a:t>', </a:t>
            </a:r>
            <a:r>
              <a:rPr lang="en-US" sz="1000" dirty="0" err="1" smtClean="0"/>
              <a:t>grid_id</a:t>
            </a:r>
            <a:r>
              <a:rPr lang="en-US" sz="1000" dirty="0" smtClean="0"/>
              <a:t>, DATAFIELD_NAME, [], [], []);</a:t>
            </a:r>
          </a:p>
          <a:p>
            <a:r>
              <a:rPr lang="en-US" sz="1000" dirty="0" smtClean="0"/>
              <a:t>lat=double(lat);</a:t>
            </a:r>
          </a:p>
          <a:p>
            <a:r>
              <a:rPr lang="en-US" sz="1000" dirty="0" smtClean="0"/>
              <a:t>[</a:t>
            </a:r>
            <a:r>
              <a:rPr lang="en-US" sz="1000" dirty="0" err="1" smtClean="0"/>
              <a:t>fillvalue,status</a:t>
            </a:r>
            <a:r>
              <a:rPr lang="en-US" sz="1000" dirty="0" smtClean="0"/>
              <a:t>] = </a:t>
            </a:r>
            <a:r>
              <a:rPr lang="en-US" sz="1000" dirty="0" err="1" smtClean="0"/>
              <a:t>hdfgd</a:t>
            </a:r>
            <a:r>
              <a:rPr lang="en-US" sz="1000" dirty="0" smtClean="0"/>
              <a:t>('</a:t>
            </a:r>
            <a:r>
              <a:rPr lang="en-US" sz="1000" dirty="0" err="1" smtClean="0"/>
              <a:t>getfillvalue',grid_id</a:t>
            </a:r>
            <a:r>
              <a:rPr lang="en-US" sz="1000" dirty="0" smtClean="0"/>
              <a:t>, DATAFIELD_NAME);</a:t>
            </a:r>
          </a:p>
          <a:p>
            <a:r>
              <a:rPr lang="en-US" sz="1000" dirty="0" smtClean="0"/>
              <a:t>lat(lat==</a:t>
            </a:r>
            <a:r>
              <a:rPr lang="en-US" sz="1000" dirty="0" err="1" smtClean="0"/>
              <a:t>fillvalue</a:t>
            </a:r>
            <a:r>
              <a:rPr lang="en-US" sz="1000" dirty="0" smtClean="0"/>
              <a:t>) = </a:t>
            </a:r>
            <a:r>
              <a:rPr lang="en-US" sz="1000" dirty="0" err="1" smtClean="0"/>
              <a:t>NaN</a:t>
            </a:r>
            <a:r>
              <a:rPr lang="en-US" sz="1000" dirty="0" smtClean="0"/>
              <a:t>;</a:t>
            </a:r>
          </a:p>
          <a:p>
            <a:endParaRPr lang="en-US" sz="1000" dirty="0" smtClean="0"/>
          </a:p>
          <a:p>
            <a:r>
              <a:rPr lang="en-US" sz="1000" dirty="0" smtClean="0"/>
              <a:t>%Reading Lon Data</a:t>
            </a:r>
          </a:p>
          <a:p>
            <a:r>
              <a:rPr lang="en-US" sz="1000" dirty="0" smtClean="0"/>
              <a:t>DATAFIELD_NAME='Longitude';</a:t>
            </a:r>
          </a:p>
          <a:p>
            <a:r>
              <a:rPr lang="en-US" sz="1000" dirty="0" smtClean="0"/>
              <a:t>[</a:t>
            </a:r>
            <a:r>
              <a:rPr lang="en-US" sz="1000" dirty="0" err="1" smtClean="0"/>
              <a:t>lon</a:t>
            </a:r>
            <a:r>
              <a:rPr lang="en-US" sz="1000" dirty="0" smtClean="0"/>
              <a:t>, status] = </a:t>
            </a:r>
            <a:r>
              <a:rPr lang="en-US" sz="1000" dirty="0" err="1" smtClean="0"/>
              <a:t>hdfgd</a:t>
            </a:r>
            <a:r>
              <a:rPr lang="en-US" sz="1000" dirty="0" smtClean="0"/>
              <a:t>('</a:t>
            </a:r>
            <a:r>
              <a:rPr lang="en-US" sz="1000" dirty="0" err="1" smtClean="0"/>
              <a:t>readfield</a:t>
            </a:r>
            <a:r>
              <a:rPr lang="en-US" sz="1000" dirty="0" smtClean="0"/>
              <a:t>', </a:t>
            </a:r>
            <a:r>
              <a:rPr lang="en-US" sz="1000" dirty="0" err="1" smtClean="0"/>
              <a:t>grid_id</a:t>
            </a:r>
            <a:r>
              <a:rPr lang="en-US" sz="1000" dirty="0" smtClean="0"/>
              <a:t>, DATAFIELD_NAME, [], [], []);</a:t>
            </a:r>
          </a:p>
          <a:p>
            <a:r>
              <a:rPr lang="en-US" sz="1000" dirty="0" err="1" smtClean="0"/>
              <a:t>lon</a:t>
            </a:r>
            <a:r>
              <a:rPr lang="en-US" sz="1000" dirty="0" smtClean="0"/>
              <a:t>=double(</a:t>
            </a:r>
            <a:r>
              <a:rPr lang="en-US" sz="1000" dirty="0" err="1" smtClean="0"/>
              <a:t>lon</a:t>
            </a:r>
            <a:r>
              <a:rPr lang="en-US" sz="1000" dirty="0" smtClean="0"/>
              <a:t>);</a:t>
            </a:r>
          </a:p>
          <a:p>
            <a:r>
              <a:rPr lang="en-US" sz="1000" dirty="0" smtClean="0"/>
              <a:t>[</a:t>
            </a:r>
            <a:r>
              <a:rPr lang="en-US" sz="1000" dirty="0" err="1" smtClean="0"/>
              <a:t>fillvalue,status</a:t>
            </a:r>
            <a:r>
              <a:rPr lang="en-US" sz="1000" dirty="0" smtClean="0"/>
              <a:t>] = </a:t>
            </a:r>
            <a:r>
              <a:rPr lang="en-US" sz="1000" dirty="0" err="1" smtClean="0"/>
              <a:t>hdfgd</a:t>
            </a:r>
            <a:r>
              <a:rPr lang="en-US" sz="1000" dirty="0" smtClean="0"/>
              <a:t>('</a:t>
            </a:r>
            <a:r>
              <a:rPr lang="en-US" sz="1000" dirty="0" err="1" smtClean="0"/>
              <a:t>getfillvalue',grid_id</a:t>
            </a:r>
            <a:r>
              <a:rPr lang="en-US" sz="1000" dirty="0" smtClean="0"/>
              <a:t>, DATAFIELD_NAME);</a:t>
            </a:r>
          </a:p>
          <a:p>
            <a:r>
              <a:rPr lang="en-US" sz="1000" dirty="0" err="1" smtClean="0"/>
              <a:t>lon</a:t>
            </a:r>
            <a:r>
              <a:rPr lang="en-US" sz="1000" dirty="0" smtClean="0"/>
              <a:t>(</a:t>
            </a:r>
            <a:r>
              <a:rPr lang="en-US" sz="1000" dirty="0" err="1" smtClean="0"/>
              <a:t>lon</a:t>
            </a:r>
            <a:r>
              <a:rPr lang="en-US" sz="1000" dirty="0" smtClean="0"/>
              <a:t>==</a:t>
            </a:r>
            <a:r>
              <a:rPr lang="en-US" sz="1000" dirty="0" err="1" smtClean="0"/>
              <a:t>fillvalue</a:t>
            </a:r>
            <a:r>
              <a:rPr lang="en-US" sz="1000" dirty="0" smtClean="0"/>
              <a:t>) = </a:t>
            </a:r>
            <a:r>
              <a:rPr lang="en-US" sz="1000" dirty="0" err="1" smtClean="0"/>
              <a:t>NaN</a:t>
            </a:r>
            <a:r>
              <a:rPr lang="en-US" sz="1000" dirty="0" smtClean="0"/>
              <a:t>;</a:t>
            </a:r>
          </a:p>
          <a:p>
            <a:r>
              <a:rPr lang="en-US" sz="1000" dirty="0" smtClean="0"/>
              <a:t>…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2971800" y="2057400"/>
            <a:ext cx="5715000" cy="4072354"/>
            <a:chOff x="2971800" y="1828800"/>
            <a:chExt cx="5715000" cy="4072354"/>
          </a:xfrm>
        </p:grpSpPr>
        <p:pic>
          <p:nvPicPr>
            <p:cNvPr id="9" name="Picture 8" descr="AIRS.2002.08.01.L3.RetStd_H031.v4.0.21.0.G06104133732_RelHumid_A_H2OPrsLvls11.m.jpg"/>
            <p:cNvPicPr>
              <a:picLocks noChangeAspect="1"/>
            </p:cNvPicPr>
            <p:nvPr/>
          </p:nvPicPr>
          <p:blipFill>
            <a:blip r:embed="rId2" cstate="print"/>
            <a:srcRect l="293" r="4982" b="14384"/>
            <a:stretch>
              <a:fillRect/>
            </a:stretch>
          </p:blipFill>
          <p:spPr>
            <a:xfrm>
              <a:off x="2971800" y="1828800"/>
              <a:ext cx="5715000" cy="353651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5410200" y="5562600"/>
              <a:ext cx="8002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>
                  <a:latin typeface="Arial" pitchFamily="34" charset="0"/>
                </a:rPr>
                <a:t>Matlab</a:t>
              </a:r>
              <a:endParaRPr lang="en-US" sz="1600" dirty="0">
                <a:latin typeface="Arial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GES DISC </a:t>
            </a:r>
            <a:r>
              <a:rPr lang="en-US" dirty="0" smtClean="0"/>
              <a:t>AIRS 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28,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HDF/HDF-EOS Workshop XIV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7E6756-892A-4928-964F-EB6B68E870F4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457200" y="1828800"/>
            <a:ext cx="5464964" cy="3904565"/>
            <a:chOff x="3505200" y="1981200"/>
            <a:chExt cx="5464964" cy="3904565"/>
          </a:xfrm>
        </p:grpSpPr>
        <p:pic>
          <p:nvPicPr>
            <p:cNvPr id="19" name="Picture 18" descr="AIRS_Grid_ncl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05200" y="1981200"/>
              <a:ext cx="5464964" cy="3505200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sp>
          <p:nvSpPr>
            <p:cNvPr id="21" name="TextBox 20"/>
            <p:cNvSpPr txBox="1"/>
            <p:nvPr/>
          </p:nvSpPr>
          <p:spPr>
            <a:xfrm>
              <a:off x="4953000" y="5562600"/>
              <a:ext cx="914399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 smtClean="0">
                  <a:solidFill>
                    <a:srgbClr val="000000"/>
                  </a:solidFill>
                  <a:latin typeface="Arial" pitchFamily="34" charset="0"/>
                </a:rPr>
                <a:t>NCL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886200" y="1676400"/>
            <a:ext cx="4953000" cy="4133165"/>
            <a:chOff x="609600" y="1752600"/>
            <a:chExt cx="4953000" cy="4133165"/>
          </a:xfrm>
        </p:grpSpPr>
        <p:pic>
          <p:nvPicPr>
            <p:cNvPr id="18" name="Picture 17" descr="AIRS.2002.08.01.L3.RetStd_H031.v4.0.21.0.G06104133732_RelHumid_A_level11.idl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9600" y="1752600"/>
              <a:ext cx="4953000" cy="368171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sp>
          <p:nvSpPr>
            <p:cNvPr id="20" name="TextBox 19"/>
            <p:cNvSpPr txBox="1"/>
            <p:nvPr/>
          </p:nvSpPr>
          <p:spPr>
            <a:xfrm>
              <a:off x="1828800" y="5562600"/>
              <a:ext cx="914399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 smtClean="0">
                  <a:solidFill>
                    <a:srgbClr val="000000"/>
                  </a:solidFill>
                  <a:latin typeface="Arial" pitchFamily="34" charset="0"/>
                </a:rPr>
                <a:t>IDL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GES DISC </a:t>
            </a:r>
            <a:r>
              <a:rPr lang="en-US" dirty="0" smtClean="0"/>
              <a:t>TRMM Swath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global view doesn’t show much information; need a zoom view.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28,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HDF/HDF-EOS Workshop XIV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7E6756-892A-4928-964F-EB6B68E870F4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12" name="Picture 11" descr="1B21_CSI.990906.10217.KORA.6_binDIDHmean.id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2057400"/>
            <a:ext cx="5867400" cy="407809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86000" y="6248400"/>
            <a:ext cx="43186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itchFamily="34" charset="0"/>
              </a:rPr>
              <a:t>1B21_CSI.990906.10217.KORA.6_binDIDHmean.idl</a:t>
            </a:r>
            <a:endParaRPr lang="en-US" sz="1400" dirty="0">
              <a:latin typeface="Arial" pitchFamily="34" charset="0"/>
            </a:endParaRPr>
          </a:p>
        </p:txBody>
      </p:sp>
      <p:pic>
        <p:nvPicPr>
          <p:cNvPr id="14" name="Picture 13" descr="1B21_CSI.990906.10217.KORA.6_binDIDHmean_zoom.id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1600" y="1981200"/>
            <a:ext cx="6172200" cy="4163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GES DISC </a:t>
            </a:r>
            <a:r>
              <a:rPr lang="en-US" dirty="0" smtClean="0"/>
              <a:t>TRMM Swath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28,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HDF/HDF-EOS Workshop XIV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7E6756-892A-4928-964F-EB6B68E870F4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7" name="Picture 6" descr="2A25_CSI.990804.9692.KORA.6_nearSurfZ.m.jpg"/>
          <p:cNvPicPr>
            <a:picLocks noChangeAspect="1"/>
          </p:cNvPicPr>
          <p:nvPr/>
        </p:nvPicPr>
        <p:blipFill>
          <a:blip r:embed="rId3" cstate="print"/>
          <a:srcRect l="9112" t="6711" r="8884" b="14094"/>
          <a:stretch>
            <a:fillRect/>
          </a:stretch>
        </p:blipFill>
        <p:spPr>
          <a:xfrm>
            <a:off x="1143000" y="1600200"/>
            <a:ext cx="6858000" cy="4495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0" y="6019800"/>
            <a:ext cx="9143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</a:rPr>
              <a:t>Matlab</a:t>
            </a:r>
            <a:endParaRPr lang="en-US" sz="150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9" name="Picture 8" descr="2A25_CSI.990804.9692.KORA.6_nearSurfZ_zoom.m.jpg"/>
          <p:cNvPicPr>
            <a:picLocks noChangeAspect="1"/>
          </p:cNvPicPr>
          <p:nvPr/>
        </p:nvPicPr>
        <p:blipFill>
          <a:blip r:embed="rId4" cstate="print"/>
          <a:srcRect l="7993" t="8478" r="8927" b="14014"/>
          <a:stretch>
            <a:fillRect/>
          </a:stretch>
        </p:blipFill>
        <p:spPr>
          <a:xfrm>
            <a:off x="990600" y="1524000"/>
            <a:ext cx="7266215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28600" y="3124200"/>
            <a:ext cx="8458200" cy="1600200"/>
            <a:chOff x="228600" y="3124200"/>
            <a:chExt cx="8763000" cy="1600200"/>
          </a:xfrm>
        </p:grpSpPr>
        <p:pic>
          <p:nvPicPr>
            <p:cNvPr id="12" name="Picture 11" descr="TRMM_URL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8600" y="3124200"/>
              <a:ext cx="8763000" cy="1600200"/>
            </a:xfrm>
            <a:prstGeom prst="rect">
              <a:avLst/>
            </a:prstGeom>
          </p:spPr>
        </p:pic>
        <p:sp>
          <p:nvSpPr>
            <p:cNvPr id="13" name="Round Diagonal Corner Rectangle 12"/>
            <p:cNvSpPr/>
            <p:nvPr/>
          </p:nvSpPr>
          <p:spPr bwMode="auto">
            <a:xfrm>
              <a:off x="228600" y="3505200"/>
              <a:ext cx="8763000" cy="990600"/>
            </a:xfrm>
            <a:prstGeom prst="round2DiagRect">
              <a:avLst/>
            </a:prstGeom>
            <a:noFill/>
            <a:ln w="34925" cap="flat" cmpd="dbl" algn="ctr">
              <a:solidFill>
                <a:srgbClr val="FFFF00">
                  <a:alpha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GES DISC TRMM 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Grid, 3B43:</a:t>
            </a:r>
          </a:p>
          <a:p>
            <a:r>
              <a:rPr lang="en-US" dirty="0" smtClean="0"/>
              <a:t>Calculate lat/</a:t>
            </a:r>
            <a:r>
              <a:rPr lang="en-US" dirty="0" err="1" smtClean="0"/>
              <a:t>lon</a:t>
            </a:r>
            <a:r>
              <a:rPr lang="en-US" dirty="0" smtClean="0"/>
              <a:t> based on the formula</a:t>
            </a:r>
          </a:p>
          <a:p>
            <a:r>
              <a:rPr lang="en-US" dirty="0" smtClean="0"/>
              <a:t>Add “units”</a:t>
            </a:r>
          </a:p>
          <a:p>
            <a:pPr>
              <a:buNone/>
            </a:pPr>
            <a:r>
              <a:rPr lang="en-US" sz="2000" dirty="0" smtClean="0">
                <a:solidFill>
                  <a:srgbClr val="0070C0"/>
                </a:solidFill>
                <a:hlinkClick r:id="rId4"/>
              </a:rPr>
              <a:t>http://disc.sci.gsfc.nasa.gov/additional/faq/precipitation_faq.shtml#lat_lon</a:t>
            </a:r>
            <a:endParaRPr lang="en-US" sz="20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28,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HDF/HDF-EOS Workshop XIV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7E6756-892A-4928-964F-EB6B68E870F4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15" name="Picture 14" descr="TRMM_3B43_ncl_code.JPG"/>
          <p:cNvPicPr>
            <a:picLocks noChangeAspect="1"/>
          </p:cNvPicPr>
          <p:nvPr/>
        </p:nvPicPr>
        <p:blipFill>
          <a:blip r:embed="rId5" cstate="print"/>
          <a:srcRect b="61048"/>
          <a:stretch>
            <a:fillRect/>
          </a:stretch>
        </p:blipFill>
        <p:spPr>
          <a:xfrm>
            <a:off x="228600" y="4876800"/>
            <a:ext cx="7239000" cy="99060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2667000" y="2590800"/>
            <a:ext cx="6248400" cy="3904565"/>
            <a:chOff x="2667000" y="2590800"/>
            <a:chExt cx="6248400" cy="3904565"/>
          </a:xfrm>
        </p:grpSpPr>
        <p:pic>
          <p:nvPicPr>
            <p:cNvPr id="16" name="Picture 15" descr="TRMM_3B43_ncl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67000" y="2590800"/>
              <a:ext cx="6248400" cy="346804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7" name="TextBox 16"/>
            <p:cNvSpPr txBox="1"/>
            <p:nvPr/>
          </p:nvSpPr>
          <p:spPr>
            <a:xfrm>
              <a:off x="5257800" y="6172200"/>
              <a:ext cx="914399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 smtClean="0">
                  <a:solidFill>
                    <a:srgbClr val="000000"/>
                  </a:solidFill>
                  <a:latin typeface="Arial" pitchFamily="34" charset="0"/>
                </a:rPr>
                <a:t>NCL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85800" y="0"/>
            <a:ext cx="11430000" cy="685800"/>
          </a:xfrm>
        </p:spPr>
        <p:txBody>
          <a:bodyPr/>
          <a:lstStyle/>
          <a:p>
            <a:r>
              <a:rPr lang="en-US" sz="2800" b="1" dirty="0" smtClean="0"/>
              <a:t>Learning Curve of accessing HDF data 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28,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HDF/HDF-EOS Workshop XIV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7E6756-892A-4928-964F-EB6B68E870F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7" name="Picture 6" descr="OPeNDAP_Tool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8986" y="1752600"/>
            <a:ext cx="8426414" cy="36947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5638800"/>
            <a:ext cx="8937062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From the ESIP wiki page:</a:t>
            </a:r>
          </a:p>
          <a:p>
            <a:r>
              <a:rPr lang="en-US" sz="1800" b="1" dirty="0" smtClean="0"/>
              <a:t>http://wiki.esipfed.org/index.php/Making_Science_Data_Easier_to_Use_with_OPeNDAP</a:t>
            </a:r>
          </a:p>
          <a:p>
            <a:r>
              <a:rPr lang="en-US" sz="1800" b="1" dirty="0" smtClean="0"/>
              <a:t>Making Science Data Easier to Use with </a:t>
            </a:r>
            <a:r>
              <a:rPr lang="en-US" sz="1800" b="1" dirty="0" err="1" smtClean="0"/>
              <a:t>OPeNDAP</a:t>
            </a:r>
            <a:endParaRPr lang="en-US" sz="1800" b="1" dirty="0" smtClean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667000" y="3881735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NCL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 bwMode="auto">
          <a:xfrm>
            <a:off x="838200" y="3886200"/>
            <a:ext cx="914400" cy="609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667000" y="3810000"/>
            <a:ext cx="914400" cy="609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343400" y="3810000"/>
            <a:ext cx="1219200" cy="685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GES DISC MERRA 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typical global grid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28,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HDF/HDF-EOS Workshop XIV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7E6756-892A-4928-964F-EB6B68E870F4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1752600"/>
            <a:ext cx="3962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…</a:t>
            </a:r>
          </a:p>
          <a:p>
            <a:endParaRPr lang="en-US" sz="1000" dirty="0" smtClean="0"/>
          </a:p>
          <a:p>
            <a:r>
              <a:rPr lang="en-US" sz="1000" dirty="0" smtClean="0"/>
              <a:t>data=</a:t>
            </a:r>
            <a:r>
              <a:rPr lang="en-US" sz="1000" dirty="0" err="1" smtClean="0"/>
              <a:t>eos_file</a:t>
            </a:r>
            <a:r>
              <a:rPr lang="en-US" sz="1000" dirty="0" smtClean="0"/>
              <a:t>-&gt;PLE_EOSGRID(1,72,:,:) ; read specific subset of data field</a:t>
            </a:r>
          </a:p>
          <a:p>
            <a:r>
              <a:rPr lang="en-US" sz="1000" dirty="0" smtClean="0"/>
              <a:t>; </a:t>
            </a:r>
          </a:p>
          <a:p>
            <a:r>
              <a:rPr lang="en-US" sz="1000" dirty="0" smtClean="0"/>
              <a:t>; In order to read the PLE data field from the HDF-EOS2 file, the group</a:t>
            </a:r>
          </a:p>
          <a:p>
            <a:r>
              <a:rPr lang="en-US" sz="1000" dirty="0" smtClean="0"/>
              <a:t>; under which the data field is placed must be appended to the data field in NCL. For more information,</a:t>
            </a:r>
          </a:p>
          <a:p>
            <a:r>
              <a:rPr lang="en-US" sz="1000" dirty="0" smtClean="0"/>
              <a:t>; visit section 4.3.2 of http://hdfeos.org/software/ncl.php.</a:t>
            </a:r>
          </a:p>
          <a:p>
            <a:endParaRPr lang="en-US" sz="1000" dirty="0" smtClean="0"/>
          </a:p>
          <a:p>
            <a:r>
              <a:rPr lang="en-US" sz="1000" dirty="0" smtClean="0"/>
              <a:t>data@lon1d=</a:t>
            </a:r>
            <a:r>
              <a:rPr lang="en-US" sz="1000" dirty="0" err="1" smtClean="0"/>
              <a:t>eos_file</a:t>
            </a:r>
            <a:r>
              <a:rPr lang="en-US" sz="1000" dirty="0" smtClean="0"/>
              <a:t>-&gt;</a:t>
            </a:r>
            <a:r>
              <a:rPr lang="en-US" sz="1000" dirty="0" err="1" smtClean="0"/>
              <a:t>XDim_EOSGRID</a:t>
            </a:r>
            <a:r>
              <a:rPr lang="en-US" sz="1000" dirty="0" smtClean="0"/>
              <a:t> ; associate longitude and latitude</a:t>
            </a:r>
          </a:p>
          <a:p>
            <a:r>
              <a:rPr lang="en-US" sz="1000" dirty="0" smtClean="0"/>
              <a:t>data@lat1d=</a:t>
            </a:r>
            <a:r>
              <a:rPr lang="en-US" sz="1000" dirty="0" err="1" smtClean="0"/>
              <a:t>eos_file</a:t>
            </a:r>
            <a:r>
              <a:rPr lang="en-US" sz="1000" dirty="0" smtClean="0"/>
              <a:t>-&gt;</a:t>
            </a:r>
            <a:r>
              <a:rPr lang="en-US" sz="1000" dirty="0" err="1" smtClean="0"/>
              <a:t>YDim_EOSGRID</a:t>
            </a:r>
            <a:r>
              <a:rPr lang="en-US" sz="1000" dirty="0" smtClean="0"/>
              <a:t> ; here, since the </a:t>
            </a:r>
            <a:r>
              <a:rPr lang="en-US" sz="1000" dirty="0" err="1" smtClean="0"/>
              <a:t>XDim</a:t>
            </a:r>
            <a:r>
              <a:rPr lang="en-US" sz="1000" dirty="0" smtClean="0"/>
              <a:t>/</a:t>
            </a:r>
            <a:r>
              <a:rPr lang="en-US" sz="1000" dirty="0" err="1" smtClean="0"/>
              <a:t>YDim</a:t>
            </a:r>
            <a:r>
              <a:rPr lang="en-US" sz="1000" dirty="0" smtClean="0"/>
              <a:t> arrays are 1-D, we use lon1d instead of lon2d</a:t>
            </a:r>
          </a:p>
          <a:p>
            <a:r>
              <a:rPr lang="en-US" sz="1000" dirty="0" err="1" smtClean="0"/>
              <a:t>data@units</a:t>
            </a:r>
            <a:r>
              <a:rPr lang="en-US" sz="1000" dirty="0" smtClean="0"/>
              <a:t>="Pa"</a:t>
            </a:r>
          </a:p>
          <a:p>
            <a:r>
              <a:rPr lang="en-US" sz="1000" dirty="0" err="1" smtClean="0"/>
              <a:t>data@long_name</a:t>
            </a:r>
            <a:r>
              <a:rPr lang="en-US" sz="1000" dirty="0" smtClean="0"/>
              <a:t>="Edge pressures"</a:t>
            </a:r>
          </a:p>
          <a:p>
            <a:r>
              <a:rPr lang="en-US" sz="1000" dirty="0" smtClean="0"/>
              <a:t>…</a:t>
            </a:r>
          </a:p>
          <a:p>
            <a:r>
              <a:rPr lang="en-US" sz="1000" dirty="0" smtClean="0"/>
              <a:t>data_4=</a:t>
            </a:r>
            <a:r>
              <a:rPr lang="en-US" sz="1000" dirty="0" err="1" smtClean="0"/>
              <a:t>eos_file</a:t>
            </a:r>
            <a:r>
              <a:rPr lang="en-US" sz="1000" dirty="0" smtClean="0"/>
              <a:t>-&gt;PLE_EOSGRID(7,70,:,:) ; read specific subset of data field</a:t>
            </a:r>
          </a:p>
          <a:p>
            <a:r>
              <a:rPr lang="en-US" sz="1000" dirty="0" smtClean="0"/>
              <a:t>data_4@lon1d=</a:t>
            </a:r>
            <a:r>
              <a:rPr lang="en-US" sz="1000" dirty="0" err="1" smtClean="0"/>
              <a:t>eos_file</a:t>
            </a:r>
            <a:r>
              <a:rPr lang="en-US" sz="1000" dirty="0" smtClean="0"/>
              <a:t>-&gt;</a:t>
            </a:r>
            <a:r>
              <a:rPr lang="en-US" sz="1000" dirty="0" err="1" smtClean="0"/>
              <a:t>XDim_EOSGRID</a:t>
            </a:r>
            <a:r>
              <a:rPr lang="en-US" sz="1000" dirty="0" smtClean="0"/>
              <a:t> ; associate longitude and latitude</a:t>
            </a:r>
          </a:p>
          <a:p>
            <a:r>
              <a:rPr lang="en-US" sz="1000" dirty="0" smtClean="0"/>
              <a:t>data_4@lat1d=</a:t>
            </a:r>
            <a:r>
              <a:rPr lang="en-US" sz="1000" dirty="0" err="1" smtClean="0"/>
              <a:t>eos_file</a:t>
            </a:r>
            <a:r>
              <a:rPr lang="en-US" sz="1000" dirty="0" smtClean="0"/>
              <a:t>-&gt;</a:t>
            </a:r>
            <a:r>
              <a:rPr lang="en-US" sz="1000" dirty="0" err="1" smtClean="0"/>
              <a:t>YDim_EOSGRID</a:t>
            </a:r>
            <a:endParaRPr lang="en-US" sz="1000" dirty="0" smtClean="0"/>
          </a:p>
          <a:p>
            <a:r>
              <a:rPr lang="en-US" sz="1000" dirty="0" smtClean="0"/>
              <a:t>data_4@units="Pa"</a:t>
            </a:r>
          </a:p>
          <a:p>
            <a:r>
              <a:rPr lang="en-US" sz="1000" dirty="0" smtClean="0"/>
              <a:t>data_4@long_name="Edge pressures“</a:t>
            </a:r>
          </a:p>
          <a:p>
            <a:r>
              <a:rPr lang="en-US" sz="1000" dirty="0" smtClean="0"/>
              <a:t>…</a:t>
            </a:r>
          </a:p>
          <a:p>
            <a:r>
              <a:rPr lang="en-US" sz="1000" dirty="0" err="1" smtClean="0"/>
              <a:t>res@gsnCenterString</a:t>
            </a:r>
            <a:r>
              <a:rPr lang="en-US" sz="1000" dirty="0" smtClean="0"/>
              <a:t>="PLE at TIME=1, Height=72" </a:t>
            </a:r>
          </a:p>
          <a:p>
            <a:r>
              <a:rPr lang="en-US" sz="1000" dirty="0" smtClean="0"/>
              <a:t>plot(0)=</a:t>
            </a:r>
            <a:r>
              <a:rPr lang="en-US" sz="1000" dirty="0" err="1" smtClean="0"/>
              <a:t>gsn_csm_contour_map_ce</a:t>
            </a:r>
            <a:r>
              <a:rPr lang="en-US" sz="1000" dirty="0" smtClean="0"/>
              <a:t>(</a:t>
            </a:r>
            <a:r>
              <a:rPr lang="en-US" sz="1000" dirty="0" err="1" smtClean="0"/>
              <a:t>xwks,data,res</a:t>
            </a:r>
            <a:r>
              <a:rPr lang="en-US" sz="1000" dirty="0" smtClean="0"/>
              <a:t>)</a:t>
            </a:r>
          </a:p>
          <a:p>
            <a:r>
              <a:rPr lang="en-US" sz="1000" dirty="0" smtClean="0"/>
              <a:t>…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048000" y="2057400"/>
            <a:ext cx="5650653" cy="3904565"/>
            <a:chOff x="3048000" y="2057400"/>
            <a:chExt cx="5650653" cy="3904565"/>
          </a:xfrm>
        </p:grpSpPr>
        <p:pic>
          <p:nvPicPr>
            <p:cNvPr id="9" name="Picture 8" descr="MERRA300.prod.assim.inst3_3d_chm_Ne.20021201_PLE_TIME1_Height72.m.jpg"/>
            <p:cNvPicPr>
              <a:picLocks noChangeAspect="1"/>
            </p:cNvPicPr>
            <p:nvPr/>
          </p:nvPicPr>
          <p:blipFill>
            <a:blip r:embed="rId2" cstate="print"/>
            <a:srcRect l="7529" r="3373" b="5221"/>
            <a:stretch>
              <a:fillRect/>
            </a:stretch>
          </p:blipFill>
          <p:spPr>
            <a:xfrm>
              <a:off x="3048000" y="2057400"/>
              <a:ext cx="5650653" cy="35814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257800" y="5638800"/>
              <a:ext cx="914399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 smtClean="0">
                  <a:solidFill>
                    <a:srgbClr val="000000"/>
                  </a:solidFill>
                  <a:latin typeface="Arial" pitchFamily="34" charset="0"/>
                </a:rPr>
                <a:t>NCL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GES DISC TOMS Grid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28,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HDF/HDF-EOS Workshop XIV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7E6756-892A-4928-964F-EB6B68E870F4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" y="1219200"/>
            <a:ext cx="41148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…</a:t>
            </a:r>
          </a:p>
          <a:p>
            <a:r>
              <a:rPr lang="en-US" sz="1000" dirty="0" smtClean="0"/>
              <a:t>;retrieve data</a:t>
            </a:r>
          </a:p>
          <a:p>
            <a:r>
              <a:rPr lang="en-US" sz="1000" dirty="0" err="1" smtClean="0"/>
              <a:t>grid_id</a:t>
            </a:r>
            <a:r>
              <a:rPr lang="en-US" sz="1000" dirty="0" smtClean="0"/>
              <a:t> = EOS_GD_ATTACH(</a:t>
            </a:r>
            <a:r>
              <a:rPr lang="en-US" sz="1000" dirty="0" err="1" smtClean="0"/>
              <a:t>file_id</a:t>
            </a:r>
            <a:r>
              <a:rPr lang="en-US" sz="1000" dirty="0" smtClean="0"/>
              <a:t>, GRID_NAME)</a:t>
            </a:r>
          </a:p>
          <a:p>
            <a:r>
              <a:rPr lang="en-US" sz="1000" dirty="0" smtClean="0"/>
              <a:t>status = EOS_GD_READFIELD(</a:t>
            </a:r>
            <a:r>
              <a:rPr lang="en-US" sz="1000" dirty="0" err="1" smtClean="0"/>
              <a:t>grid_id</a:t>
            </a:r>
            <a:r>
              <a:rPr lang="en-US" sz="1000" dirty="0" smtClean="0"/>
              <a:t>, DATAFIELD_NAME, data)</a:t>
            </a:r>
          </a:p>
          <a:p>
            <a:endParaRPr lang="en-US" sz="1000" dirty="0" smtClean="0"/>
          </a:p>
          <a:p>
            <a:r>
              <a:rPr lang="en-US" sz="1000" dirty="0" smtClean="0"/>
              <a:t>;close file</a:t>
            </a:r>
          </a:p>
          <a:p>
            <a:r>
              <a:rPr lang="en-US" sz="1000" dirty="0" smtClean="0"/>
              <a:t>status = EOS_GD_DETACH(</a:t>
            </a:r>
            <a:r>
              <a:rPr lang="en-US" sz="1000" dirty="0" err="1" smtClean="0"/>
              <a:t>grid_id</a:t>
            </a:r>
            <a:r>
              <a:rPr lang="en-US" sz="1000" dirty="0" smtClean="0"/>
              <a:t>)</a:t>
            </a:r>
          </a:p>
          <a:p>
            <a:r>
              <a:rPr lang="en-US" sz="1000" dirty="0" smtClean="0"/>
              <a:t>status = EOS_GD_CLOSE(</a:t>
            </a:r>
            <a:r>
              <a:rPr lang="en-US" sz="1000" dirty="0" err="1" smtClean="0"/>
              <a:t>file_id</a:t>
            </a:r>
            <a:r>
              <a:rPr lang="en-US" sz="1000" dirty="0" smtClean="0"/>
              <a:t>)</a:t>
            </a:r>
          </a:p>
          <a:p>
            <a:r>
              <a:rPr lang="en-US" sz="1000" dirty="0" smtClean="0"/>
              <a:t>…</a:t>
            </a:r>
          </a:p>
          <a:p>
            <a:r>
              <a:rPr lang="en-US" sz="1000" dirty="0" smtClean="0"/>
              <a:t>;retrieve lat</a:t>
            </a:r>
          </a:p>
          <a:p>
            <a:r>
              <a:rPr lang="en-US" sz="1000" dirty="0" smtClean="0"/>
              <a:t>;field name should be defined as "</a:t>
            </a:r>
            <a:r>
              <a:rPr lang="en-US" sz="1000" dirty="0" err="1" smtClean="0"/>
              <a:t>YDim:TOMS</a:t>
            </a:r>
            <a:r>
              <a:rPr lang="en-US" sz="1000" dirty="0" smtClean="0"/>
              <a:t> Level 3" instead of "</a:t>
            </a:r>
            <a:r>
              <a:rPr lang="en-US" sz="1000" dirty="0" err="1" smtClean="0"/>
              <a:t>YDim:TOMS</a:t>
            </a:r>
            <a:r>
              <a:rPr lang="en-US" sz="1000" dirty="0" smtClean="0"/>
              <a:t> Level 3 (dimension)"</a:t>
            </a:r>
          </a:p>
          <a:p>
            <a:r>
              <a:rPr lang="en-US" sz="1000" dirty="0" smtClean="0"/>
              <a:t>DATAFIELD_NAME="</a:t>
            </a:r>
            <a:r>
              <a:rPr lang="en-US" sz="1000" dirty="0" err="1" smtClean="0"/>
              <a:t>YDim:TOMS</a:t>
            </a:r>
            <a:r>
              <a:rPr lang="en-US" sz="1000" dirty="0" smtClean="0"/>
              <a:t> Level 3"</a:t>
            </a:r>
          </a:p>
          <a:p>
            <a:r>
              <a:rPr lang="en-US" sz="1000" dirty="0" smtClean="0"/>
              <a:t>index=HDF_SD_NAMETOINDEX(</a:t>
            </a:r>
            <a:r>
              <a:rPr lang="en-US" sz="1000" dirty="0" err="1" smtClean="0"/>
              <a:t>newFileID,DATAFIELD_NAME</a:t>
            </a:r>
            <a:r>
              <a:rPr lang="en-US" sz="1000" dirty="0" smtClean="0"/>
              <a:t>)</a:t>
            </a:r>
          </a:p>
          <a:p>
            <a:endParaRPr lang="en-US" sz="1000" dirty="0" smtClean="0"/>
          </a:p>
          <a:p>
            <a:r>
              <a:rPr lang="en-US" sz="1000" dirty="0" err="1" smtClean="0"/>
              <a:t>thisSdsID</a:t>
            </a:r>
            <a:r>
              <a:rPr lang="en-US" sz="1000" dirty="0" smtClean="0"/>
              <a:t>=HDF_SD_SELECT(</a:t>
            </a:r>
            <a:r>
              <a:rPr lang="en-US" sz="1000" dirty="0" err="1" smtClean="0"/>
              <a:t>newFileID</a:t>
            </a:r>
            <a:r>
              <a:rPr lang="en-US" sz="1000" dirty="0" smtClean="0"/>
              <a:t>, index)</a:t>
            </a:r>
          </a:p>
          <a:p>
            <a:r>
              <a:rPr lang="en-US" sz="1000" dirty="0" smtClean="0"/>
              <a:t>HDF_SD_GETDATA, </a:t>
            </a:r>
            <a:r>
              <a:rPr lang="en-US" sz="1000" dirty="0" err="1" smtClean="0"/>
              <a:t>thisSdsID</a:t>
            </a:r>
            <a:r>
              <a:rPr lang="en-US" sz="1000" dirty="0" smtClean="0"/>
              <a:t>, lat</a:t>
            </a:r>
          </a:p>
          <a:p>
            <a:endParaRPr lang="en-US" sz="1000" dirty="0" smtClean="0"/>
          </a:p>
          <a:p>
            <a:r>
              <a:rPr lang="en-US" sz="1000" dirty="0" smtClean="0"/>
              <a:t>;retrieve </a:t>
            </a:r>
            <a:r>
              <a:rPr lang="en-US" sz="1000" dirty="0" err="1" smtClean="0"/>
              <a:t>lon</a:t>
            </a:r>
            <a:endParaRPr lang="en-US" sz="1000" dirty="0" smtClean="0"/>
          </a:p>
          <a:p>
            <a:r>
              <a:rPr lang="en-US" sz="1000" dirty="0" smtClean="0"/>
              <a:t>;field name should be defined as "</a:t>
            </a:r>
            <a:r>
              <a:rPr lang="en-US" sz="1000" dirty="0" err="1" smtClean="0"/>
              <a:t>XDim:TOMS</a:t>
            </a:r>
            <a:r>
              <a:rPr lang="en-US" sz="1000" dirty="0" smtClean="0"/>
              <a:t> Level 3" instead of "</a:t>
            </a:r>
            <a:r>
              <a:rPr lang="en-US" sz="1000" dirty="0" err="1" smtClean="0"/>
              <a:t>XDim:TOMS</a:t>
            </a:r>
            <a:r>
              <a:rPr lang="en-US" sz="1000" dirty="0" smtClean="0"/>
              <a:t> Level 3 (dimension)"</a:t>
            </a:r>
          </a:p>
          <a:p>
            <a:r>
              <a:rPr lang="en-US" sz="1000" dirty="0" smtClean="0"/>
              <a:t>DATAFIELD_NAME="</a:t>
            </a:r>
            <a:r>
              <a:rPr lang="en-US" sz="1000" dirty="0" err="1" smtClean="0"/>
              <a:t>XDim:TOMS</a:t>
            </a:r>
            <a:r>
              <a:rPr lang="en-US" sz="1000" dirty="0" smtClean="0"/>
              <a:t> Level 3"</a:t>
            </a:r>
          </a:p>
          <a:p>
            <a:r>
              <a:rPr lang="en-US" sz="1000" dirty="0" smtClean="0"/>
              <a:t>index=HDF_SD_NAMETOINDEX(</a:t>
            </a:r>
            <a:r>
              <a:rPr lang="en-US" sz="1000" dirty="0" err="1" smtClean="0"/>
              <a:t>newFileID,DATAFIELD_NAME</a:t>
            </a:r>
            <a:r>
              <a:rPr lang="en-US" sz="1000" dirty="0" smtClean="0"/>
              <a:t>)</a:t>
            </a:r>
          </a:p>
          <a:p>
            <a:r>
              <a:rPr lang="en-US" sz="1000" dirty="0" smtClean="0"/>
              <a:t>…</a:t>
            </a:r>
          </a:p>
          <a:p>
            <a:r>
              <a:rPr lang="en-US" sz="1000" dirty="0" smtClean="0"/>
              <a:t>CONTOUR, BYTSCL(data, /NAN), </a:t>
            </a:r>
            <a:r>
              <a:rPr lang="en-US" sz="1000" dirty="0" err="1" smtClean="0"/>
              <a:t>lon</a:t>
            </a:r>
            <a:r>
              <a:rPr lang="en-US" sz="1000" dirty="0" smtClean="0"/>
              <a:t>, lat, /OVERPLOT, /FILL, </a:t>
            </a:r>
            <a:r>
              <a:rPr lang="en-US" sz="1000" dirty="0" err="1" smtClean="0"/>
              <a:t>C_Colors</a:t>
            </a:r>
            <a:r>
              <a:rPr lang="en-US" sz="1000" dirty="0" smtClean="0"/>
              <a:t>=</a:t>
            </a:r>
            <a:r>
              <a:rPr lang="en-US" sz="1000" dirty="0" err="1" smtClean="0"/>
              <a:t>Indgen</a:t>
            </a:r>
            <a:r>
              <a:rPr lang="en-US" sz="1000" dirty="0" smtClean="0"/>
              <a:t>(levels)+3, Background=1, NLEVELS=levels, Color=Black</a:t>
            </a:r>
          </a:p>
          <a:p>
            <a:r>
              <a:rPr lang="en-US" sz="1000" dirty="0" smtClean="0"/>
              <a:t>MAP_GRID, /BOX_AXES, COLOR=255</a:t>
            </a:r>
          </a:p>
          <a:p>
            <a:r>
              <a:rPr lang="en-US" sz="1000" dirty="0" smtClean="0"/>
              <a:t>MAP_CONTINENTS, COLOR=255</a:t>
            </a:r>
          </a:p>
          <a:p>
            <a:r>
              <a:rPr lang="en-US" sz="1000" dirty="0" smtClean="0"/>
              <a:t>…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276600" y="1905000"/>
            <a:ext cx="5181600" cy="4270177"/>
            <a:chOff x="3276600" y="1905000"/>
            <a:chExt cx="5181600" cy="4270177"/>
          </a:xfrm>
        </p:grpSpPr>
        <p:pic>
          <p:nvPicPr>
            <p:cNvPr id="9" name="Picture 8" descr="TOMS-EP_L3-TOMSEPL3_2000m0101_v8_Ozone.idl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76600" y="1905000"/>
              <a:ext cx="5181600" cy="381751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733800" y="5867400"/>
              <a:ext cx="44581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rial" pitchFamily="34" charset="0"/>
                </a:rPr>
                <a:t>TOMS-EP_L3-TOMSEPL3_2000m0101_v8_Ozone.idl</a:t>
              </a:r>
              <a:endParaRPr lang="en-US" sz="1400" dirty="0">
                <a:latin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MODAPS</a:t>
            </a:r>
            <a:br>
              <a:rPr lang="en-US" dirty="0" smtClean="0"/>
            </a:br>
            <a:r>
              <a:rPr lang="en-US" dirty="0" smtClean="0"/>
              <a:t>MODIS Level 1 Swath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28,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HDF/HDF-EOS Workshop XIV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FCA963-CE2C-4C26-A40F-9B4DDA1A5FA7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371600" y="1447800"/>
            <a:ext cx="6248400" cy="4331732"/>
            <a:chOff x="1371600" y="1905000"/>
            <a:chExt cx="6248400" cy="4331732"/>
          </a:xfrm>
        </p:grpSpPr>
        <p:pic>
          <p:nvPicPr>
            <p:cNvPr id="7" name="Picture 6" descr="MYD21KM_ncl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71600" y="1905000"/>
              <a:ext cx="6248400" cy="37551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1905000" y="5867400"/>
              <a:ext cx="51732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Arial" pitchFamily="34" charset="0"/>
                </a:rPr>
                <a:t>MYD021KM.A2002226.0000.005.200919322273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MODAPS(LAADS</a:t>
            </a:r>
            <a:r>
              <a:rPr lang="en-US" dirty="0" smtClean="0"/>
              <a:t>) Swath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28,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HDF/HDF-EOS Workshop XIV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7E6756-892A-4928-964F-EB6B68E870F4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8" name="Picture 7" descr="MYD21KM_zoom_nc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1600" y="1295400"/>
            <a:ext cx="6400800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MODAPS(LAADS)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MODIS Swath using dimension map</a:t>
            </a:r>
          </a:p>
          <a:p>
            <a:r>
              <a:rPr lang="en-US" dirty="0" smtClean="0"/>
              <a:t>It needs additional latitude and longitude files provided by NASA</a:t>
            </a:r>
          </a:p>
          <a:p>
            <a:r>
              <a:rPr lang="en-US" dirty="0" smtClean="0"/>
              <a:t>Where to obtain the corresponding latitude and longitude files?</a:t>
            </a:r>
          </a:p>
          <a:p>
            <a:pPr lvl="1">
              <a:buNone/>
            </a:pPr>
            <a:r>
              <a:rPr lang="en-US" dirty="0" smtClean="0"/>
              <a:t>-</a:t>
            </a:r>
            <a:r>
              <a:rPr lang="en-US" u="sng" dirty="0" smtClean="0">
                <a:hlinkClick r:id="rId2"/>
              </a:rPr>
              <a:t>ftp://ladsweb.nascom.nasa.gov/allData/5/MYD03</a:t>
            </a:r>
            <a:endParaRPr lang="en-US" u="sng" dirty="0" smtClean="0"/>
          </a:p>
          <a:p>
            <a:pPr lvl="1">
              <a:buNone/>
            </a:pPr>
            <a:r>
              <a:rPr lang="en-US" u="sng" dirty="0" smtClean="0"/>
              <a:t>Or </a:t>
            </a:r>
          </a:p>
          <a:p>
            <a:pPr lvl="1">
              <a:buNone/>
            </a:pPr>
            <a:r>
              <a:rPr lang="en-US" u="sng" dirty="0" smtClean="0">
                <a:hlinkClick r:id="rId3"/>
              </a:rPr>
              <a:t>ftp://ladsweb.nascom.nasa.gov/allData/5/MOD03</a:t>
            </a:r>
            <a:endParaRPr lang="en-US" u="sng" dirty="0" smtClean="0"/>
          </a:p>
          <a:p>
            <a:pPr lvl="1">
              <a:buNone/>
            </a:pPr>
            <a:r>
              <a:rPr lang="en-US" dirty="0" smtClean="0"/>
              <a:t>MODIS Swath with dimension map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28,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HDF/HDF-EOS Workshop XIV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7E6756-892A-4928-964F-EB6B68E870F4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MODAPS(LAADS)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763000" cy="5486400"/>
          </a:xfrm>
          <a:noFill/>
        </p:spPr>
        <p:txBody>
          <a:bodyPr/>
          <a:lstStyle/>
          <a:p>
            <a:r>
              <a:rPr lang="en-US" sz="2000" dirty="0" smtClean="0"/>
              <a:t>Need to apply the scale and offset factor, need special formula</a:t>
            </a:r>
          </a:p>
          <a:p>
            <a:r>
              <a:rPr lang="en-US" sz="1600" dirty="0" smtClean="0"/>
              <a:t>Normal: </a:t>
            </a:r>
            <a:r>
              <a:rPr lang="en-US" sz="1600" dirty="0" smtClean="0">
                <a:solidFill>
                  <a:srgbClr val="002060"/>
                </a:solidFill>
              </a:rPr>
              <a:t>Data = scale* data + offset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28,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HDF/HDF-EOS Workshop XIV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7E6756-892A-4928-964F-EB6B68E870F4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609600" y="1752600"/>
            <a:ext cx="7772400" cy="4590365"/>
            <a:chOff x="457200" y="1828800"/>
            <a:chExt cx="7772400" cy="4590365"/>
          </a:xfrm>
        </p:grpSpPr>
        <p:pic>
          <p:nvPicPr>
            <p:cNvPr id="8" name="Picture 7" descr="LAAD_matlab_code.JPG"/>
            <p:cNvPicPr>
              <a:picLocks noChangeAspect="1"/>
            </p:cNvPicPr>
            <p:nvPr/>
          </p:nvPicPr>
          <p:blipFill>
            <a:blip r:embed="rId3" cstate="print"/>
            <a:srcRect t="3131" r="4000" b="7632"/>
            <a:stretch>
              <a:fillRect/>
            </a:stretch>
          </p:blipFill>
          <p:spPr>
            <a:xfrm>
              <a:off x="457200" y="1828800"/>
              <a:ext cx="7772400" cy="43434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133600" y="6096000"/>
              <a:ext cx="914399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 err="1" smtClean="0">
                  <a:solidFill>
                    <a:srgbClr val="000000"/>
                  </a:solidFill>
                  <a:latin typeface="Arial" pitchFamily="34" charset="0"/>
                </a:rPr>
                <a:t>Matlab</a:t>
              </a:r>
              <a:endParaRPr lang="en-US" sz="1500" dirty="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NSIDC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28,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HDF/HDF-EOS Workshop XIV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FCA963-CE2C-4C26-A40F-9B4DDA1A5FA7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NSIDC Swath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28,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HDF/HDF-EOS Workshop XIV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7E6756-892A-4928-964F-EB6B68E870F4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609600" y="1447800"/>
            <a:ext cx="7922746" cy="4971365"/>
            <a:chOff x="609600" y="1447800"/>
            <a:chExt cx="7922746" cy="4971365"/>
          </a:xfrm>
        </p:grpSpPr>
        <p:pic>
          <p:nvPicPr>
            <p:cNvPr id="7" name="Picture 6" descr="AMSR_E_L2A_BrightnessTemperatures_V10_200501180027_D_89.0V_Res.5B_TB_not_resampled.m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9600" y="1447800"/>
              <a:ext cx="7922746" cy="44958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3581400" y="6096000"/>
              <a:ext cx="914399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 err="1" smtClean="0">
                  <a:solidFill>
                    <a:srgbClr val="000000"/>
                  </a:solidFill>
                  <a:latin typeface="Arial" pitchFamily="34" charset="0"/>
                </a:rPr>
                <a:t>Matlab</a:t>
              </a:r>
              <a:endParaRPr lang="en-US" sz="1500" dirty="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NSIDC Polar </a:t>
            </a:r>
            <a:r>
              <a:rPr lang="en-US" dirty="0" err="1" smtClean="0"/>
              <a:t>Sterographic</a:t>
            </a:r>
            <a:r>
              <a:rPr lang="en-US" dirty="0" smtClean="0"/>
              <a:t> Grid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28,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HDF/HDF-EOS Workshop XIV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7E6756-892A-4928-964F-EB6B68E870F4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752600" y="1219200"/>
            <a:ext cx="5029200" cy="5047565"/>
            <a:chOff x="1752600" y="1219200"/>
            <a:chExt cx="5029200" cy="5047565"/>
          </a:xfrm>
        </p:grpSpPr>
        <p:pic>
          <p:nvPicPr>
            <p:cNvPr id="7" name="Picture 6" descr="AMSR_ncl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52600" y="1219200"/>
              <a:ext cx="5029200" cy="462467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3505200" y="5943600"/>
              <a:ext cx="914399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 smtClean="0">
                  <a:solidFill>
                    <a:srgbClr val="000000"/>
                  </a:solidFill>
                  <a:latin typeface="Arial" pitchFamily="34" charset="0"/>
                </a:rPr>
                <a:t>NCL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LP- DAAC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28,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HDF/HDF-EOS Workshop XIV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FCA963-CE2C-4C26-A40F-9B4DDA1A5FA7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Motivation</a:t>
            </a:r>
          </a:p>
        </p:txBody>
      </p:sp>
      <p:sp>
        <p:nvSpPr>
          <p:cNvPr id="5123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September 28, 2010</a:t>
            </a:r>
          </a:p>
        </p:txBody>
      </p:sp>
      <p:sp>
        <p:nvSpPr>
          <p:cNvPr id="512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HDF/HDF-EOS Workshop XIV</a:t>
            </a:r>
          </a:p>
        </p:txBody>
      </p:sp>
      <p:sp>
        <p:nvSpPr>
          <p:cNvPr id="512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70F1714-8F90-442E-A01B-B2FE64720E66}" type="slidenum">
              <a:rPr lang="en-US" smtClean="0"/>
              <a:pPr/>
              <a:t>4</a:t>
            </a:fld>
            <a:endParaRPr lang="en-US" smtClean="0"/>
          </a:p>
        </p:txBody>
      </p:sp>
      <p:pic>
        <p:nvPicPr>
          <p:cNvPr id="5126" name="Content Placeholder 11" descr="easy-butto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743200" y="2057400"/>
            <a:ext cx="3581400" cy="3581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INSOID projection_code_id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1828800"/>
            <a:ext cx="7046984" cy="47005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LP-DAAC Sinusoidal 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lat/</a:t>
            </a:r>
            <a:r>
              <a:rPr lang="en-US" sz="2400" dirty="0" err="1" smtClean="0"/>
              <a:t>lon</a:t>
            </a:r>
            <a:r>
              <a:rPr lang="en-US" sz="2400" dirty="0" smtClean="0"/>
              <a:t> are calculated by the hdfeos2 dumper tool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 </a:t>
            </a:r>
            <a:r>
              <a:rPr lang="en-US" sz="2400" dirty="0" smtClean="0">
                <a:hlinkClick r:id="rId4"/>
              </a:rPr>
              <a:t>http://hdfeos.org/software/eosdump.php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28,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HDF/HDF-EOS Workshop XIV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7E6756-892A-4928-964F-EB6B68E870F4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895600" y="1905000"/>
            <a:ext cx="5867400" cy="4800600"/>
            <a:chOff x="1676400" y="1524000"/>
            <a:chExt cx="5734262" cy="4727377"/>
          </a:xfrm>
        </p:grpSpPr>
        <p:pic>
          <p:nvPicPr>
            <p:cNvPr id="7" name="Picture 6" descr="MOD09GA.A2007268.h10v08.005.2007272184810_sur_refl_b01_1_zoom.idl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76400" y="1524000"/>
              <a:ext cx="5638800" cy="42672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676400" y="5943600"/>
              <a:ext cx="57342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rial" pitchFamily="34" charset="0"/>
                </a:rPr>
                <a:t>MOD09GA.A2007268.h10v08.005.2007272184810_sur_refl_b01_1.idl</a:t>
              </a:r>
              <a:endParaRPr lang="en-US" sz="1400" dirty="0">
                <a:latin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PO. DAAC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28,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HDF/HDF-EOS Workshop XIV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FCA963-CE2C-4C26-A40F-9B4DDA1A5FA7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PO.DAAC Geographic Grid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28,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HDF/HDF-EOS Workshop XIV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7E6756-892A-4928-964F-EB6B68E870F4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0" y="1752600"/>
            <a:ext cx="6003632" cy="3200400"/>
            <a:chOff x="0" y="1752600"/>
            <a:chExt cx="6003632" cy="3200400"/>
          </a:xfrm>
        </p:grpSpPr>
        <p:pic>
          <p:nvPicPr>
            <p:cNvPr id="8" name="Picture 7" descr="PODAAC_ncl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752600"/>
              <a:ext cx="5319749" cy="3200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5410200" y="3124200"/>
              <a:ext cx="5934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itchFamily="34" charset="0"/>
                </a:rPr>
                <a:t>NCL</a:t>
              </a:r>
              <a:endParaRPr lang="en-US" sz="1600" dirty="0">
                <a:latin typeface="Arial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581400" y="6096000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Arial" pitchFamily="34" charset="0"/>
              </a:rPr>
              <a:t>Matlab</a:t>
            </a:r>
            <a:endParaRPr lang="en-US" sz="1600" dirty="0">
              <a:latin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9906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Need to calculate the lat/</a:t>
            </a:r>
            <a:r>
              <a:rPr lang="en-US" dirty="0" err="1" smtClean="0"/>
              <a:t>lon</a:t>
            </a:r>
            <a:r>
              <a:rPr lang="en-US" dirty="0" smtClean="0"/>
              <a:t> based on the information provided  by the product document.  </a:t>
            </a:r>
            <a:endParaRPr lang="en-US" dirty="0"/>
          </a:p>
        </p:txBody>
      </p:sp>
      <p:pic>
        <p:nvPicPr>
          <p:cNvPr id="7" name="Content Placeholder 6" descr="QS_XWGRD3_2008001.20080021608_des_avg_wind_speed.m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l="6191" r="4852" b="10445"/>
          <a:stretch>
            <a:fillRect/>
          </a:stretch>
        </p:blipFill>
        <p:spPr>
          <a:xfrm>
            <a:off x="4495800" y="3505200"/>
            <a:ext cx="4648200" cy="2860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OBPG(Ocean Color)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28,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HDF/HDF-EOS Workshop XIV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FCA963-CE2C-4C26-A40F-9B4DDA1A5FA7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219200" y="1219200"/>
            <a:ext cx="7010400" cy="5047565"/>
            <a:chOff x="1219200" y="1219200"/>
            <a:chExt cx="7010400" cy="5047565"/>
          </a:xfrm>
        </p:grpSpPr>
        <p:pic>
          <p:nvPicPr>
            <p:cNvPr id="11" name="Picture 10" descr="S1997247162631.L2_MLAC_OC_Rrs_412.m.jpg"/>
            <p:cNvPicPr>
              <a:picLocks noChangeAspect="1"/>
            </p:cNvPicPr>
            <p:nvPr/>
          </p:nvPicPr>
          <p:blipFill>
            <a:blip r:embed="rId3" cstate="print"/>
            <a:srcRect l="10505" t="8101" r="4994" b="15958"/>
            <a:stretch>
              <a:fillRect/>
            </a:stretch>
          </p:blipFill>
          <p:spPr>
            <a:xfrm>
              <a:off x="1219200" y="1219200"/>
              <a:ext cx="7010400" cy="44196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3886200" y="5943600"/>
              <a:ext cx="914399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 err="1" smtClean="0">
                  <a:solidFill>
                    <a:srgbClr val="000000"/>
                  </a:solidFill>
                  <a:latin typeface="Arial" pitchFamily="34" charset="0"/>
                </a:rPr>
                <a:t>Matlab</a:t>
              </a:r>
              <a:endParaRPr lang="en-US" sz="1500" dirty="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pic>
        <p:nvPicPr>
          <p:cNvPr id="13" name="Picture 12" descr="S1997247162631.L2_MLAC_OC_Rrs_412_zoom.m.jpg"/>
          <p:cNvPicPr>
            <a:picLocks noChangeAspect="1"/>
          </p:cNvPicPr>
          <p:nvPr/>
        </p:nvPicPr>
        <p:blipFill>
          <a:blip r:embed="rId4" cstate="print"/>
          <a:srcRect l="7750" r="4076" b="6792"/>
          <a:stretch>
            <a:fillRect/>
          </a:stretch>
        </p:blipFill>
        <p:spPr>
          <a:xfrm>
            <a:off x="1066800" y="914400"/>
            <a:ext cx="7086600" cy="50957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OBPG </a:t>
            </a:r>
            <a:r>
              <a:rPr lang="en-US" dirty="0" err="1" smtClean="0"/>
              <a:t>SeaWiFS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28,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HDF/HDF-EOS Workshop XIV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7E6756-892A-4928-964F-EB6B68E870F4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685800" y="1219200"/>
            <a:ext cx="8001000" cy="5276165"/>
            <a:chOff x="685800" y="1219200"/>
            <a:chExt cx="8001000" cy="5276165"/>
          </a:xfrm>
        </p:grpSpPr>
        <p:pic>
          <p:nvPicPr>
            <p:cNvPr id="8" name="Picture 7" descr="A2002185000000.L2_LAC_SST_sst.m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5800" y="1219200"/>
              <a:ext cx="8001000" cy="474100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4038600" y="6172200"/>
              <a:ext cx="914399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 err="1" smtClean="0">
                  <a:solidFill>
                    <a:srgbClr val="000000"/>
                  </a:solidFill>
                  <a:latin typeface="Arial" pitchFamily="34" charset="0"/>
                </a:rPr>
                <a:t>Matlab</a:t>
              </a:r>
              <a:endParaRPr lang="en-US" sz="1500" dirty="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pic>
        <p:nvPicPr>
          <p:cNvPr id="9" name="Picture 8" descr="A2002185000000.L2_LAC_SST_sst_zoom.m.jpg"/>
          <p:cNvPicPr>
            <a:picLocks noChangeAspect="1"/>
          </p:cNvPicPr>
          <p:nvPr/>
        </p:nvPicPr>
        <p:blipFill>
          <a:blip r:embed="rId4" cstate="print"/>
          <a:srcRect l="2678" r="1786"/>
          <a:stretch>
            <a:fillRect/>
          </a:stretch>
        </p:blipFill>
        <p:spPr>
          <a:xfrm>
            <a:off x="609600" y="914401"/>
            <a:ext cx="8153400" cy="5046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MODISA Swath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28,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HDF/HDF-EOS Workshop XIV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7E6756-892A-4928-964F-EB6B68E870F4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066800" y="1067873"/>
            <a:ext cx="7239000" cy="4665492"/>
            <a:chOff x="1066800" y="1067873"/>
            <a:chExt cx="7239000" cy="4665492"/>
          </a:xfrm>
        </p:grpSpPr>
        <p:pic>
          <p:nvPicPr>
            <p:cNvPr id="8" name="Picture 7" descr="T2010001000000.L2_LAC_SST_sst.m.jpg"/>
            <p:cNvPicPr>
              <a:picLocks noChangeAspect="1"/>
            </p:cNvPicPr>
            <p:nvPr/>
          </p:nvPicPr>
          <p:blipFill>
            <a:blip r:embed="rId2" cstate="print"/>
            <a:srcRect l="11667" r="9167" b="8045"/>
            <a:stretch>
              <a:fillRect/>
            </a:stretch>
          </p:blipFill>
          <p:spPr>
            <a:xfrm>
              <a:off x="1066800" y="1067873"/>
              <a:ext cx="7239000" cy="434232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962400" y="5410200"/>
              <a:ext cx="914399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 err="1" smtClean="0">
                  <a:solidFill>
                    <a:srgbClr val="000000"/>
                  </a:solidFill>
                  <a:latin typeface="Arial" pitchFamily="34" charset="0"/>
                </a:rPr>
                <a:t>Matlab</a:t>
              </a:r>
              <a:endParaRPr lang="en-US" sz="1500" dirty="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pic>
        <p:nvPicPr>
          <p:cNvPr id="11" name="Picture 10" descr="T2010001000000.L2_LAC_SST_sst_zoom.m.jpg"/>
          <p:cNvPicPr>
            <a:picLocks noChangeAspect="1"/>
          </p:cNvPicPr>
          <p:nvPr/>
        </p:nvPicPr>
        <p:blipFill>
          <a:blip r:embed="rId3" cstate="print"/>
          <a:srcRect l="6667" t="1659" r="5000" b="12233"/>
          <a:stretch>
            <a:fillRect/>
          </a:stretch>
        </p:blipFill>
        <p:spPr>
          <a:xfrm>
            <a:off x="457200" y="1066800"/>
            <a:ext cx="8077200" cy="43434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28,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HDF/HDF-EOS Workshop XIV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7E6756-892A-4928-964F-EB6B68E870F4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MODIST Grid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GHRC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28,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HDF/HDF-EOS Workshop XIV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FCA963-CE2C-4C26-A40F-9B4DDA1A5FA7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GHRC Level 3 Grid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28,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HDF/HDF-EOS Workshop XIV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7E6756-892A-4928-964F-EB6B68E870F4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pic>
        <p:nvPicPr>
          <p:cNvPr id="7" name="Picture 6" descr="GHRC_ncl.JPG"/>
          <p:cNvPicPr>
            <a:picLocks noChangeAspect="1"/>
          </p:cNvPicPr>
          <p:nvPr/>
        </p:nvPicPr>
        <p:blipFill>
          <a:blip r:embed="rId3" cstate="print"/>
          <a:srcRect l="3690" t="10448" r="4978" b="7463"/>
          <a:stretch>
            <a:fillRect/>
          </a:stretch>
        </p:blipFill>
        <p:spPr>
          <a:xfrm>
            <a:off x="685800" y="1295400"/>
            <a:ext cx="7924800" cy="44026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62400" y="5715000"/>
            <a:ext cx="9143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</a:rPr>
              <a:t>NCL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LaRC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28,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HDF/HDF-EOS Workshop XIV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FCA963-CE2C-4C26-A40F-9B4DDA1A5FA7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September 28, 2010</a:t>
            </a:r>
          </a:p>
        </p:txBody>
      </p:sp>
      <p:sp>
        <p:nvSpPr>
          <p:cNvPr id="614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HDF/HDF-EOS Workshop XIV</a:t>
            </a:r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4FD4B53-D7DA-4AAE-A385-B4ADE0DBC623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6149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How?</a:t>
            </a:r>
          </a:p>
        </p:txBody>
      </p:sp>
      <p:pic>
        <p:nvPicPr>
          <p:cNvPr id="6150" name="Picture 7" descr="learn_by_exampl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811213"/>
            <a:ext cx="5211763" cy="574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Line 172"/>
          <p:cNvSpPr>
            <a:spLocks noChangeShapeType="1"/>
          </p:cNvSpPr>
          <p:nvPr/>
        </p:nvSpPr>
        <p:spPr bwMode="auto">
          <a:xfrm>
            <a:off x="4572000" y="19157950"/>
            <a:ext cx="18288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63496" tIns="31748" rIns="63496" bIns="31748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LaRC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077200" cy="4191000"/>
          </a:xfrm>
        </p:spPr>
        <p:txBody>
          <a:bodyPr/>
          <a:lstStyle/>
          <a:p>
            <a:r>
              <a:rPr lang="en-US" dirty="0" smtClean="0"/>
              <a:t>Special projections: Space Oblique Mercator (SOM)</a:t>
            </a:r>
          </a:p>
          <a:p>
            <a:r>
              <a:rPr lang="en-US" dirty="0" smtClean="0"/>
              <a:t>Nested CERES Grid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28,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HDF/HDF-EOS Workshop XIV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7E6756-892A-4928-964F-EB6B68E870F4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762000"/>
            <a:ext cx="9525000" cy="533400"/>
          </a:xfrm>
        </p:spPr>
        <p:txBody>
          <a:bodyPr/>
          <a:lstStyle/>
          <a:p>
            <a:r>
              <a:rPr lang="en-US" dirty="0" err="1" smtClean="0"/>
              <a:t>LaRC</a:t>
            </a:r>
            <a:r>
              <a:rPr lang="en-US" dirty="0" smtClean="0"/>
              <a:t> GOMACCS </a:t>
            </a:r>
            <a:br>
              <a:rPr lang="en-US" dirty="0" smtClean="0"/>
            </a:br>
            <a:r>
              <a:rPr lang="en-US" dirty="0" smtClean="0"/>
              <a:t>Space Oblique Mercator(SOM) Grid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28,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HDF/HDF-EOS Workshop XIV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7E6756-892A-4928-964F-EB6B68E870F4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838200" y="1219200"/>
            <a:ext cx="7779694" cy="5108377"/>
            <a:chOff x="838200" y="1066800"/>
            <a:chExt cx="7779694" cy="5108377"/>
          </a:xfrm>
        </p:grpSpPr>
        <p:pic>
          <p:nvPicPr>
            <p:cNvPr id="7" name="Picture 6" descr="MISR_ELLIPSOID_GM_P017_O036105_DF_F03_0024_GOM_b64-72_Blue_RadianceRDQI_level65_zoom.idl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3000" y="1066800"/>
              <a:ext cx="6871745" cy="44958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838200" y="5867400"/>
              <a:ext cx="77796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rial" pitchFamily="34" charset="0"/>
                </a:rPr>
                <a:t>MISR_ELLIPSOID_GM_P017_O036105_DF_F03_0024_GOM_b64-72_Blue_RadianceRDQI.idl</a:t>
              </a:r>
              <a:endParaRPr lang="en-US" sz="1400" dirty="0">
                <a:latin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LaRC</a:t>
            </a:r>
            <a:r>
              <a:rPr lang="en-US" dirty="0" smtClean="0"/>
              <a:t> MISR SOM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28,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HDF/HDF-EOS Workshop XIV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7E6756-892A-4928-964F-EB6B68E870F4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371600" y="1143000"/>
            <a:ext cx="6670766" cy="4955977"/>
            <a:chOff x="1371600" y="1143000"/>
            <a:chExt cx="6670766" cy="4955977"/>
          </a:xfrm>
        </p:grpSpPr>
        <p:pic>
          <p:nvPicPr>
            <p:cNvPr id="7" name="Picture 6" descr="MISR_AM1_AGP_P001_F01_24_PtElev_Standard_level150_zoom.idl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71600" y="1143000"/>
              <a:ext cx="6670766" cy="435952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2819400" y="5791200"/>
              <a:ext cx="36386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rial" pitchFamily="34" charset="0"/>
                </a:rPr>
                <a:t>MISR_AM1_AGP_P001_F01_24_PtElev.idl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LaRC</a:t>
            </a:r>
            <a:r>
              <a:rPr lang="en-US" dirty="0" smtClean="0"/>
              <a:t> MOPITT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28,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HDF/HDF-EOS Workshop XIV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7E6756-892A-4928-964F-EB6B68E870F4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  <p:pic>
        <p:nvPicPr>
          <p:cNvPr id="7" name="Picture 6" descr="LaRC_MOPITT_nc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6237" y="1042987"/>
            <a:ext cx="8391525" cy="47720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0" y="5715000"/>
            <a:ext cx="9143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</a:rPr>
              <a:t>NCL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LaRC_CERES</a:t>
            </a:r>
            <a:r>
              <a:rPr lang="en-US" dirty="0" smtClean="0"/>
              <a:t> </a:t>
            </a:r>
            <a:r>
              <a:rPr lang="en-US" dirty="0" smtClean="0"/>
              <a:t>cross-section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28,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HDF/HDF-EOS Workshop XIV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7E6756-892A-4928-964F-EB6B68E870F4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1219200"/>
            <a:ext cx="40386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;Open file</a:t>
            </a:r>
          </a:p>
          <a:p>
            <a:r>
              <a:rPr lang="en-US" sz="1000" dirty="0" smtClean="0"/>
              <a:t>FILE_NAME='CER_ZAVG_Aqua-FM4-MODIS_Edition2B_007005.200503.hdf'</a:t>
            </a:r>
          </a:p>
          <a:p>
            <a:r>
              <a:rPr lang="en-US" sz="1000" dirty="0" err="1" smtClean="0"/>
              <a:t>newFileID</a:t>
            </a:r>
            <a:r>
              <a:rPr lang="en-US" sz="1000" dirty="0" smtClean="0"/>
              <a:t>=HDF_SD_START(FILE_NAME, /READ)</a:t>
            </a:r>
          </a:p>
          <a:p>
            <a:endParaRPr lang="en-US" sz="1000" dirty="0" smtClean="0"/>
          </a:p>
          <a:p>
            <a:r>
              <a:rPr lang="en-US" sz="1000" dirty="0" smtClean="0"/>
              <a:t>;Define </a:t>
            </a:r>
            <a:r>
              <a:rPr lang="en-US" sz="1000" dirty="0" err="1" smtClean="0"/>
              <a:t>datafield</a:t>
            </a:r>
            <a:endParaRPr lang="en-US" sz="1000" dirty="0" smtClean="0"/>
          </a:p>
          <a:p>
            <a:r>
              <a:rPr lang="en-US" sz="1000" dirty="0" smtClean="0"/>
              <a:t>DATAFIELD_NAME='Ice Particle Diameter'</a:t>
            </a:r>
          </a:p>
          <a:p>
            <a:r>
              <a:rPr lang="en-US" sz="1000" dirty="0" smtClean="0"/>
              <a:t>index=HDF_SD_NAMETOINDEX(</a:t>
            </a:r>
            <a:r>
              <a:rPr lang="en-US" sz="1000" dirty="0" err="1" smtClean="0"/>
              <a:t>newFileID,DATAFIELD_NAME</a:t>
            </a:r>
            <a:r>
              <a:rPr lang="en-US" sz="1000" dirty="0" smtClean="0"/>
              <a:t>)</a:t>
            </a:r>
          </a:p>
          <a:p>
            <a:endParaRPr lang="en-US" sz="1000" dirty="0" smtClean="0"/>
          </a:p>
          <a:p>
            <a:r>
              <a:rPr lang="en-US" sz="1000" dirty="0" smtClean="0"/>
              <a:t>;Retrieve data</a:t>
            </a:r>
          </a:p>
          <a:p>
            <a:r>
              <a:rPr lang="en-US" sz="1000" dirty="0" err="1" smtClean="0"/>
              <a:t>thisSdsID</a:t>
            </a:r>
            <a:r>
              <a:rPr lang="en-US" sz="1000" dirty="0" smtClean="0"/>
              <a:t>=HDF_SD_SELECT(</a:t>
            </a:r>
            <a:r>
              <a:rPr lang="en-US" sz="1000" dirty="0" err="1" smtClean="0"/>
              <a:t>newFileID</a:t>
            </a:r>
            <a:r>
              <a:rPr lang="en-US" sz="1000" dirty="0" smtClean="0"/>
              <a:t>, index)</a:t>
            </a:r>
          </a:p>
          <a:p>
            <a:r>
              <a:rPr lang="en-US" sz="1000" dirty="0" smtClean="0"/>
              <a:t>HDF_SD_GETDATA, </a:t>
            </a:r>
            <a:r>
              <a:rPr lang="en-US" sz="1000" dirty="0" err="1" smtClean="0"/>
              <a:t>thisSdsID</a:t>
            </a:r>
            <a:r>
              <a:rPr lang="en-US" sz="1000" dirty="0" smtClean="0"/>
              <a:t>, data</a:t>
            </a:r>
          </a:p>
          <a:p>
            <a:endParaRPr lang="en-US" sz="1000" dirty="0" smtClean="0"/>
          </a:p>
          <a:p>
            <a:r>
              <a:rPr lang="en-US" sz="1000" dirty="0" smtClean="0"/>
              <a:t>…</a:t>
            </a:r>
          </a:p>
          <a:p>
            <a:r>
              <a:rPr lang="en-US" sz="1000" dirty="0" smtClean="0"/>
              <a:t>;generate lat</a:t>
            </a:r>
          </a:p>
          <a:p>
            <a:r>
              <a:rPr lang="en-US" sz="1000" dirty="0" smtClean="0"/>
              <a:t>lat=FINDGEN(180)*(-1)+89.5</a:t>
            </a:r>
          </a:p>
          <a:p>
            <a:r>
              <a:rPr lang="en-US" sz="1000" dirty="0" smtClean="0"/>
              <a:t> </a:t>
            </a:r>
          </a:p>
          <a:p>
            <a:r>
              <a:rPr lang="en-US" sz="1000" dirty="0" smtClean="0"/>
              <a:t>;generate </a:t>
            </a:r>
            <a:r>
              <a:rPr lang="en-US" sz="1000" dirty="0" err="1" smtClean="0"/>
              <a:t>ngmt</a:t>
            </a:r>
            <a:endParaRPr lang="en-US" sz="1000" dirty="0" smtClean="0"/>
          </a:p>
          <a:p>
            <a:r>
              <a:rPr lang="en-US" sz="1000" dirty="0" err="1" smtClean="0"/>
              <a:t>ngmt</a:t>
            </a:r>
            <a:r>
              <a:rPr lang="en-US" sz="1000" dirty="0" smtClean="0"/>
              <a:t>=FINDGEN(8)*1+1</a:t>
            </a:r>
          </a:p>
          <a:p>
            <a:endParaRPr lang="en-US" sz="1000" dirty="0" smtClean="0"/>
          </a:p>
          <a:p>
            <a:r>
              <a:rPr lang="en-US" sz="1000" dirty="0" smtClean="0"/>
              <a:t>…</a:t>
            </a:r>
          </a:p>
          <a:p>
            <a:r>
              <a:rPr lang="en-US" sz="1000" dirty="0" smtClean="0"/>
              <a:t>; Start off generating the plot</a:t>
            </a:r>
          </a:p>
          <a:p>
            <a:r>
              <a:rPr lang="en-US" sz="1000" dirty="0" smtClean="0"/>
              <a:t>levels = 250</a:t>
            </a:r>
          </a:p>
          <a:p>
            <a:r>
              <a:rPr lang="en-US" sz="1000" dirty="0" smtClean="0"/>
              <a:t>device, decomposed=0</a:t>
            </a:r>
          </a:p>
          <a:p>
            <a:r>
              <a:rPr lang="en-US" sz="1000" dirty="0" err="1" smtClean="0"/>
              <a:t>LoadCT</a:t>
            </a:r>
            <a:r>
              <a:rPr lang="en-US" sz="1000" dirty="0" smtClean="0"/>
              <a:t>, 33, </a:t>
            </a:r>
            <a:r>
              <a:rPr lang="en-US" sz="1000" dirty="0" err="1" smtClean="0"/>
              <a:t>Ncolors</a:t>
            </a:r>
            <a:r>
              <a:rPr lang="en-US" sz="1000" dirty="0" smtClean="0"/>
              <a:t>=levels, Bottom=3</a:t>
            </a:r>
          </a:p>
          <a:p>
            <a:r>
              <a:rPr lang="en-US" sz="1000" dirty="0" smtClean="0"/>
              <a:t>WINDOW, title='Ice Particle Diameter at Stats=0'+'   '+'</a:t>
            </a:r>
            <a:r>
              <a:rPr lang="en-US" sz="1000" dirty="0" err="1" smtClean="0"/>
              <a:t>units:'+units</a:t>
            </a:r>
            <a:r>
              <a:rPr lang="en-US" sz="1000" dirty="0" smtClean="0"/>
              <a:t>, XSIZE=800</a:t>
            </a:r>
          </a:p>
          <a:p>
            <a:r>
              <a:rPr lang="en-US" sz="1000" dirty="0" smtClean="0"/>
              <a:t>CONTOUR, data2D, </a:t>
            </a:r>
            <a:r>
              <a:rPr lang="en-US" sz="1000" dirty="0" err="1" smtClean="0"/>
              <a:t>ngmt</a:t>
            </a:r>
            <a:r>
              <a:rPr lang="en-US" sz="1000" dirty="0" smtClean="0"/>
              <a:t>, lat, /Fill, </a:t>
            </a:r>
            <a:r>
              <a:rPr lang="en-US" sz="1000" dirty="0" err="1" smtClean="0"/>
              <a:t>C_Colors</a:t>
            </a:r>
            <a:r>
              <a:rPr lang="en-US" sz="1000" dirty="0" smtClean="0"/>
              <a:t>=</a:t>
            </a:r>
            <a:r>
              <a:rPr lang="en-US" sz="1000" dirty="0" err="1" smtClean="0"/>
              <a:t>Indgen</a:t>
            </a:r>
            <a:r>
              <a:rPr lang="en-US" sz="1000" dirty="0" smtClean="0"/>
              <a:t>(levels)+3, Background=1, NLEVELS=levels, Color=Black, XTITLE='Monthly 3-hourly GMT time increments', YTITLE='</a:t>
            </a:r>
            <a:r>
              <a:rPr lang="en-US" sz="1000" dirty="0" err="1" smtClean="0"/>
              <a:t>latitude',POSITION</a:t>
            </a:r>
            <a:r>
              <a:rPr lang="en-US" sz="1000" dirty="0" smtClean="0"/>
              <a:t>=[0.1, 0.1, 0.82, 0.95]</a:t>
            </a:r>
          </a:p>
          <a:p>
            <a:r>
              <a:rPr lang="en-US" sz="1000" dirty="0" smtClean="0"/>
              <a:t>…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590800" y="990600"/>
            <a:ext cx="6248400" cy="5336977"/>
            <a:chOff x="1371600" y="990600"/>
            <a:chExt cx="6248400" cy="5336977"/>
          </a:xfrm>
        </p:grpSpPr>
        <p:pic>
          <p:nvPicPr>
            <p:cNvPr id="7" name="Picture 6" descr="CER_ZAVG_Aqua-FM4-MODIS_Edition2B_007005.200503_1.0_Degree_Zonal_Monthly_Hourly_Averages_Cloud_Layer_High_Ice_Particle_Diameter_level0_vertical.idl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71600" y="990600"/>
              <a:ext cx="6248400" cy="490282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2057400" y="6019800"/>
              <a:ext cx="51598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rial" pitchFamily="34" charset="0"/>
                </a:rPr>
                <a:t>CER_ZAVG_Aqua-FM4-MODIS_Edition2B_007005.200503.idl</a:t>
              </a:r>
              <a:endParaRPr lang="en-US" sz="1400" dirty="0">
                <a:latin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CERES Nested 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http://eosweb.larc.nasa.gov/PRODOCS/ceres/SRBAVG/Quality_Summaries/srbavg_ed2d/nestedgrid.html</a:t>
            </a:r>
            <a:endParaRPr lang="en-US" dirty="0" smtClean="0"/>
          </a:p>
          <a:p>
            <a:r>
              <a:rPr lang="en-US" dirty="0" smtClean="0"/>
              <a:t>Such projection is not supported. We have to emulate the projection.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28,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HDF/HDF-EOS Workshop XIV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7E6756-892A-4928-964F-EB6B68E870F4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/>
              <a:t>LaRC_CERES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28,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HDF/HDF-EOS Workshop XIV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7E6756-892A-4928-964F-EB6B68E870F4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219200" y="1219200"/>
            <a:ext cx="6324600" cy="3950732"/>
            <a:chOff x="381000" y="1219200"/>
            <a:chExt cx="6324600" cy="3950732"/>
          </a:xfrm>
        </p:grpSpPr>
        <p:pic>
          <p:nvPicPr>
            <p:cNvPr id="7" name="Picture 6" descr="CER_ISCCP-D2like-Day_Aqua-FM3-MODIS_Beta1_023030.200612_Liquid_Log_Optical_Depth-Altocumulus-M_Hammer.m.jpg"/>
            <p:cNvPicPr>
              <a:picLocks noChangeAspect="1"/>
            </p:cNvPicPr>
            <p:nvPr/>
          </p:nvPicPr>
          <p:blipFill>
            <a:blip r:embed="rId3" cstate="print"/>
            <a:srcRect l="8448" t="8623" r="5870" b="17224"/>
            <a:stretch>
              <a:fillRect/>
            </a:stretch>
          </p:blipFill>
          <p:spPr>
            <a:xfrm>
              <a:off x="381000" y="1219200"/>
              <a:ext cx="6324600" cy="383039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2971800" y="4800600"/>
              <a:ext cx="1069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Arial" pitchFamily="34" charset="0"/>
                </a:rPr>
                <a:t>Hammer</a:t>
              </a:r>
              <a:endParaRPr lang="en-US" sz="1800" dirty="0">
                <a:latin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219200" y="1143000"/>
            <a:ext cx="6477000" cy="4419600"/>
            <a:chOff x="3352800" y="914400"/>
            <a:chExt cx="6199322" cy="3798332"/>
          </a:xfrm>
        </p:grpSpPr>
        <p:pic>
          <p:nvPicPr>
            <p:cNvPr id="12" name="Picture 11" descr="CER_ISCCP-D2like-Day_Aqua-FM3-MODIS_Beta1_023030.200612_Liquid_Log_Optical_Depth-Altocumulus-M_Sinusoidal.m.jpg"/>
            <p:cNvPicPr>
              <a:picLocks noChangeAspect="1"/>
            </p:cNvPicPr>
            <p:nvPr/>
          </p:nvPicPr>
          <p:blipFill>
            <a:blip r:embed="rId4" cstate="print"/>
            <a:srcRect l="9167" t="8226" r="7500" b="17088"/>
            <a:stretch>
              <a:fillRect/>
            </a:stretch>
          </p:blipFill>
          <p:spPr>
            <a:xfrm>
              <a:off x="3352800" y="914400"/>
              <a:ext cx="6199322" cy="36576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5791200" y="4343400"/>
              <a:ext cx="1249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Arial" pitchFamily="34" charset="0"/>
                </a:rPr>
                <a:t>Sinusoidal</a:t>
              </a:r>
              <a:endParaRPr lang="en-US" sz="1800" dirty="0">
                <a:latin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tools can generate LAMAZ(Lambert </a:t>
            </a:r>
            <a:r>
              <a:rPr lang="en-US" dirty="0" err="1" smtClean="0"/>
              <a:t>Azimuthal</a:t>
            </a:r>
            <a:r>
              <a:rPr lang="en-US" dirty="0" smtClean="0"/>
              <a:t> projection ) grid properly. </a:t>
            </a:r>
          </a:p>
          <a:p>
            <a:r>
              <a:rPr lang="en-US" dirty="0" smtClean="0"/>
              <a:t>No latitude and longitude files can be found for 250 meter and 500 meter MOD and MYD swaths using dimension maps distributed by MODAPS.</a:t>
            </a:r>
          </a:p>
          <a:p>
            <a:r>
              <a:rPr lang="en-US" dirty="0" smtClean="0"/>
              <a:t>Some tools don’t support all projections.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28,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HDF/HDF-EOS Workshop XIV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7E6756-892A-4928-964F-EB6B68E870F4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 codes and plots are under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hlinkClick r:id="rId2"/>
              </a:rPr>
              <a:t>http://hdfeos.org/zoo</a:t>
            </a:r>
            <a:endParaRPr lang="en-US" dirty="0" smtClean="0"/>
          </a:p>
          <a:p>
            <a:r>
              <a:rPr lang="en-US" dirty="0" smtClean="0"/>
              <a:t>We welcome you to send us feedback on these examples. You can use the HDF-EOS forum(</a:t>
            </a:r>
            <a:r>
              <a:rPr lang="en-US" u="sng" dirty="0" smtClean="0">
                <a:hlinkClick r:id="rId3"/>
              </a:rPr>
              <a:t>http://hdfeos.org/forums</a:t>
            </a:r>
            <a:r>
              <a:rPr lang="en-US" dirty="0" smtClean="0"/>
              <a:t>) to share your comments or contact us at </a:t>
            </a:r>
            <a:r>
              <a:rPr lang="en-US" dirty="0" smtClean="0">
                <a:hlinkClick r:id="rId4"/>
              </a:rPr>
              <a:t>eoshelp@</a:t>
            </a:r>
            <a:r>
              <a:rPr lang="en-US" u="sng" dirty="0" smtClean="0">
                <a:hlinkClick r:id="rId4"/>
              </a:rPr>
              <a:t>hdfgroup.org</a:t>
            </a:r>
            <a:r>
              <a:rPr lang="en-US" dirty="0" smtClean="0"/>
              <a:t> 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28,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HDF/HDF-EOS Workshop XIV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7E6756-892A-4928-964F-EB6B68E870F4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304800" y="6629400"/>
            <a:ext cx="1676400" cy="228600"/>
          </a:xfrm>
          <a:noFill/>
        </p:spPr>
        <p:txBody>
          <a:bodyPr/>
          <a:lstStyle/>
          <a:p>
            <a:r>
              <a:rPr lang="en-US" smtClean="0"/>
              <a:t>September 28, 2010</a:t>
            </a:r>
          </a:p>
        </p:txBody>
      </p:sp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HDF/HDF-EOS Workshop XIV</a:t>
            </a: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4799339-1AF3-4555-B1E6-E29DFD0B4996}" type="slidenum">
              <a:rPr lang="en-US" smtClean="0"/>
              <a:pPr/>
              <a:t>59</a:t>
            </a:fld>
            <a:endParaRPr lang="en-US" smtClean="0"/>
          </a:p>
        </p:txBody>
      </p:sp>
      <p:sp>
        <p:nvSpPr>
          <p:cNvPr id="7173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Thank you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Basic Examples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28,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HDF/HDF-EOS Workshop XIV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7E6756-892A-4928-964F-EB6B68E870F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458200" cy="5486400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en-US" sz="2800" dirty="0" smtClean="0"/>
              <a:t>This work was supported by cooperative agreement number NNX08AO77A from the National Aeronautics and Space Administration (NASA).  </a:t>
            </a:r>
          </a:p>
          <a:p>
            <a:pPr marL="0" indent="0" algn="ctr" eaLnBrk="1" hangingPunct="1">
              <a:buFontTx/>
              <a:buNone/>
              <a:defRPr/>
            </a:pPr>
            <a:endParaRPr lang="en-US" sz="2800" dirty="0" smtClean="0"/>
          </a:p>
          <a:p>
            <a:pPr marL="0" indent="0" algn="ctr" eaLnBrk="1" hangingPunct="1">
              <a:buFontTx/>
              <a:buNone/>
              <a:defRPr/>
            </a:pPr>
            <a:r>
              <a:rPr lang="en-US" sz="2800" dirty="0" smtClean="0"/>
              <a:t>Any opinions, findings, conclusions, or recommendations expressed in this material are those of the author[s] and do not necessarily reflect the views of the National Aeronautics and Space Administration.</a:t>
            </a:r>
          </a:p>
          <a:p>
            <a:pPr marL="0" indent="0" eaLnBrk="1" hangingPunct="1">
              <a:defRPr/>
            </a:pPr>
            <a:endParaRPr lang="en-US" sz="2800" dirty="0" smtClean="0"/>
          </a:p>
          <a:p>
            <a:pPr marL="342831" indent="-342831" eaLnBrk="1" hangingPunct="1">
              <a:defRPr/>
            </a:pPr>
            <a:endParaRPr lang="en-US" sz="2800" dirty="0"/>
          </a:p>
        </p:txBody>
      </p:sp>
      <p:sp>
        <p:nvSpPr>
          <p:cNvPr id="819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304800" y="6629400"/>
            <a:ext cx="1600200" cy="228600"/>
          </a:xfrm>
          <a:noFill/>
        </p:spPr>
        <p:txBody>
          <a:bodyPr/>
          <a:lstStyle/>
          <a:p>
            <a:r>
              <a:rPr lang="en-US" smtClean="0"/>
              <a:t>September 28, 2010</a:t>
            </a:r>
          </a:p>
        </p:txBody>
      </p:sp>
      <p:sp>
        <p:nvSpPr>
          <p:cNvPr id="819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HDF/HDF-EOS Workshop XIV</a:t>
            </a:r>
          </a:p>
        </p:txBody>
      </p:sp>
      <p:sp>
        <p:nvSpPr>
          <p:cNvPr id="81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815C28-B830-4F23-B5E7-2DEC2B03FB4B}" type="slidenum">
              <a:rPr lang="en-US" smtClean="0"/>
              <a:pPr/>
              <a:t>60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Questions/comments?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22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304800" y="6629400"/>
            <a:ext cx="1600200" cy="228600"/>
          </a:xfrm>
          <a:noFill/>
        </p:spPr>
        <p:txBody>
          <a:bodyPr/>
          <a:lstStyle/>
          <a:p>
            <a:r>
              <a:rPr lang="en-US" smtClean="0"/>
              <a:t>September 28, 2010</a:t>
            </a:r>
          </a:p>
        </p:txBody>
      </p:sp>
      <p:sp>
        <p:nvSpPr>
          <p:cNvPr id="922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HDF/HDF-EOS Workshop XIV</a:t>
            </a:r>
          </a:p>
        </p:txBody>
      </p:sp>
      <p:sp>
        <p:nvSpPr>
          <p:cNvPr id="92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AB38CB2-60C5-4FF8-A1DF-9842FE7A184E}" type="slidenum">
              <a:rPr lang="en-US" smtClean="0"/>
              <a:pPr/>
              <a:t>61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NCL/IDL/MATLAB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486400"/>
          </a:xfrm>
        </p:spPr>
        <p:txBody>
          <a:bodyPr/>
          <a:lstStyle/>
          <a:p>
            <a:r>
              <a:rPr lang="en-US" sz="2800" dirty="0" smtClean="0"/>
              <a:t>Interpreted languages</a:t>
            </a:r>
          </a:p>
          <a:p>
            <a:r>
              <a:rPr lang="en-US" sz="2800" dirty="0" smtClean="0"/>
              <a:t>Visualization, analysis and computation</a:t>
            </a:r>
          </a:p>
          <a:p>
            <a:r>
              <a:rPr lang="en-US" sz="2800" dirty="0" smtClean="0"/>
              <a:t>NCL</a:t>
            </a:r>
          </a:p>
          <a:p>
            <a:pPr>
              <a:buNone/>
            </a:pPr>
            <a:r>
              <a:rPr lang="en-US" dirty="0" smtClean="0"/>
              <a:t>	- </a:t>
            </a:r>
            <a:r>
              <a:rPr lang="en-US" sz="2400" dirty="0" smtClean="0"/>
              <a:t>Free package, developed by NCAR</a:t>
            </a:r>
          </a:p>
          <a:p>
            <a:pPr>
              <a:buNone/>
            </a:pPr>
            <a:r>
              <a:rPr lang="en-US" sz="2400" dirty="0" smtClean="0"/>
              <a:t>	- Support HDF-EOS2, HDF-EOS5 and HDF4</a:t>
            </a:r>
            <a:endParaRPr lang="en-US" dirty="0" smtClean="0"/>
          </a:p>
          <a:p>
            <a:r>
              <a:rPr lang="en-US" sz="2800" dirty="0" smtClean="0"/>
              <a:t>IDL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2800" dirty="0" smtClean="0"/>
              <a:t>- </a:t>
            </a:r>
            <a:r>
              <a:rPr lang="en-US" sz="2400" dirty="0" smtClean="0"/>
              <a:t>Widely used by Earth Science Community</a:t>
            </a:r>
          </a:p>
          <a:p>
            <a:pPr>
              <a:buNone/>
            </a:pPr>
            <a:r>
              <a:rPr lang="en-US" sz="2400" dirty="0" smtClean="0"/>
              <a:t>	- Support HDF-EOS2, HDF4 and HDF5</a:t>
            </a:r>
            <a:endParaRPr lang="en-US" sz="2800" dirty="0" smtClean="0"/>
          </a:p>
          <a:p>
            <a:r>
              <a:rPr lang="en-US" sz="2800" dirty="0" smtClean="0"/>
              <a:t>MATLAB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2400" dirty="0" smtClean="0"/>
              <a:t>- Widely used by Computation and Engineering Communities</a:t>
            </a:r>
          </a:p>
          <a:p>
            <a:pPr>
              <a:buNone/>
            </a:pPr>
            <a:r>
              <a:rPr lang="en-US" sz="2400" dirty="0" smtClean="0"/>
              <a:t>	- Support HDF-EOS2, HDF4 and HDF5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28,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HDF/HDF-EOS Workshop XIV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7E6756-892A-4928-964F-EB6B68E870F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NCL example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28,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HDF/HDF-EOS Workshop XIV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7E6756-892A-4928-964F-EB6B68E870F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838200"/>
            <a:ext cx="78943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load "$NCARG_ROOT/lib/</a:t>
            </a:r>
            <a:r>
              <a:rPr lang="en-US" dirty="0" err="1" smtClean="0"/>
              <a:t>ncarg</a:t>
            </a:r>
            <a:r>
              <a:rPr lang="en-US" dirty="0" smtClean="0"/>
              <a:t>/</a:t>
            </a:r>
            <a:r>
              <a:rPr lang="en-US" dirty="0" err="1" smtClean="0"/>
              <a:t>nclex</a:t>
            </a:r>
            <a:r>
              <a:rPr lang="en-US" dirty="0" smtClean="0"/>
              <a:t>/</a:t>
            </a:r>
            <a:r>
              <a:rPr lang="en-US" dirty="0" err="1" smtClean="0"/>
              <a:t>gsun</a:t>
            </a:r>
            <a:r>
              <a:rPr lang="en-US" dirty="0" smtClean="0"/>
              <a:t>/gsn_code.ncl"</a:t>
            </a:r>
            <a:br>
              <a:rPr lang="en-US" dirty="0" smtClean="0"/>
            </a:br>
            <a:r>
              <a:rPr lang="en-US" dirty="0" smtClean="0"/>
              <a:t>load "$NCARG_ROOT/lib/</a:t>
            </a:r>
            <a:r>
              <a:rPr lang="en-US" dirty="0" err="1" smtClean="0"/>
              <a:t>ncarg</a:t>
            </a:r>
            <a:r>
              <a:rPr lang="en-US" dirty="0" smtClean="0"/>
              <a:t>/</a:t>
            </a:r>
            <a:r>
              <a:rPr lang="en-US" dirty="0" err="1" smtClean="0"/>
              <a:t>nclscripts</a:t>
            </a:r>
            <a:r>
              <a:rPr lang="en-US" dirty="0" smtClean="0"/>
              <a:t>/</a:t>
            </a:r>
            <a:r>
              <a:rPr lang="en-US" dirty="0" err="1" smtClean="0"/>
              <a:t>csm</a:t>
            </a:r>
            <a:r>
              <a:rPr lang="en-US" dirty="0" smtClean="0"/>
              <a:t>/gsn_csm.ncl"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190053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begin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2510135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cdf_file</a:t>
            </a:r>
            <a:r>
              <a:rPr lang="en-US" dirty="0" smtClean="0"/>
              <a:t> = </a:t>
            </a:r>
            <a:r>
              <a:rPr lang="en-US" dirty="0" err="1" smtClean="0"/>
              <a:t>addfile</a:t>
            </a:r>
            <a:r>
              <a:rPr lang="en-US" dirty="0" smtClean="0"/>
              <a:t>("AMSR_E_L3_RainGrid_B05_200707.he2","r")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2967335"/>
            <a:ext cx="8099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rrland</a:t>
            </a:r>
            <a:r>
              <a:rPr lang="en-US" dirty="0" smtClean="0"/>
              <a:t> = </a:t>
            </a:r>
            <a:r>
              <a:rPr lang="en-US" dirty="0" err="1" smtClean="0"/>
              <a:t>cdf_file</a:t>
            </a:r>
            <a:r>
              <a:rPr lang="en-US" dirty="0" smtClean="0"/>
              <a:t>-&gt;</a:t>
            </a:r>
            <a:r>
              <a:rPr lang="en-US" dirty="0" err="1" smtClean="0"/>
              <a:t>RrLandRain_MonthlyRainTotal_GeoGrid</a:t>
            </a:r>
            <a:r>
              <a:rPr lang="en-US" dirty="0" smtClean="0"/>
              <a:t>(:,:)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62583" y="3505200"/>
            <a:ext cx="3066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rrland@_FillValue</a:t>
            </a:r>
            <a:r>
              <a:rPr lang="en-US" dirty="0" smtClean="0"/>
              <a:t> = -1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" y="4114800"/>
            <a:ext cx="71753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resources = True</a:t>
            </a:r>
            <a:br>
              <a:rPr lang="en-US" dirty="0" smtClean="0"/>
            </a:br>
            <a:r>
              <a:rPr lang="en-US" dirty="0" err="1" smtClean="0"/>
              <a:t>xwks</a:t>
            </a:r>
            <a:r>
              <a:rPr lang="en-US" dirty="0" smtClean="0"/>
              <a:t> = </a:t>
            </a:r>
            <a:r>
              <a:rPr lang="en-US" dirty="0" err="1" smtClean="0"/>
              <a:t>gsn_open_wks</a:t>
            </a:r>
            <a:r>
              <a:rPr lang="en-US" dirty="0" smtClean="0"/>
              <a:t>("pdf","AE_RnGd.hdfeos2")</a:t>
            </a:r>
            <a:br>
              <a:rPr lang="en-US" dirty="0" smtClean="0"/>
            </a:br>
            <a:r>
              <a:rPr lang="en-US" dirty="0" smtClean="0"/>
              <a:t>plot = </a:t>
            </a:r>
            <a:r>
              <a:rPr lang="en-US" dirty="0" err="1" smtClean="0"/>
              <a:t>gsn_csm_contour_map_ce</a:t>
            </a:r>
            <a:r>
              <a:rPr lang="en-US" dirty="0" smtClean="0"/>
              <a:t>(</a:t>
            </a:r>
            <a:r>
              <a:rPr lang="en-US" dirty="0" err="1" smtClean="0"/>
              <a:t>xwks,rrland,resources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flipH="1">
            <a:off x="228600" y="5410200"/>
            <a:ext cx="653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Complete Code can be found under</a:t>
            </a:r>
          </a:p>
          <a:p>
            <a:pPr>
              <a:buNone/>
            </a:pPr>
            <a:r>
              <a:rPr lang="en-US" sz="2800" dirty="0" smtClean="0">
                <a:hlinkClick r:id="rId2"/>
              </a:rPr>
              <a:t>http://hdfeos.org/software/ncl.php#ref_sec:ncl-hdf-eos2-grid-1d-unabridged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28,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HDF/HDF-EOS Workshop XIV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7E6756-892A-4928-964F-EB6B68E870F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8" name="Picture 7" descr="hdfeos2_grid_1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525" y="2452687"/>
            <a:ext cx="7458075" cy="41019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INEDINNAVIGATOR" val="False"/>
  <p:tag name="BRANCHTO" val="0"/>
</p:tagLst>
</file>

<file path=ppt/theme/theme1.xml><?xml version="1.0" encoding="utf-8"?>
<a:theme xmlns:a="http://schemas.openxmlformats.org/drawingml/2006/main" name="template2">
  <a:themeElements>
    <a:clrScheme name="Presentation on product or service 6">
      <a:dk1>
        <a:srgbClr val="000000"/>
      </a:dk1>
      <a:lt1>
        <a:srgbClr val="FFFFFF"/>
      </a:lt1>
      <a:dk2>
        <a:srgbClr val="000000"/>
      </a:dk2>
      <a:lt2>
        <a:srgbClr val="996633"/>
      </a:lt2>
      <a:accent1>
        <a:srgbClr val="CC9900"/>
      </a:accent1>
      <a:accent2>
        <a:srgbClr val="FFE28F"/>
      </a:accent2>
      <a:accent3>
        <a:srgbClr val="FFFFFF"/>
      </a:accent3>
      <a:accent4>
        <a:srgbClr val="000000"/>
      </a:accent4>
      <a:accent5>
        <a:srgbClr val="E2CAAA"/>
      </a:accent5>
      <a:accent6>
        <a:srgbClr val="E7CD81"/>
      </a:accent6>
      <a:hlink>
        <a:srgbClr val="996633"/>
      </a:hlink>
      <a:folHlink>
        <a:srgbClr val="FF9900"/>
      </a:folHlink>
    </a:clrScheme>
    <a:fontScheme name="Presentation on product or service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esentation on product or service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on product or service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on product or serv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on product or service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on product or service 5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CB7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D6A6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on product or service 6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28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CD81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</Template>
  <TotalTime>30637</TotalTime>
  <Words>2349</Words>
  <Application>Microsoft Office PowerPoint</Application>
  <PresentationFormat>On-screen Show (4:3)</PresentationFormat>
  <Paragraphs>612</Paragraphs>
  <Slides>61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template2</vt:lpstr>
      <vt:lpstr>Easy Access of HDF data via NCL/IDL/MATLAB</vt:lpstr>
      <vt:lpstr>Motivation</vt:lpstr>
      <vt:lpstr>Learning Curve of accessing HDF data </vt:lpstr>
      <vt:lpstr>Motivation</vt:lpstr>
      <vt:lpstr>How?</vt:lpstr>
      <vt:lpstr>Basic Examples</vt:lpstr>
      <vt:lpstr>Introduction to NCL/IDL/MATLAB</vt:lpstr>
      <vt:lpstr>A simple NCL example </vt:lpstr>
      <vt:lpstr>Slide 9</vt:lpstr>
      <vt:lpstr>A simple IDL example</vt:lpstr>
      <vt:lpstr>A simple MATLAB example</vt:lpstr>
      <vt:lpstr>Slide 12</vt:lpstr>
      <vt:lpstr>Motivation</vt:lpstr>
      <vt:lpstr>More helpful</vt:lpstr>
      <vt:lpstr>Where are these examples located?</vt:lpstr>
      <vt:lpstr>Common Issues for Tools</vt:lpstr>
      <vt:lpstr>Common Issues for Tools </vt:lpstr>
      <vt:lpstr>Other Issues</vt:lpstr>
      <vt:lpstr>A Tip that you need to remember</vt:lpstr>
      <vt:lpstr>Slide 20</vt:lpstr>
      <vt:lpstr>Now we will walk through examples for each NASA data center</vt:lpstr>
      <vt:lpstr>GES DISC</vt:lpstr>
      <vt:lpstr>GES DISC AIRS Swath</vt:lpstr>
      <vt:lpstr>GES DISC AIRS Swath</vt:lpstr>
      <vt:lpstr>GES DISC AIRS Grid</vt:lpstr>
      <vt:lpstr>GES DISC AIRS Grid</vt:lpstr>
      <vt:lpstr>GES DISC TRMM Swath</vt:lpstr>
      <vt:lpstr>GES DISC TRMM Swath</vt:lpstr>
      <vt:lpstr>GES DISC TRMM Grid</vt:lpstr>
      <vt:lpstr>GES DISC MERRA Grid</vt:lpstr>
      <vt:lpstr>GES DISC TOMS Grid</vt:lpstr>
      <vt:lpstr>MODAPS MODIS Level 1 Swath</vt:lpstr>
      <vt:lpstr>MODAPS(LAADS) Swath</vt:lpstr>
      <vt:lpstr>MODAPS(LAADS)</vt:lpstr>
      <vt:lpstr>MODAPS(LAADS)</vt:lpstr>
      <vt:lpstr>NSIDC</vt:lpstr>
      <vt:lpstr>NSIDC Swath </vt:lpstr>
      <vt:lpstr>NSIDC Polar Sterographic Grid</vt:lpstr>
      <vt:lpstr>LP- DAAC</vt:lpstr>
      <vt:lpstr>LP-DAAC Sinusoidal Grid</vt:lpstr>
      <vt:lpstr>PO. DAAC</vt:lpstr>
      <vt:lpstr>PO.DAAC Geographic Grid</vt:lpstr>
      <vt:lpstr>OBPG(Ocean Color)</vt:lpstr>
      <vt:lpstr>OBPG SeaWiFS</vt:lpstr>
      <vt:lpstr>MODISA Swath</vt:lpstr>
      <vt:lpstr>MODIST Grid</vt:lpstr>
      <vt:lpstr>GHRC</vt:lpstr>
      <vt:lpstr>GHRC Level 3 Grid</vt:lpstr>
      <vt:lpstr>LaRC</vt:lpstr>
      <vt:lpstr>LaRC</vt:lpstr>
      <vt:lpstr>LaRC GOMACCS  Space Oblique Mercator(SOM) Grid</vt:lpstr>
      <vt:lpstr>LaRC MISR SOM</vt:lpstr>
      <vt:lpstr>LaRC MOPITT</vt:lpstr>
      <vt:lpstr>LaRC_CERES cross-section</vt:lpstr>
      <vt:lpstr>CERES Nested Grid</vt:lpstr>
      <vt:lpstr>LaRC_CERES</vt:lpstr>
      <vt:lpstr>Limitations</vt:lpstr>
      <vt:lpstr>Again</vt:lpstr>
      <vt:lpstr>Thank you !</vt:lpstr>
      <vt:lpstr>Acknowledgements</vt:lpstr>
      <vt:lpstr>Questions/comments?</vt:lpstr>
    </vt:vector>
  </TitlesOfParts>
  <Company>The HDF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Easy Local Access through Complete Examples</dc:title>
  <dc:creator>MuQun Yang;Hyo-Kyung Joe Lee</dc:creator>
  <cp:lastModifiedBy>kent</cp:lastModifiedBy>
  <cp:revision>255</cp:revision>
  <cp:lastPrinted>1601-01-01T00:00:00Z</cp:lastPrinted>
  <dcterms:created xsi:type="dcterms:W3CDTF">2009-10-02T21:12:46Z</dcterms:created>
  <dcterms:modified xsi:type="dcterms:W3CDTF">2010-09-27T16:05:31Z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TC010178481033</vt:lpwstr>
  </property>
</Properties>
</file>