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82" r:id="rId2"/>
    <p:sldId id="294" r:id="rId3"/>
    <p:sldId id="344" r:id="rId4"/>
    <p:sldId id="321" r:id="rId5"/>
    <p:sldId id="345" r:id="rId6"/>
    <p:sldId id="310" r:id="rId7"/>
    <p:sldId id="306" r:id="rId8"/>
    <p:sldId id="314" r:id="rId9"/>
    <p:sldId id="309" r:id="rId10"/>
    <p:sldId id="346" r:id="rId11"/>
    <p:sldId id="312" r:id="rId12"/>
    <p:sldId id="335" r:id="rId13"/>
    <p:sldId id="307" r:id="rId14"/>
    <p:sldId id="308" r:id="rId15"/>
    <p:sldId id="339" r:id="rId16"/>
    <p:sldId id="319" r:id="rId17"/>
    <p:sldId id="320" r:id="rId18"/>
    <p:sldId id="336" r:id="rId19"/>
    <p:sldId id="290" r:id="rId20"/>
    <p:sldId id="318" r:id="rId21"/>
    <p:sldId id="337" r:id="rId22"/>
    <p:sldId id="326" r:id="rId23"/>
    <p:sldId id="325" r:id="rId24"/>
    <p:sldId id="333" r:id="rId25"/>
    <p:sldId id="338" r:id="rId26"/>
    <p:sldId id="330" r:id="rId27"/>
    <p:sldId id="329" r:id="rId28"/>
    <p:sldId id="340" r:id="rId29"/>
    <p:sldId id="347" r:id="rId30"/>
    <p:sldId id="331" r:id="rId31"/>
    <p:sldId id="332" r:id="rId32"/>
    <p:sldId id="293" r:id="rId33"/>
    <p:sldId id="343" r:id="rId34"/>
    <p:sldId id="285" r:id="rId35"/>
    <p:sldId id="342" r:id="rId36"/>
    <p:sldId id="341" r:id="rId3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33CC33"/>
    <a:srgbClr val="0033CC"/>
    <a:srgbClr val="66FF66"/>
    <a:srgbClr val="4EBE9B"/>
    <a:srgbClr val="00FF99"/>
    <a:srgbClr val="CC99FF"/>
    <a:srgbClr val="9F2190"/>
    <a:srgbClr val="505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7" autoAdjust="0"/>
    <p:restoredTop sz="94660"/>
  </p:normalViewPr>
  <p:slideViewPr>
    <p:cSldViewPr>
      <p:cViewPr varScale="1">
        <p:scale>
          <a:sx n="126" d="100"/>
          <a:sy n="126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AE12118-3B6E-4F09-A45C-EDDF3B0F8A7D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FF416F75-C11A-444B-B3B7-3E2FF53C1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6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Two independent operations which can be combined</a:t>
            </a:r>
            <a:r>
              <a:rPr lang="en-US" b="1" baseline="0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16F75-C11A-444B-B3B7-3E2FF53C15F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98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Two independent operations which can be combined</a:t>
            </a:r>
            <a:r>
              <a:rPr lang="en-US" b="1" baseline="0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Two independent operations which can be combined</a:t>
            </a:r>
            <a:r>
              <a:rPr lang="en-US" b="1" baseline="0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Two independent operations which can be combined</a:t>
            </a:r>
            <a:r>
              <a:rPr lang="en-US" b="1" baseline="0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Two independent operations which can be combined</a:t>
            </a:r>
            <a:r>
              <a:rPr lang="en-US" b="1" baseline="0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Two independent operations which can be combined</a:t>
            </a:r>
            <a:r>
              <a:rPr lang="en-US" b="1" baseline="0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Two independent operations which can be combined</a:t>
            </a:r>
            <a:r>
              <a:rPr lang="en-US" b="1" baseline="0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Two independent operations which can be combined</a:t>
            </a:r>
            <a:r>
              <a:rPr lang="en-US" b="1" baseline="0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independent operations which can be combined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Aggregation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6E9B6-1C19-44CE-97C3-214AEE21FD9A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99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53"/>
          <p:cNvSpPr txBox="1">
            <a:spLocks noChangeArrowheads="1"/>
          </p:cNvSpPr>
          <p:nvPr userDrawn="1"/>
        </p:nvSpPr>
        <p:spPr bwMode="auto">
          <a:xfrm>
            <a:off x="7239000" y="66294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1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FFFFFF"/>
                </a:solidFill>
              </a:rPr>
              <a:t>www.hdfgroup.org</a:t>
            </a:r>
          </a:p>
        </p:txBody>
      </p:sp>
      <p:pic>
        <p:nvPicPr>
          <p:cNvPr id="6" name="Picture 105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52400"/>
            <a:ext cx="966787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1374775" y="239713"/>
            <a:ext cx="18256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HDF Group</a:t>
            </a:r>
          </a:p>
        </p:txBody>
      </p:sp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2057400"/>
          </a:xfrm>
        </p:spPr>
        <p:txBody>
          <a:bodyPr anchor="t"/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4196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20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20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HDF/HDF-EOS Workshop XV</a:t>
            </a:r>
          </a:p>
        </p:txBody>
      </p:sp>
      <p:sp>
        <p:nvSpPr>
          <p:cNvPr id="10" name="Rectangle 20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D0054-DEBC-4BC7-AB51-B07CBC93C6B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59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7948B-92F7-46C0-825B-24D3672FC8D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20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21145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912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8623D-0FA2-4457-A4E7-CA0E22B1CE5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38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10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8100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A9CEC-B065-4A1C-B575-9A98871540E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41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891D3-C79B-467C-9AA4-487CCCDFB7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98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A6822-8A2E-438A-8FF5-7FF0DBFC3E3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5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E0B191-D192-4155-B7FC-877A6FDF1A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3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0EEDC-5844-4EFA-918A-89CA68A7DE5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537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EAFBD-F6C1-4BBC-BE16-6ABDE0D892E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FA78B-0BBB-47B9-88DA-E5C0BFDE8D2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0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0169EC-85B8-49E2-AEE8-1C12B44850C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4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9A656B-55CD-44D5-AE92-A264F38D691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89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99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458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1050" descr="hdf 0line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52400"/>
            <a:ext cx="701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93" name="Rectangle 105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6294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6894" name="Rectangle 105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396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HDF/HDF-EOS Workshop XV</a:t>
            </a:r>
          </a:p>
        </p:txBody>
      </p:sp>
      <p:sp>
        <p:nvSpPr>
          <p:cNvPr id="36895" name="Rectangle 105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D57B00-2272-4B28-88BE-3425C01440B6}" type="slidenum">
              <a:rPr lang="en-US">
                <a:solidFill>
                  <a:srgbClr val="FFFFFF"/>
                </a:solidFill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1" name="Rectangle 1053"/>
          <p:cNvSpPr txBox="1">
            <a:spLocks noChangeArrowheads="1"/>
          </p:cNvSpPr>
          <p:nvPr/>
        </p:nvSpPr>
        <p:spPr bwMode="auto">
          <a:xfrm>
            <a:off x="7239000" y="66294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1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FFFFFF"/>
                </a:solidFill>
              </a:rPr>
              <a:t>www.hdfgroup.org</a:t>
            </a:r>
          </a:p>
        </p:txBody>
      </p:sp>
      <p:pic>
        <p:nvPicPr>
          <p:cNvPr id="1034" name="Picture 105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52400"/>
            <a:ext cx="966787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20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0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dfgroup.org/projects/npoess/documentation/nagg/nagg-RM.pdf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dfgroup.org/projects/npoess/documentation/nagg/nagg-UG.pdf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elp@hdfgroup.org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dfgroup.org/projects/npoess/nagg_index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hdfgroup.uiuc.edu/pub/outgoing/JPSS/source/NAGG/nagg1.4_demo.tar.gz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Overview of nagg 1.4.0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1219200" y="3429000"/>
            <a:ext cx="64008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Presentation and Demo for DEWG</a:t>
            </a:r>
          </a:p>
          <a:p>
            <a:pPr eaLnBrk="1" hangingPunct="1"/>
            <a:r>
              <a:rPr lang="en-US" dirty="0" smtClean="0"/>
              <a:t>September 25, 2012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1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0" y="5087471"/>
            <a:ext cx="228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Larry Knox</a:t>
            </a:r>
          </a:p>
          <a:p>
            <a:r>
              <a:rPr lang="en-US" sz="1600" dirty="0"/>
              <a:t>The HDF Group</a:t>
            </a:r>
          </a:p>
          <a:p>
            <a:r>
              <a:rPr lang="en-US" sz="1600" dirty="0"/>
              <a:t>lrknox@hdfgroup.org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6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Nagg --h or --help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This option displays the list of available command options and a table of NPP product DPIDs, Short Names, Durations and GPIDs.  The DPIDs and GPIDs are 5 letter ids used in the command option product lists and the output file names.  There are currently 96 sensor data products and 19 geo-location products in the table, the first 7 shown here: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DPID	Short </a:t>
            </a:r>
            <a:r>
              <a:rPr lang="en-US" sz="1600" dirty="0"/>
              <a:t>Name                              </a:t>
            </a:r>
            <a:r>
              <a:rPr lang="en-US" sz="1600" dirty="0" smtClean="0"/>
              <a:t>		Duration  		GPID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----      </a:t>
            </a:r>
            <a:r>
              <a:rPr lang="en-US" sz="1600" dirty="0" smtClean="0"/>
              <a:t>	----------                            			---------- 		-----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ICALI     </a:t>
            </a:r>
            <a:r>
              <a:rPr lang="en-US" sz="1600" dirty="0" smtClean="0"/>
              <a:t>	</a:t>
            </a:r>
            <a:r>
              <a:rPr lang="en-US" sz="1600" dirty="0" err="1" smtClean="0"/>
              <a:t>CrIMSS</a:t>
            </a:r>
            <a:r>
              <a:rPr lang="en-US" sz="1600" dirty="0" smtClean="0"/>
              <a:t>-</a:t>
            </a:r>
            <a:r>
              <a:rPr lang="en-US" sz="1600" dirty="0" err="1" smtClean="0"/>
              <a:t>CrIS</a:t>
            </a:r>
            <a:r>
              <a:rPr lang="en-US" sz="1600" dirty="0" smtClean="0"/>
              <a:t>-AVMP-LOS-IR-IP              		31997000  	GCRIO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ICALM     </a:t>
            </a:r>
            <a:r>
              <a:rPr lang="en-US" sz="1600" dirty="0" smtClean="0"/>
              <a:t>	</a:t>
            </a:r>
            <a:r>
              <a:rPr lang="en-US" sz="1600" dirty="0" err="1" smtClean="0"/>
              <a:t>CrIMSS</a:t>
            </a:r>
            <a:r>
              <a:rPr lang="en-US" sz="1600" dirty="0" smtClean="0"/>
              <a:t>-</a:t>
            </a:r>
            <a:r>
              <a:rPr lang="en-US" sz="1600" dirty="0" err="1" smtClean="0"/>
              <a:t>CrIS</a:t>
            </a:r>
            <a:r>
              <a:rPr lang="en-US" sz="1600" dirty="0" smtClean="0"/>
              <a:t>-AVMP-LOS-MW-IP              	31997000  	GCRIO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ICCCR     </a:t>
            </a:r>
            <a:r>
              <a:rPr lang="en-US" sz="1600" dirty="0" err="1" smtClean="0"/>
              <a:t>CrIMSS</a:t>
            </a:r>
            <a:r>
              <a:rPr lang="en-US" sz="1600" dirty="0" smtClean="0"/>
              <a:t>-</a:t>
            </a:r>
            <a:r>
              <a:rPr lang="en-US" sz="1600" dirty="0" err="1" smtClean="0"/>
              <a:t>CrIS</a:t>
            </a:r>
            <a:r>
              <a:rPr lang="en-US" sz="1600" dirty="0" smtClean="0"/>
              <a:t>-CLOUD-CLEARED-RAD-IP        	31997000  	GCRIO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ICISE     </a:t>
            </a:r>
            <a:r>
              <a:rPr lang="en-US" sz="1600" dirty="0" smtClean="0"/>
              <a:t>	</a:t>
            </a:r>
            <a:r>
              <a:rPr lang="en-US" sz="1600" dirty="0" err="1" smtClean="0"/>
              <a:t>CrIMSS</a:t>
            </a:r>
            <a:r>
              <a:rPr lang="en-US" sz="1600" dirty="0" smtClean="0"/>
              <a:t>-</a:t>
            </a:r>
            <a:r>
              <a:rPr lang="en-US" sz="1600" dirty="0" err="1" smtClean="0"/>
              <a:t>CrIS</a:t>
            </a:r>
            <a:r>
              <a:rPr lang="en-US" sz="1600" dirty="0" smtClean="0"/>
              <a:t>-IR-SURF-EMISSIVITY-IP       	31997000  	GCRIO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ICMSE     </a:t>
            </a:r>
            <a:r>
              <a:rPr lang="en-US" sz="1600" dirty="0" err="1"/>
              <a:t>CrIMSS</a:t>
            </a:r>
            <a:r>
              <a:rPr lang="en-US" sz="1600" dirty="0"/>
              <a:t>-</a:t>
            </a:r>
            <a:r>
              <a:rPr lang="en-US" sz="1600" dirty="0" err="1"/>
              <a:t>CrIS</a:t>
            </a:r>
            <a:r>
              <a:rPr lang="en-US" sz="1600" dirty="0"/>
              <a:t>-MW-SURF-EMISSIVITY-IP       </a:t>
            </a:r>
            <a:r>
              <a:rPr lang="en-US" sz="1600" dirty="0" smtClean="0"/>
              <a:t>	31997000  	GCRIO</a:t>
            </a:r>
          </a:p>
          <a:p>
            <a:pPr marL="0" indent="0">
              <a:buNone/>
            </a:pPr>
            <a:r>
              <a:rPr lang="en-US" sz="1600" dirty="0"/>
              <a:t>ICSTT     </a:t>
            </a:r>
            <a:r>
              <a:rPr lang="en-US" sz="1600" dirty="0" smtClean="0"/>
              <a:t>	</a:t>
            </a:r>
            <a:r>
              <a:rPr lang="en-US" sz="1600" dirty="0" err="1" smtClean="0"/>
              <a:t>CrIMSS</a:t>
            </a:r>
            <a:r>
              <a:rPr lang="en-US" sz="1600" dirty="0" smtClean="0"/>
              <a:t>-</a:t>
            </a:r>
            <a:r>
              <a:rPr lang="en-US" sz="1600" dirty="0" err="1" smtClean="0"/>
              <a:t>CrIS</a:t>
            </a:r>
            <a:r>
              <a:rPr lang="en-US" sz="1600" dirty="0" smtClean="0"/>
              <a:t>-SKIN-TEMP-IP                		31997000  	GCRIO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ICTLI     </a:t>
            </a:r>
            <a:r>
              <a:rPr lang="en-US" sz="1600" dirty="0" smtClean="0"/>
              <a:t>	</a:t>
            </a:r>
            <a:r>
              <a:rPr lang="en-US" sz="1600" dirty="0" err="1" smtClean="0"/>
              <a:t>CrIMSS</a:t>
            </a:r>
            <a:r>
              <a:rPr lang="en-US" sz="1600" dirty="0" smtClean="0"/>
              <a:t>-</a:t>
            </a:r>
            <a:r>
              <a:rPr lang="en-US" sz="1600" dirty="0" err="1" smtClean="0"/>
              <a:t>CrIS</a:t>
            </a:r>
            <a:r>
              <a:rPr lang="en-US" sz="1600" dirty="0" smtClean="0"/>
              <a:t>-AVTP-LOS-IR-IP              		31997000  	GCRIO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Apr. 17-19,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HDF/HDF-EOS Workshop XV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B191-D192-4155-B7FC-877A6FDF1AF9}" type="slidenum">
              <a:rPr lang="en-US" smtClean="0">
                <a:solidFill>
                  <a:srgbClr val="FFFFFF"/>
                </a:solidFill>
              </a:rPr>
              <a:pPr/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2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nagg 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Aggregation (packaged) with geolocation product</a:t>
            </a:r>
          </a:p>
          <a:p>
            <a:r>
              <a:rPr lang="en-US" dirty="0" smtClean="0"/>
              <a:t>Aggregation of geolocation product only</a:t>
            </a:r>
          </a:p>
          <a:p>
            <a:r>
              <a:rPr lang="en-US" dirty="0"/>
              <a:t>De-aggregation </a:t>
            </a:r>
            <a:r>
              <a:rPr lang="en-US" dirty="0" smtClean="0"/>
              <a:t>(packaged) with </a:t>
            </a:r>
            <a:r>
              <a:rPr lang="en-US" dirty="0"/>
              <a:t>geolocation product</a:t>
            </a:r>
            <a:endParaRPr lang="en-US" dirty="0" smtClean="0"/>
          </a:p>
          <a:p>
            <a:r>
              <a:rPr lang="en-US" dirty="0"/>
              <a:t>Re-aggregation </a:t>
            </a:r>
            <a:r>
              <a:rPr lang="en-US" dirty="0" smtClean="0"/>
              <a:t>without </a:t>
            </a:r>
            <a:r>
              <a:rPr lang="en-US" dirty="0"/>
              <a:t>geolocation product</a:t>
            </a:r>
            <a:endParaRPr lang="en-US" dirty="0" smtClean="0"/>
          </a:p>
          <a:p>
            <a:r>
              <a:rPr lang="en-US" dirty="0" smtClean="0"/>
              <a:t>Packaging of 2 sensor data products plus geolocation product</a:t>
            </a:r>
          </a:p>
          <a:p>
            <a:r>
              <a:rPr lang="en-US" dirty="0" smtClean="0"/>
              <a:t>De-aggregation and un-packaging of 2 sensor data products plus geolocation product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  <a:endParaRPr lang="en-US" sz="1200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11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24269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Nagg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Aggregation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Aggregate data granules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De-aggregate data granules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Re-aggregate data granules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529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Packaging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r>
              <a:rPr lang="en-US" sz="2400" b="1" dirty="0" smtClean="0"/>
              <a:t>Package granules of multiple compatible products in common files</a:t>
            </a:r>
          </a:p>
          <a:p>
            <a:r>
              <a:rPr lang="en-US" sz="2400" dirty="0" smtClean="0"/>
              <a:t>Un-package products into separate files for each product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2057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12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5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60960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  GATMO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86600" cy="533400"/>
          </a:xfrm>
        </p:spPr>
        <p:txBody>
          <a:bodyPr/>
          <a:lstStyle/>
          <a:p>
            <a:r>
              <a:rPr lang="en-US" dirty="0" smtClean="0"/>
              <a:t>1 Aggregation (Packaged)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32766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Input </a:t>
            </a:r>
            <a:r>
              <a:rPr lang="en-US" sz="2400" dirty="0" smtClean="0"/>
              <a:t>files (8 + 8 geo)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0</a:t>
            </a:r>
            <a:r>
              <a:rPr lang="en-US" sz="2400" dirty="0" smtClean="0"/>
              <a:t>:31:12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0:31:44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0:32:16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0:32:48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0:33:20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0:33:52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0:34:24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0:34:56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752600"/>
            <a:ext cx="5029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G</a:t>
            </a:r>
            <a:r>
              <a:rPr lang="en-US" sz="1600" dirty="0" smtClean="0"/>
              <a:t>eolocation product is processed automatically and packaged with sensor data product </a:t>
            </a:r>
            <a:r>
              <a:rPr lang="en-US" sz="1600" dirty="0"/>
              <a:t>by </a:t>
            </a:r>
            <a:r>
              <a:rPr lang="en-US" sz="1600" dirty="0" smtClean="0"/>
              <a:t>default.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Command</a:t>
            </a:r>
            <a:r>
              <a:rPr lang="en-US" sz="1600" dirty="0"/>
              <a:t>: 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nagg </a:t>
            </a:r>
            <a:r>
              <a:rPr lang="en-US" sz="1600" dirty="0"/>
              <a:t>–</a:t>
            </a:r>
            <a:r>
              <a:rPr lang="en-US" sz="1600" dirty="0" smtClean="0"/>
              <a:t>n 4 –t SATMS –d ex1 </a:t>
            </a:r>
            <a:r>
              <a:rPr lang="en-US" sz="1600" dirty="0" err="1" smtClean="0"/>
              <a:t>datafiles</a:t>
            </a:r>
            <a:r>
              <a:rPr lang="en-US" sz="1600" dirty="0" smtClean="0"/>
              <a:t>/SATMS*.</a:t>
            </a:r>
            <a:r>
              <a:rPr lang="en-US" sz="1600" dirty="0"/>
              <a:t>h5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Input</a:t>
            </a:r>
            <a:r>
              <a:rPr lang="en-US" sz="1600" dirty="0"/>
              <a:t>:</a:t>
            </a:r>
          </a:p>
          <a:p>
            <a:pPr marL="0" indent="0">
              <a:buNone/>
            </a:pPr>
            <a:r>
              <a:rPr lang="en-US" sz="1600" dirty="0"/>
              <a:t>8 files with 1 granule in each file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Output:</a:t>
            </a:r>
          </a:p>
          <a:p>
            <a:pPr marL="0" indent="0">
              <a:buNone/>
            </a:pPr>
            <a:r>
              <a:rPr lang="en-US" sz="1600" dirty="0"/>
              <a:t>Produced   4 granules in </a:t>
            </a:r>
            <a:r>
              <a:rPr lang="en-US" sz="1600" dirty="0" smtClean="0"/>
              <a:t>ex1/GATMO-SATMS_npp_d20120404_t0031123_e0033199_b02251_c20120920193004057328_XXXX_XXX.h5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Produced   4 granules in </a:t>
            </a:r>
            <a:r>
              <a:rPr lang="en-US" sz="1600" dirty="0" smtClean="0"/>
              <a:t>ex1/GATMO-SATMS_npp_d20120404_t0033203_e0035279_b02251_c20120920193004110634_XXXX_XXX.h5</a:t>
            </a: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DEWG nagg tutorial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B191-D192-4155-B7FC-877A6FDF1AF9}" type="slidenum">
              <a:rPr lang="en-US" smtClean="0">
                <a:solidFill>
                  <a:srgbClr val="FFFFFF"/>
                </a:solidFill>
              </a:rPr>
              <a:pPr/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99669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ncrease number of granules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per aggregation from 1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057400" y="2157984"/>
            <a:ext cx="685800" cy="3511296"/>
            <a:chOff x="1834299" y="2633472"/>
            <a:chExt cx="685800" cy="3511296"/>
          </a:xfrm>
          <a:solidFill>
            <a:srgbClr val="33CC33"/>
          </a:solidFill>
        </p:grpSpPr>
        <p:sp>
          <p:nvSpPr>
            <p:cNvPr id="44" name="Rectangle 43"/>
            <p:cNvSpPr/>
            <p:nvPr/>
          </p:nvSpPr>
          <p:spPr>
            <a:xfrm>
              <a:off x="1834299" y="2633472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834299" y="3069805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834299" y="3511296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834299" y="3967613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834299" y="4389120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34299" y="4828032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834299" y="5266944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834299" y="5705856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743200" y="2157984"/>
            <a:ext cx="685800" cy="3511296"/>
            <a:chOff x="1834299" y="2633472"/>
            <a:chExt cx="685800" cy="3511296"/>
          </a:xfrm>
          <a:solidFill>
            <a:srgbClr val="CCCCFF"/>
          </a:solidFill>
        </p:grpSpPr>
        <p:sp>
          <p:nvSpPr>
            <p:cNvPr id="20" name="Rectangle 19"/>
            <p:cNvSpPr/>
            <p:nvPr/>
          </p:nvSpPr>
          <p:spPr>
            <a:xfrm>
              <a:off x="1834299" y="2633472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34299" y="3069805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4299" y="3511296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34299" y="3967613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34299" y="4389120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34299" y="4828032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834299" y="5266944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834299" y="5705856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810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8288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9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86600" cy="533400"/>
          </a:xfrm>
        </p:spPr>
        <p:txBody>
          <a:bodyPr/>
          <a:lstStyle/>
          <a:p>
            <a:r>
              <a:rPr lang="en-US" dirty="0" smtClean="0"/>
              <a:t>1 Aggregation (Packaged)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DEWG nagg tutorial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B191-D192-4155-B7FC-877A6FDF1AF9}" type="slidenum">
              <a:rPr lang="en-US" smtClean="0">
                <a:solidFill>
                  <a:srgbClr val="FFFFFF"/>
                </a:solidFill>
              </a:rPr>
              <a:pPr/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990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Increase number of granules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per aggregation from 1 to 4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529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Input files </a:t>
            </a:r>
            <a:r>
              <a:rPr lang="en-US" sz="2400" dirty="0" smtClean="0"/>
              <a:t>(16)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0:31:12</a:t>
            </a:r>
          </a:p>
          <a:p>
            <a:pPr marL="0" indent="0">
              <a:buNone/>
            </a:pPr>
            <a:r>
              <a:rPr lang="en-US" sz="2400" dirty="0"/>
              <a:t>0:31:44</a:t>
            </a:r>
          </a:p>
          <a:p>
            <a:pPr marL="0" indent="0">
              <a:buNone/>
            </a:pPr>
            <a:r>
              <a:rPr lang="en-US" sz="2400" dirty="0"/>
              <a:t>0:32:16</a:t>
            </a:r>
          </a:p>
          <a:p>
            <a:pPr marL="0" indent="0">
              <a:buNone/>
            </a:pPr>
            <a:r>
              <a:rPr lang="en-US" sz="2400" dirty="0"/>
              <a:t>0:32:48</a:t>
            </a:r>
          </a:p>
          <a:p>
            <a:pPr marL="0" indent="0">
              <a:buNone/>
            </a:pPr>
            <a:r>
              <a:rPr lang="en-US" sz="2400" dirty="0"/>
              <a:t>0:33:20</a:t>
            </a:r>
          </a:p>
          <a:p>
            <a:pPr marL="0" indent="0">
              <a:buNone/>
            </a:pPr>
            <a:r>
              <a:rPr lang="en-US" sz="2400" dirty="0"/>
              <a:t>0:33:52</a:t>
            </a:r>
          </a:p>
          <a:p>
            <a:pPr marL="0" indent="0">
              <a:buNone/>
            </a:pPr>
            <a:r>
              <a:rPr lang="en-US" sz="2400" dirty="0"/>
              <a:t>0:34:24</a:t>
            </a:r>
          </a:p>
          <a:p>
            <a:pPr marL="0" indent="0">
              <a:buNone/>
            </a:pPr>
            <a:r>
              <a:rPr lang="en-US" sz="2400" dirty="0" smtClean="0"/>
              <a:t>0:34:56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9" name="Content Placeholder 4"/>
          <p:cNvSpPr txBox="1">
            <a:spLocks/>
          </p:cNvSpPr>
          <p:nvPr/>
        </p:nvSpPr>
        <p:spPr bwMode="auto">
          <a:xfrm>
            <a:off x="4712970" y="160020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Output files (2)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57400" y="2157667"/>
            <a:ext cx="1371600" cy="3511296"/>
            <a:chOff x="2057400" y="2157667"/>
            <a:chExt cx="1371600" cy="3511296"/>
          </a:xfrm>
        </p:grpSpPr>
        <p:grpSp>
          <p:nvGrpSpPr>
            <p:cNvPr id="31" name="Group 30"/>
            <p:cNvGrpSpPr/>
            <p:nvPr/>
          </p:nvGrpSpPr>
          <p:grpSpPr>
            <a:xfrm>
              <a:off x="2057400" y="2157667"/>
              <a:ext cx="685800" cy="3511296"/>
              <a:chOff x="1834299" y="2633472"/>
              <a:chExt cx="685800" cy="3511296"/>
            </a:xfrm>
            <a:solidFill>
              <a:srgbClr val="0070C0"/>
            </a:solidFill>
          </p:grpSpPr>
          <p:sp>
            <p:nvSpPr>
              <p:cNvPr id="32" name="Rectangle 31"/>
              <p:cNvSpPr/>
              <p:nvPr/>
            </p:nvSpPr>
            <p:spPr>
              <a:xfrm>
                <a:off x="1834299" y="263347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834299" y="3967613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743200" y="2157667"/>
              <a:ext cx="685800" cy="3511296"/>
              <a:chOff x="1834299" y="2633472"/>
              <a:chExt cx="685800" cy="3511296"/>
            </a:xfrm>
            <a:solidFill>
              <a:srgbClr val="CCCCFF"/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1834299" y="2633472"/>
                <a:ext cx="685800" cy="438912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834299" y="3967613"/>
                <a:ext cx="685800" cy="438912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grpFill/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7010400" y="2157984"/>
            <a:ext cx="685800" cy="3511296"/>
            <a:chOff x="7391400" y="2209959"/>
            <a:chExt cx="685800" cy="3511296"/>
          </a:xfrm>
        </p:grpSpPr>
        <p:sp>
          <p:nvSpPr>
            <p:cNvPr id="3" name="Rectangle 2"/>
            <p:cNvSpPr/>
            <p:nvPr/>
          </p:nvSpPr>
          <p:spPr bwMode="auto">
            <a:xfrm>
              <a:off x="7391400" y="2209959"/>
              <a:ext cx="685800" cy="1755648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0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 1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bg1"/>
                  </a:solidFill>
                </a:rPr>
                <a:t>  2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  3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391400" y="3965607"/>
              <a:ext cx="685800" cy="1755648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  0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 1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bg1"/>
                  </a:solidFill>
                </a:rPr>
                <a:t>  2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  3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387846" y="2157984"/>
            <a:ext cx="688848" cy="3511296"/>
            <a:chOff x="7467600" y="2209959"/>
            <a:chExt cx="688848" cy="3511296"/>
          </a:xfrm>
          <a:solidFill>
            <a:srgbClr val="33CC33"/>
          </a:solidFill>
        </p:grpSpPr>
        <p:sp>
          <p:nvSpPr>
            <p:cNvPr id="51" name="Rectangle 50"/>
            <p:cNvSpPr/>
            <p:nvPr/>
          </p:nvSpPr>
          <p:spPr bwMode="auto">
            <a:xfrm>
              <a:off x="7467600" y="2209959"/>
              <a:ext cx="685800" cy="175564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0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 1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bg1"/>
                  </a:solidFill>
                </a:rPr>
                <a:t>  2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  3</a:t>
              </a: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470648" y="3965607"/>
              <a:ext cx="685800" cy="175564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0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 1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bg1"/>
                  </a:solidFill>
                </a:rPr>
                <a:t>  2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  3</a:t>
              </a:r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>
            <a:off x="6387846" y="2157984"/>
            <a:ext cx="130835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387846" y="2133600"/>
            <a:ext cx="3048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6390894" y="5638800"/>
            <a:ext cx="1305306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7696200" y="2133600"/>
            <a:ext cx="0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6387846" y="3886200"/>
            <a:ext cx="130835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762000" y="60960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  GATMO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3810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18288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0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Nagg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Aggregation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Aggregate data granules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De-aggregate data granules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Re-aggregate data granules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529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Packaging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r>
              <a:rPr lang="en-US" sz="2400" dirty="0" smtClean="0"/>
              <a:t>Package granules of multiple compatible products in common files</a:t>
            </a:r>
          </a:p>
          <a:p>
            <a:r>
              <a:rPr lang="en-US" sz="2400" dirty="0" smtClean="0"/>
              <a:t>Un-package products into separate files for each product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2057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15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86600" cy="533400"/>
          </a:xfrm>
        </p:spPr>
        <p:txBody>
          <a:bodyPr/>
          <a:lstStyle/>
          <a:p>
            <a:r>
              <a:rPr lang="en-US" dirty="0" smtClean="0"/>
              <a:t>2 Aggregation (GEO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529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Input files (</a:t>
            </a:r>
            <a:r>
              <a:rPr lang="en-US" sz="2400" dirty="0" smtClean="0"/>
              <a:t>8)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0:31:12</a:t>
            </a:r>
          </a:p>
          <a:p>
            <a:pPr marL="0" indent="0">
              <a:buNone/>
            </a:pPr>
            <a:r>
              <a:rPr lang="en-US" sz="2400" dirty="0"/>
              <a:t>0:31:44</a:t>
            </a:r>
          </a:p>
          <a:p>
            <a:pPr marL="0" indent="0">
              <a:buNone/>
            </a:pPr>
            <a:r>
              <a:rPr lang="en-US" sz="2400" dirty="0"/>
              <a:t>0:32:16</a:t>
            </a:r>
          </a:p>
          <a:p>
            <a:pPr marL="0" indent="0">
              <a:buNone/>
            </a:pPr>
            <a:r>
              <a:rPr lang="en-US" sz="2400" dirty="0"/>
              <a:t>0:32:48</a:t>
            </a:r>
          </a:p>
          <a:p>
            <a:pPr marL="0" indent="0">
              <a:buNone/>
            </a:pPr>
            <a:r>
              <a:rPr lang="en-US" sz="2400" dirty="0"/>
              <a:t>0:33:20</a:t>
            </a:r>
          </a:p>
          <a:p>
            <a:pPr marL="0" indent="0">
              <a:buNone/>
            </a:pPr>
            <a:r>
              <a:rPr lang="en-US" sz="2400" dirty="0"/>
              <a:t>0:33:52</a:t>
            </a:r>
          </a:p>
          <a:p>
            <a:pPr marL="0" indent="0">
              <a:buNone/>
            </a:pPr>
            <a:r>
              <a:rPr lang="en-US" sz="2400" dirty="0"/>
              <a:t>0:34:24</a:t>
            </a:r>
          </a:p>
          <a:p>
            <a:pPr marL="0" indent="0">
              <a:buNone/>
            </a:pPr>
            <a:r>
              <a:rPr lang="en-US" sz="2400" dirty="0"/>
              <a:t>0:34:55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0" y="1752600"/>
            <a:ext cx="5029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Command: 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nagg </a:t>
            </a:r>
            <a:r>
              <a:rPr lang="en-US" sz="1600" dirty="0"/>
              <a:t>–</a:t>
            </a:r>
            <a:r>
              <a:rPr lang="en-US" sz="1600" dirty="0" smtClean="0"/>
              <a:t>n 4 </a:t>
            </a:r>
            <a:r>
              <a:rPr lang="en-US" sz="1600" dirty="0"/>
              <a:t>–</a:t>
            </a:r>
            <a:r>
              <a:rPr lang="en-US" sz="1600" dirty="0" smtClean="0"/>
              <a:t>g GATMO –d ex2 </a:t>
            </a:r>
            <a:r>
              <a:rPr lang="en-US" sz="1600" dirty="0" err="1" smtClean="0"/>
              <a:t>datafiles</a:t>
            </a:r>
            <a:r>
              <a:rPr lang="en-US" sz="1600" dirty="0" smtClean="0"/>
              <a:t>/GATMO*.</a:t>
            </a:r>
            <a:r>
              <a:rPr lang="en-US" sz="1600" dirty="0"/>
              <a:t>h5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Input:</a:t>
            </a:r>
          </a:p>
          <a:p>
            <a:pPr marL="0" indent="0">
              <a:buNone/>
            </a:pPr>
            <a:r>
              <a:rPr lang="en-US" sz="1600" dirty="0"/>
              <a:t>8 </a:t>
            </a:r>
            <a:r>
              <a:rPr lang="en-US" sz="1600" dirty="0" smtClean="0"/>
              <a:t>files </a:t>
            </a:r>
            <a:r>
              <a:rPr lang="en-US" sz="1600" dirty="0"/>
              <a:t>with 1 granule in each </a:t>
            </a:r>
            <a:r>
              <a:rPr lang="en-US" sz="1600" dirty="0" smtClean="0"/>
              <a:t>file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600" dirty="0" smtClean="0"/>
              <a:t>Output:</a:t>
            </a:r>
          </a:p>
          <a:p>
            <a:pPr marL="0" indent="0">
              <a:buNone/>
            </a:pPr>
            <a:r>
              <a:rPr lang="en-US" sz="1600" dirty="0"/>
              <a:t>Produced   4 granules in </a:t>
            </a:r>
            <a:r>
              <a:rPr lang="en-US" sz="1600" dirty="0" smtClean="0"/>
              <a:t>ex2/GATMO_npp_d20120404_t0031123_e0033199_b02251_c20120920221811878028_XXXX_XXX.h5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Produced   4 granules in </a:t>
            </a:r>
            <a:r>
              <a:rPr lang="en-US" sz="1600" dirty="0" smtClean="0"/>
              <a:t>ex2/GATMO_npp_d20120404_t0033203_e0035279_b02251_c20120920221811896843_XXXX_XXX.h5</a:t>
            </a: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DEWG nagg tutorial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B191-D192-4155-B7FC-877A6FDF1AF9}" type="slidenum">
              <a:rPr lang="en-US" smtClean="0">
                <a:solidFill>
                  <a:srgbClr val="FFFFFF"/>
                </a:solidFill>
              </a:rPr>
              <a:pPr/>
              <a:t>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990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ncrease number of granules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per aggregation from 1 to 4</a:t>
            </a:r>
          </a:p>
        </p:txBody>
      </p:sp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057400" y="2157667"/>
            <a:ext cx="685800" cy="3511296"/>
            <a:chOff x="1834299" y="2633472"/>
            <a:chExt cx="685800" cy="3511296"/>
          </a:xfrm>
          <a:solidFill>
            <a:srgbClr val="CCCCFF"/>
          </a:solidFill>
        </p:grpSpPr>
        <p:sp>
          <p:nvSpPr>
            <p:cNvPr id="28" name="Rectangle 27"/>
            <p:cNvSpPr/>
            <p:nvPr/>
          </p:nvSpPr>
          <p:spPr>
            <a:xfrm>
              <a:off x="1834299" y="2633472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834299" y="3069805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834299" y="3511296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834299" y="3967613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834299" y="4389120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34299" y="4828032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834299" y="5266944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834299" y="5705856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62000" y="60960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             GATMO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18288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86600" cy="533400"/>
          </a:xfrm>
        </p:spPr>
        <p:txBody>
          <a:bodyPr/>
          <a:lstStyle/>
          <a:p>
            <a:r>
              <a:rPr lang="en-US" dirty="0" smtClean="0"/>
              <a:t>2 Aggregation (GEO Only)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DEWG nagg tutorial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B191-D192-4155-B7FC-877A6FDF1AF9}" type="slidenum">
              <a:rPr lang="en-US" smtClean="0">
                <a:solidFill>
                  <a:srgbClr val="FFFFFF"/>
                </a:solidFill>
              </a:rPr>
              <a:pPr/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990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Increase number of granules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per aggregation from 1 to 4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529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Input files (</a:t>
            </a:r>
            <a:r>
              <a:rPr lang="en-US" sz="2400" dirty="0" smtClean="0"/>
              <a:t>8)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0:31:12</a:t>
            </a:r>
          </a:p>
          <a:p>
            <a:pPr marL="0" indent="0">
              <a:buNone/>
            </a:pPr>
            <a:r>
              <a:rPr lang="en-US" sz="2400" dirty="0"/>
              <a:t>0:31:44</a:t>
            </a:r>
          </a:p>
          <a:p>
            <a:pPr marL="0" indent="0">
              <a:buNone/>
            </a:pPr>
            <a:r>
              <a:rPr lang="en-US" sz="2400" dirty="0"/>
              <a:t>0:32:16</a:t>
            </a:r>
          </a:p>
          <a:p>
            <a:pPr marL="0" indent="0">
              <a:buNone/>
            </a:pPr>
            <a:r>
              <a:rPr lang="en-US" sz="2400" dirty="0"/>
              <a:t>0:32:48</a:t>
            </a:r>
          </a:p>
          <a:p>
            <a:pPr marL="0" indent="0">
              <a:buNone/>
            </a:pPr>
            <a:r>
              <a:rPr lang="en-US" sz="2400" dirty="0"/>
              <a:t>0:33:20</a:t>
            </a:r>
          </a:p>
          <a:p>
            <a:pPr marL="0" indent="0">
              <a:buNone/>
            </a:pPr>
            <a:r>
              <a:rPr lang="en-US" sz="2400" dirty="0"/>
              <a:t>0:33:52</a:t>
            </a:r>
          </a:p>
          <a:p>
            <a:pPr marL="0" indent="0">
              <a:buNone/>
            </a:pPr>
            <a:r>
              <a:rPr lang="en-US" sz="2400" dirty="0"/>
              <a:t>0:34:24</a:t>
            </a:r>
          </a:p>
          <a:p>
            <a:pPr marL="0" indent="0">
              <a:buNone/>
            </a:pPr>
            <a:r>
              <a:rPr lang="en-US" sz="2400" dirty="0"/>
              <a:t>0:34:55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9" name="Content Placeholder 4"/>
          <p:cNvSpPr txBox="1">
            <a:spLocks/>
          </p:cNvSpPr>
          <p:nvPr/>
        </p:nvSpPr>
        <p:spPr bwMode="auto">
          <a:xfrm>
            <a:off x="4712970" y="167640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Output files (</a:t>
            </a:r>
            <a:r>
              <a:rPr lang="en-US" dirty="0"/>
              <a:t>2</a:t>
            </a:r>
            <a:r>
              <a:rPr lang="en-US" dirty="0" smtClean="0"/>
              <a:t>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/>
              <a:t>0:34:55</a:t>
            </a:r>
          </a:p>
          <a:p>
            <a:pPr algn="l"/>
            <a:endParaRPr lang="en-US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6553200" y="2209960"/>
            <a:ext cx="685800" cy="3459003"/>
            <a:chOff x="6629400" y="2209960"/>
            <a:chExt cx="685800" cy="3459003"/>
          </a:xfrm>
          <a:solidFill>
            <a:srgbClr val="CCCCFF"/>
          </a:solidFill>
        </p:grpSpPr>
        <p:sp>
          <p:nvSpPr>
            <p:cNvPr id="20" name="Rectangle 19"/>
            <p:cNvSpPr/>
            <p:nvPr/>
          </p:nvSpPr>
          <p:spPr bwMode="auto">
            <a:xfrm>
              <a:off x="6629400" y="2209960"/>
              <a:ext cx="685800" cy="1729421"/>
            </a:xfrm>
            <a:prstGeom prst="rect">
              <a:avLst/>
            </a:prstGeom>
            <a:grp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24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629400" y="3939542"/>
              <a:ext cx="685800" cy="1729421"/>
            </a:xfrm>
            <a:prstGeom prst="rect">
              <a:avLst/>
            </a:prstGeom>
            <a:grp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accent3"/>
                  </a:solidFill>
                  <a:effectLst/>
                </a:rPr>
                <a:t>0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solidFill>
                    <a:schemeClr val="accent3"/>
                  </a:solidFill>
                </a:rPr>
                <a:t>1</a:t>
              </a:r>
              <a:endParaRPr lang="en-US" sz="2400" dirty="0" smtClean="0">
                <a:solidFill>
                  <a:schemeClr val="accent3"/>
                </a:solidFill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accent3"/>
                  </a:solidFill>
                </a:rPr>
                <a:t>2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accent3"/>
                  </a:solidFill>
                </a:rPr>
                <a:t>3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</a:endParaRPr>
            </a:p>
          </p:txBody>
        </p:sp>
      </p:grp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057400" y="2157667"/>
            <a:ext cx="685800" cy="3511296"/>
            <a:chOff x="1834299" y="2633472"/>
            <a:chExt cx="685800" cy="3511296"/>
          </a:xfrm>
          <a:solidFill>
            <a:srgbClr val="CCCCFF"/>
          </a:solidFill>
        </p:grpSpPr>
        <p:sp>
          <p:nvSpPr>
            <p:cNvPr id="35" name="Rectangle 34"/>
            <p:cNvSpPr/>
            <p:nvPr/>
          </p:nvSpPr>
          <p:spPr>
            <a:xfrm>
              <a:off x="1834299" y="2633472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834299" y="3069805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834299" y="3511296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34299" y="3967613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834299" y="4389120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34299" y="4828032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834299" y="5266944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834299" y="5705856"/>
              <a:ext cx="685800" cy="438912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73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Nagg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Aggregation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Aggregate data granules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De-aggregate data granules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Re-aggregate data granules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529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Packaging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r>
              <a:rPr lang="en-US" sz="2400" b="1" dirty="0" smtClean="0"/>
              <a:t>Package granules of multiple compatible products in common files</a:t>
            </a:r>
          </a:p>
          <a:p>
            <a:r>
              <a:rPr lang="en-US" sz="2400" dirty="0" smtClean="0"/>
              <a:t>Un-package products into separate files for each product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2057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18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5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304800" y="1752600"/>
            <a:ext cx="3124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Input files (2)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De-aggregation </a:t>
            </a:r>
            <a:r>
              <a:rPr lang="en-US" dirty="0" smtClean="0"/>
              <a:t>(Packaged)</a:t>
            </a:r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19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5" name="Content Placeholder 3"/>
          <p:cNvSpPr txBox="1">
            <a:spLocks/>
          </p:cNvSpPr>
          <p:nvPr/>
        </p:nvSpPr>
        <p:spPr>
          <a:xfrm>
            <a:off x="3810000" y="1828800"/>
            <a:ext cx="5029200" cy="472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30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dirty="0" smtClean="0"/>
              <a:t>Command:  </a:t>
            </a:r>
          </a:p>
          <a:p>
            <a:pPr marL="0" indent="0">
              <a:buNone/>
            </a:pPr>
            <a:r>
              <a:rPr lang="en-US" sz="1600" dirty="0" smtClean="0"/>
              <a:t>nagg –t </a:t>
            </a:r>
            <a:r>
              <a:rPr lang="en-US" sz="1600" dirty="0"/>
              <a:t>SATMS </a:t>
            </a:r>
            <a:r>
              <a:rPr lang="en-US" sz="1600" dirty="0" smtClean="0"/>
              <a:t>–d ex3 ex1/GATMO-SATMS_npp_d20120404*.h5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FontTx/>
              <a:buNone/>
            </a:pPr>
            <a:r>
              <a:rPr lang="en-US" sz="1600" dirty="0" smtClean="0"/>
              <a:t>Output (8 files):</a:t>
            </a:r>
          </a:p>
          <a:p>
            <a:pPr marL="0" indent="0">
              <a:buFontTx/>
              <a:buNone/>
            </a:pPr>
            <a:r>
              <a:rPr lang="en-US" sz="1600" dirty="0" smtClean="0"/>
              <a:t>Produced   </a:t>
            </a:r>
            <a:r>
              <a:rPr lang="en-US" sz="1600" dirty="0"/>
              <a:t>1 granules in </a:t>
            </a:r>
            <a:r>
              <a:rPr lang="en-US" sz="1600" dirty="0" smtClean="0"/>
              <a:t>ex3/GATMO-SATMS_npp_d20120404_t0031123_e0031439_b02251_c20120921034647251207_XXXX_XXX.h5</a:t>
            </a:r>
            <a:endParaRPr lang="en-US" sz="1600" dirty="0"/>
          </a:p>
          <a:p>
            <a:pPr marL="0" indent="0">
              <a:buFontTx/>
              <a:buNone/>
            </a:pPr>
            <a:r>
              <a:rPr lang="en-US" sz="1600" dirty="0"/>
              <a:t>Produced   1 granules in </a:t>
            </a:r>
            <a:r>
              <a:rPr lang="en-US" sz="1600" dirty="0" smtClean="0"/>
              <a:t>ex3/GATMO-SATMS_npp_d20120404_t0031443_e0032159_b02251_c20120921034647269431_XXXX_XXX.h5</a:t>
            </a:r>
            <a:endParaRPr lang="en-US" sz="1600" dirty="0"/>
          </a:p>
          <a:p>
            <a:pPr marL="0" indent="0">
              <a:buFontTx/>
              <a:buNone/>
            </a:pPr>
            <a:r>
              <a:rPr lang="en-US" sz="1600" dirty="0" smtClean="0"/>
              <a:t>…</a:t>
            </a:r>
            <a:endParaRPr lang="en-US" sz="1600" dirty="0"/>
          </a:p>
          <a:p>
            <a:pPr marL="0" indent="0">
              <a:buFontTx/>
              <a:buNone/>
            </a:pPr>
            <a:r>
              <a:rPr lang="en-US" sz="1600" dirty="0" smtClean="0"/>
              <a:t>Produced   </a:t>
            </a:r>
            <a:r>
              <a:rPr lang="en-US" sz="1600" dirty="0"/>
              <a:t>1 granules in </a:t>
            </a:r>
            <a:r>
              <a:rPr lang="en-US" sz="1600" dirty="0" smtClean="0"/>
              <a:t>ex3/GATMO-SATMS_npp_d20120404_t0034563_e0035279_b02251_c20120921034647374989_XXXX_XXX.h5</a:t>
            </a:r>
            <a:endParaRPr lang="en-US" sz="1600" dirty="0"/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861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Decrease </a:t>
            </a:r>
            <a:r>
              <a:rPr lang="en-US" sz="2400" dirty="0"/>
              <a:t>number of granules per aggregation from 4 to </a:t>
            </a:r>
            <a:r>
              <a:rPr lang="en-US" sz="2400" dirty="0" smtClean="0"/>
              <a:t>1</a:t>
            </a:r>
            <a:endParaRPr lang="en-US" sz="2400" dirty="0"/>
          </a:p>
        </p:txBody>
      </p:sp>
      <p:grpSp>
        <p:nvGrpSpPr>
          <p:cNvPr id="8205" name="Group 8204"/>
          <p:cNvGrpSpPr/>
          <p:nvPr/>
        </p:nvGrpSpPr>
        <p:grpSpPr>
          <a:xfrm>
            <a:off x="1911096" y="2276856"/>
            <a:ext cx="1387602" cy="3517392"/>
            <a:chOff x="1911096" y="2276856"/>
            <a:chExt cx="1387602" cy="3517392"/>
          </a:xfrm>
        </p:grpSpPr>
        <p:grpSp>
          <p:nvGrpSpPr>
            <p:cNvPr id="13" name="Group 12"/>
            <p:cNvGrpSpPr/>
            <p:nvPr/>
          </p:nvGrpSpPr>
          <p:grpSpPr>
            <a:xfrm>
              <a:off x="1911096" y="2276856"/>
              <a:ext cx="688848" cy="3517392"/>
              <a:chOff x="7467600" y="2150681"/>
              <a:chExt cx="688848" cy="3517392"/>
            </a:xfrm>
            <a:solidFill>
              <a:srgbClr val="33CC33"/>
            </a:solidFill>
          </p:grpSpPr>
          <p:sp>
            <p:nvSpPr>
              <p:cNvPr id="14" name="Rectangle 13"/>
              <p:cNvSpPr/>
              <p:nvPr/>
            </p:nvSpPr>
            <p:spPr bwMode="auto">
              <a:xfrm>
                <a:off x="7467600" y="2150681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7470648" y="3912425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609850" y="2276856"/>
              <a:ext cx="688848" cy="3517392"/>
              <a:chOff x="7467600" y="2150681"/>
              <a:chExt cx="688848" cy="3517392"/>
            </a:xfrm>
            <a:solidFill>
              <a:srgbClr val="CCCCFF"/>
            </a:solidFill>
          </p:grpSpPr>
          <p:sp>
            <p:nvSpPr>
              <p:cNvPr id="17" name="Rectangle 16"/>
              <p:cNvSpPr/>
              <p:nvPr/>
            </p:nvSpPr>
            <p:spPr bwMode="auto">
              <a:xfrm>
                <a:off x="7467600" y="2150681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7470648" y="3912425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</p:grpSp>
      </p:grpSp>
      <p:cxnSp>
        <p:nvCxnSpPr>
          <p:cNvPr id="4" name="Straight Connector 3"/>
          <p:cNvCxnSpPr/>
          <p:nvPr/>
        </p:nvCxnSpPr>
        <p:spPr bwMode="auto">
          <a:xfrm>
            <a:off x="1914144" y="2286000"/>
            <a:ext cx="138455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1914144" y="2286000"/>
            <a:ext cx="0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94" name="Straight Connector 8193"/>
          <p:cNvCxnSpPr/>
          <p:nvPr/>
        </p:nvCxnSpPr>
        <p:spPr bwMode="auto">
          <a:xfrm>
            <a:off x="3298698" y="2286000"/>
            <a:ext cx="0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0" name="Straight Connector 8199"/>
          <p:cNvCxnSpPr/>
          <p:nvPr/>
        </p:nvCxnSpPr>
        <p:spPr bwMode="auto">
          <a:xfrm>
            <a:off x="1914144" y="5791200"/>
            <a:ext cx="138455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4" name="Straight Connector 8203"/>
          <p:cNvCxnSpPr/>
          <p:nvPr/>
        </p:nvCxnSpPr>
        <p:spPr bwMode="auto">
          <a:xfrm>
            <a:off x="1911096" y="4038600"/>
            <a:ext cx="138760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762000" y="60960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  GATMO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3810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18288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74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nagg 1.4.0 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4864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Purpose of presentation and demo: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Introduce, demonstrate and encourage trying out the nagg tool.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correctness of assumptions made in building the tool and of its output.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Invite feedback for improvement.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27950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De-aggregation </a:t>
            </a:r>
            <a:r>
              <a:rPr lang="en-US" dirty="0" smtClean="0"/>
              <a:t>(Packaged)</a:t>
            </a:r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20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4762500" y="175260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Output files (8)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304800" y="1752601"/>
            <a:ext cx="4038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Input files (2)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0" y="9861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Decrease </a:t>
            </a:r>
            <a:r>
              <a:rPr lang="en-US" sz="2400" dirty="0"/>
              <a:t>number of granules per aggregation from 4 to </a:t>
            </a:r>
            <a:r>
              <a:rPr lang="en-US" sz="2400" dirty="0" smtClean="0"/>
              <a:t>1</a:t>
            </a:r>
            <a:endParaRPr lang="en-US" sz="24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1911096" y="2279904"/>
            <a:ext cx="1387602" cy="3511296"/>
            <a:chOff x="1911096" y="2336134"/>
            <a:chExt cx="1387602" cy="3511296"/>
          </a:xfrm>
        </p:grpSpPr>
        <p:grpSp>
          <p:nvGrpSpPr>
            <p:cNvPr id="24" name="Group 23"/>
            <p:cNvGrpSpPr/>
            <p:nvPr/>
          </p:nvGrpSpPr>
          <p:grpSpPr>
            <a:xfrm>
              <a:off x="1911096" y="2336134"/>
              <a:ext cx="688848" cy="3511296"/>
              <a:chOff x="7467600" y="2209959"/>
              <a:chExt cx="688848" cy="3511296"/>
            </a:xfrm>
            <a:solidFill>
              <a:srgbClr val="33CC33"/>
            </a:solidFill>
          </p:grpSpPr>
          <p:sp>
            <p:nvSpPr>
              <p:cNvPr id="28" name="Rectangle 27"/>
              <p:cNvSpPr/>
              <p:nvPr/>
            </p:nvSpPr>
            <p:spPr bwMode="auto">
              <a:xfrm>
                <a:off x="7467600" y="2209959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7470648" y="3965607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609850" y="2336134"/>
              <a:ext cx="688848" cy="3511296"/>
              <a:chOff x="7467600" y="2209959"/>
              <a:chExt cx="688848" cy="3511296"/>
            </a:xfrm>
            <a:solidFill>
              <a:srgbClr val="CCCCFF"/>
            </a:solidFill>
          </p:grpSpPr>
          <p:sp>
            <p:nvSpPr>
              <p:cNvPr id="26" name="Rectangle 25"/>
              <p:cNvSpPr/>
              <p:nvPr/>
            </p:nvSpPr>
            <p:spPr bwMode="auto">
              <a:xfrm>
                <a:off x="7467600" y="2209959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7470648" y="3965607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</p:grpSp>
      </p:grpSp>
      <p:cxnSp>
        <p:nvCxnSpPr>
          <p:cNvPr id="4" name="Straight Connector 3"/>
          <p:cNvCxnSpPr/>
          <p:nvPr/>
        </p:nvCxnSpPr>
        <p:spPr bwMode="auto">
          <a:xfrm>
            <a:off x="1914144" y="2286000"/>
            <a:ext cx="0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911096" y="2286000"/>
            <a:ext cx="138760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298698" y="2286000"/>
            <a:ext cx="0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911096" y="5791200"/>
            <a:ext cx="138760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911096" y="4038600"/>
            <a:ext cx="138760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8" name="Group 17"/>
          <p:cNvGrpSpPr/>
          <p:nvPr/>
        </p:nvGrpSpPr>
        <p:grpSpPr>
          <a:xfrm>
            <a:off x="6245352" y="2276856"/>
            <a:ext cx="688848" cy="3514344"/>
            <a:chOff x="6245352" y="2154936"/>
            <a:chExt cx="688848" cy="3514344"/>
          </a:xfrm>
          <a:solidFill>
            <a:srgbClr val="33CC33"/>
          </a:solidFill>
        </p:grpSpPr>
        <p:sp>
          <p:nvSpPr>
            <p:cNvPr id="17" name="Rectangle 16"/>
            <p:cNvSpPr/>
            <p:nvPr/>
          </p:nvSpPr>
          <p:spPr bwMode="auto">
            <a:xfrm>
              <a:off x="6245352" y="2154936"/>
              <a:ext cx="685800" cy="43891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  0</a:t>
              </a: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6248400" y="2596896"/>
              <a:ext cx="685800" cy="43891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 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248400" y="3035808"/>
              <a:ext cx="685800" cy="43891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 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6245352" y="3474720"/>
              <a:ext cx="685800" cy="43891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245352" y="3913632"/>
              <a:ext cx="685800" cy="43891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sz="2400" dirty="0">
                  <a:solidFill>
                    <a:schemeClr val="bg1"/>
                  </a:solidFill>
                </a:rPr>
                <a:t>0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6245352" y="4352544"/>
              <a:ext cx="685800" cy="43891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6245352" y="4791456"/>
              <a:ext cx="685800" cy="43891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6245352" y="5230368"/>
              <a:ext cx="685800" cy="43891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922008" y="2279904"/>
            <a:ext cx="688467" cy="3511296"/>
            <a:chOff x="6922008" y="2157984"/>
            <a:chExt cx="688467" cy="3511296"/>
          </a:xfrm>
        </p:grpSpPr>
        <p:sp>
          <p:nvSpPr>
            <p:cNvPr id="69" name="Rectangle 68"/>
            <p:cNvSpPr/>
            <p:nvPr/>
          </p:nvSpPr>
          <p:spPr bwMode="auto">
            <a:xfrm>
              <a:off x="6924675" y="2157984"/>
              <a:ext cx="685800" cy="438912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6924675" y="2596896"/>
              <a:ext cx="685800" cy="438912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6924675" y="3035808"/>
              <a:ext cx="685800" cy="438912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922008" y="3474720"/>
              <a:ext cx="685800" cy="438912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22008" y="3913632"/>
              <a:ext cx="685800" cy="438912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6922008" y="4352544"/>
              <a:ext cx="685800" cy="438912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6922008" y="4791456"/>
              <a:ext cx="685800" cy="438912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6922008" y="5230368"/>
              <a:ext cx="685800" cy="438912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solidFill>
                    <a:schemeClr val="bg1"/>
                  </a:solidFill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</a:t>
            </a:r>
            <a:endParaRPr lang="en-US" dirty="0"/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6245352" y="2276856"/>
            <a:ext cx="1365123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>
            <a:off x="6245352" y="2276856"/>
            <a:ext cx="3048" cy="352044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7610475" y="2240280"/>
            <a:ext cx="0" cy="359054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>
            <a:off x="6208776" y="5800344"/>
            <a:ext cx="1450848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6245352" y="2715768"/>
            <a:ext cx="1365123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6245352" y="3157728"/>
            <a:ext cx="1365123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92" name="Straight Connector 8191"/>
          <p:cNvCxnSpPr/>
          <p:nvPr/>
        </p:nvCxnSpPr>
        <p:spPr bwMode="auto">
          <a:xfrm>
            <a:off x="6245352" y="3596640"/>
            <a:ext cx="1365123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96" name="Straight Connector 8195"/>
          <p:cNvCxnSpPr/>
          <p:nvPr/>
        </p:nvCxnSpPr>
        <p:spPr bwMode="auto">
          <a:xfrm>
            <a:off x="6245352" y="4015581"/>
            <a:ext cx="1365123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0" name="Straight Connector 8199"/>
          <p:cNvCxnSpPr/>
          <p:nvPr/>
        </p:nvCxnSpPr>
        <p:spPr bwMode="auto">
          <a:xfrm>
            <a:off x="6245352" y="4474464"/>
            <a:ext cx="1365123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2" name="Straight Connector 8201"/>
          <p:cNvCxnSpPr/>
          <p:nvPr/>
        </p:nvCxnSpPr>
        <p:spPr bwMode="auto">
          <a:xfrm>
            <a:off x="6245352" y="4913376"/>
            <a:ext cx="1365123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4" name="Straight Connector 8203"/>
          <p:cNvCxnSpPr/>
          <p:nvPr/>
        </p:nvCxnSpPr>
        <p:spPr bwMode="auto">
          <a:xfrm>
            <a:off x="6245352" y="5352288"/>
            <a:ext cx="1365123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762000" y="60960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  GATMO 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 bwMode="auto">
          <a:xfrm>
            <a:off x="3810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18288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7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Nagg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Aggregation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Aggregate data granules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De-aggregate data granules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Re-aggregate data granules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529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Packaging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r>
              <a:rPr lang="en-US" sz="2400" dirty="0" smtClean="0"/>
              <a:t>Package granules of multiple compatible products in common files</a:t>
            </a:r>
          </a:p>
          <a:p>
            <a:r>
              <a:rPr lang="en-US" sz="2400" dirty="0" smtClean="0"/>
              <a:t>Un-package products into separate files for each product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2057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21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5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620000" cy="533400"/>
          </a:xfrm>
        </p:spPr>
        <p:txBody>
          <a:bodyPr/>
          <a:lstStyle/>
          <a:p>
            <a:r>
              <a:rPr lang="en-US" dirty="0" smtClean="0"/>
              <a:t>4 Re-aggregation </a:t>
            </a:r>
            <a:r>
              <a:rPr lang="en-US" dirty="0" smtClean="0"/>
              <a:t>without geolocation</a:t>
            </a:r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22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304800" y="1752600"/>
            <a:ext cx="312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Input files (2)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25" name="Content Placeholder 3"/>
          <p:cNvSpPr txBox="1">
            <a:spLocks/>
          </p:cNvSpPr>
          <p:nvPr/>
        </p:nvSpPr>
        <p:spPr>
          <a:xfrm>
            <a:off x="3810000" y="1600200"/>
            <a:ext cx="5029200" cy="48651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30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-A 90 produces 3 - 32 second granules per aggregation for the </a:t>
            </a:r>
            <a:r>
              <a:rPr lang="en-US" sz="1600" dirty="0" smtClean="0"/>
              <a:t>SATMS and </a:t>
            </a:r>
            <a:r>
              <a:rPr lang="en-US" sz="1600" dirty="0" smtClean="0"/>
              <a:t>GATMO products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Command: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nagg </a:t>
            </a:r>
            <a:r>
              <a:rPr lang="en-US" sz="1600" dirty="0"/>
              <a:t>–</a:t>
            </a:r>
            <a:r>
              <a:rPr lang="en-US" sz="1600" dirty="0" smtClean="0"/>
              <a:t>g no </a:t>
            </a:r>
            <a:r>
              <a:rPr lang="en-US" sz="1600" dirty="0"/>
              <a:t>–A </a:t>
            </a:r>
            <a:r>
              <a:rPr lang="en-US" sz="1600" dirty="0" smtClean="0"/>
              <a:t> 90 –t SATMS –d ex4 ex1/GATMO-SATMS_npp_d20120404</a:t>
            </a:r>
            <a:r>
              <a:rPr lang="en-US" sz="1600" dirty="0"/>
              <a:t>*.h5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Output: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Produced   </a:t>
            </a:r>
            <a:r>
              <a:rPr lang="en-US" sz="1600" dirty="0"/>
              <a:t>3 granules in </a:t>
            </a:r>
            <a:r>
              <a:rPr lang="en-US" sz="1600" dirty="0" smtClean="0"/>
              <a:t>ex4/SATMS_npp_d20120404_t0031123_e0032479_b02251_c20120921042244629970_XXXX_XXX.h5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Produced   3 granules in </a:t>
            </a:r>
            <a:r>
              <a:rPr lang="en-US" sz="1600" dirty="0" smtClean="0"/>
              <a:t>ex4/SATMS_npp_d20120404_t0032483_e0034239_b02251_c20120921042244659487_XXXX_XXX.h5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Produced   2 granules in </a:t>
            </a:r>
            <a:r>
              <a:rPr lang="en-US" sz="1600" dirty="0" smtClean="0"/>
              <a:t>ex4/SATMS_npp_d20120404_t0034243_e0035279_b02251_c20120921042244692216_XXXX_XXX.h5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9861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Decrease number of granules per aggregation from 4 to 3</a:t>
            </a:r>
            <a:endParaRPr lang="en-US" sz="2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911096" y="2279904"/>
            <a:ext cx="1387602" cy="3511296"/>
            <a:chOff x="1911096" y="2336134"/>
            <a:chExt cx="1387602" cy="3511296"/>
          </a:xfrm>
        </p:grpSpPr>
        <p:grpSp>
          <p:nvGrpSpPr>
            <p:cNvPr id="14" name="Group 13"/>
            <p:cNvGrpSpPr/>
            <p:nvPr/>
          </p:nvGrpSpPr>
          <p:grpSpPr>
            <a:xfrm>
              <a:off x="1911096" y="2336134"/>
              <a:ext cx="688848" cy="3511296"/>
              <a:chOff x="7467600" y="2209959"/>
              <a:chExt cx="688848" cy="3511296"/>
            </a:xfrm>
            <a:solidFill>
              <a:srgbClr val="33CC33"/>
            </a:solidFill>
          </p:grpSpPr>
          <p:sp>
            <p:nvSpPr>
              <p:cNvPr id="23" name="Rectangle 22"/>
              <p:cNvSpPr/>
              <p:nvPr/>
            </p:nvSpPr>
            <p:spPr bwMode="auto">
              <a:xfrm>
                <a:off x="7467600" y="2209959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470648" y="3965607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609850" y="2336134"/>
              <a:ext cx="688848" cy="3511296"/>
              <a:chOff x="7467600" y="2209959"/>
              <a:chExt cx="688848" cy="3511296"/>
            </a:xfrm>
            <a:solidFill>
              <a:srgbClr val="CCCCFF"/>
            </a:solidFill>
          </p:grpSpPr>
          <p:sp>
            <p:nvSpPr>
              <p:cNvPr id="21" name="Rectangle 20"/>
              <p:cNvSpPr/>
              <p:nvPr/>
            </p:nvSpPr>
            <p:spPr bwMode="auto">
              <a:xfrm>
                <a:off x="7467600" y="2209959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7470648" y="3965607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</p:grpSp>
      </p:grpSp>
      <p:cxnSp>
        <p:nvCxnSpPr>
          <p:cNvPr id="4" name="Straight Connector 3"/>
          <p:cNvCxnSpPr/>
          <p:nvPr/>
        </p:nvCxnSpPr>
        <p:spPr bwMode="auto">
          <a:xfrm>
            <a:off x="1911096" y="2279904"/>
            <a:ext cx="138760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866900" y="5791200"/>
            <a:ext cx="1431798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298698" y="2279904"/>
            <a:ext cx="0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762000" y="60960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  GATMO 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810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18288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911096" y="2279904"/>
            <a:ext cx="3048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1866900" y="4035552"/>
            <a:ext cx="1431798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913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23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4712970" y="175260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Output files (2)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304800" y="1752600"/>
            <a:ext cx="4038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Input files (2)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6553200" y="2276856"/>
            <a:ext cx="685800" cy="3468624"/>
            <a:chOff x="6553200" y="2971800"/>
            <a:chExt cx="685800" cy="3468624"/>
          </a:xfrm>
          <a:solidFill>
            <a:srgbClr val="33CC33"/>
          </a:solidFill>
        </p:grpSpPr>
        <p:sp>
          <p:nvSpPr>
            <p:cNvPr id="33" name="Rectangle 32"/>
            <p:cNvSpPr/>
            <p:nvPr/>
          </p:nvSpPr>
          <p:spPr bwMode="auto">
            <a:xfrm>
              <a:off x="6553200" y="2971800"/>
              <a:ext cx="685800" cy="1316736"/>
            </a:xfrm>
            <a:prstGeom prst="rect">
              <a:avLst/>
            </a:prstGeom>
            <a:grp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24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553200" y="4267200"/>
              <a:ext cx="685800" cy="1316736"/>
            </a:xfrm>
            <a:prstGeom prst="rect">
              <a:avLst/>
            </a:prstGeom>
            <a:grp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accent3"/>
                  </a:solidFill>
                  <a:effectLst/>
                </a:rPr>
                <a:t>0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solidFill>
                    <a:schemeClr val="accent3"/>
                  </a:solidFill>
                </a:rPr>
                <a:t>1</a:t>
              </a:r>
              <a:endParaRPr lang="en-US" sz="2400" dirty="0" smtClean="0">
                <a:solidFill>
                  <a:schemeClr val="accent3"/>
                </a:solidFill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solidFill>
                    <a:schemeClr val="accent3"/>
                  </a:solidFill>
                </a:rPr>
                <a:t>2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553200" y="5562600"/>
              <a:ext cx="685800" cy="877824"/>
            </a:xfrm>
            <a:prstGeom prst="rect">
              <a:avLst/>
            </a:prstGeom>
            <a:grpFill/>
            <a:ln w="508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0" y="9861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Decrease </a:t>
            </a:r>
            <a:r>
              <a:rPr lang="en-US" sz="2400" dirty="0"/>
              <a:t>number of granules per aggregation from 4 to 3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911096" y="2279904"/>
            <a:ext cx="1387602" cy="3511296"/>
            <a:chOff x="1911096" y="2336134"/>
            <a:chExt cx="1387602" cy="3511296"/>
          </a:xfrm>
        </p:grpSpPr>
        <p:grpSp>
          <p:nvGrpSpPr>
            <p:cNvPr id="21" name="Group 20"/>
            <p:cNvGrpSpPr/>
            <p:nvPr/>
          </p:nvGrpSpPr>
          <p:grpSpPr>
            <a:xfrm>
              <a:off x="1911096" y="2336134"/>
              <a:ext cx="688848" cy="3511296"/>
              <a:chOff x="7467600" y="2209959"/>
              <a:chExt cx="688848" cy="3511296"/>
            </a:xfrm>
            <a:solidFill>
              <a:srgbClr val="33CC33"/>
            </a:solidFill>
          </p:grpSpPr>
          <p:sp>
            <p:nvSpPr>
              <p:cNvPr id="25" name="Rectangle 24"/>
              <p:cNvSpPr/>
              <p:nvPr/>
            </p:nvSpPr>
            <p:spPr bwMode="auto">
              <a:xfrm>
                <a:off x="7467600" y="2209959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7470648" y="3965607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2609850" y="2336134"/>
              <a:ext cx="688848" cy="3511296"/>
              <a:chOff x="7467600" y="2209959"/>
              <a:chExt cx="688848" cy="3511296"/>
            </a:xfrm>
            <a:solidFill>
              <a:srgbClr val="CCCCFF"/>
            </a:solidFill>
          </p:grpSpPr>
          <p:sp>
            <p:nvSpPr>
              <p:cNvPr id="23" name="Rectangle 22"/>
              <p:cNvSpPr/>
              <p:nvPr/>
            </p:nvSpPr>
            <p:spPr bwMode="auto">
              <a:xfrm>
                <a:off x="7467600" y="2209959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470648" y="3965607"/>
                <a:ext cx="685800" cy="1755648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0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1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solidFill>
                      <a:schemeClr val="bg1"/>
                    </a:solidFill>
                  </a:rPr>
                  <a:t>  2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</a:rPr>
                  <a:t>  3</a:t>
                </a:r>
              </a:p>
            </p:txBody>
          </p:sp>
        </p:grpSp>
      </p:grpSp>
      <p:sp>
        <p:nvSpPr>
          <p:cNvPr id="27" name="TextBox 26"/>
          <p:cNvSpPr txBox="1"/>
          <p:nvPr/>
        </p:nvSpPr>
        <p:spPr>
          <a:xfrm>
            <a:off x="762000" y="60960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  GATMO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3810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8288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911096" y="2279904"/>
            <a:ext cx="140360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1911096" y="2279904"/>
            <a:ext cx="3048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3295650" y="2279904"/>
            <a:ext cx="3048" cy="351129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1911096" y="5791200"/>
            <a:ext cx="138760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1914144" y="4035552"/>
            <a:ext cx="1381506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608570" cy="533400"/>
          </a:xfrm>
        </p:spPr>
        <p:txBody>
          <a:bodyPr/>
          <a:lstStyle/>
          <a:p>
            <a:r>
              <a:rPr lang="en-US" dirty="0" smtClean="0"/>
              <a:t>4 Re-aggregation </a:t>
            </a:r>
            <a:r>
              <a:rPr lang="en-US" dirty="0"/>
              <a:t>without </a:t>
            </a:r>
            <a:r>
              <a:rPr lang="en-US" dirty="0" smtClean="0"/>
              <a:t>geolocation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38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artial aggregations and buckets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Buckets (aggregation boundaries) are predetermined by the aggregation number and the granule duration starting from the IET* EPOCH, 1/1/1958</a:t>
            </a:r>
          </a:p>
          <a:p>
            <a:r>
              <a:rPr lang="en-US" sz="2400" dirty="0" smtClean="0"/>
              <a:t>Nagg does not produce leading or trailing fill granules for partial aggregations at the beginning or end of a set of granules.</a:t>
            </a:r>
          </a:p>
          <a:p>
            <a:r>
              <a:rPr lang="en-US" sz="2400" dirty="0" smtClean="0"/>
              <a:t>For a more extensive explanation see section 3.5.12, p 129 of the JPSS Common Data Format Control Book – External Volume I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* IDPS Epoch Time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24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221689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Nagg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Aggregation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Aggregate data granules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De-aggregate data granules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Re-aggregate data granules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529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Packaging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r>
              <a:rPr lang="en-US" sz="2400" b="1" dirty="0" smtClean="0"/>
              <a:t>Package granules of multiple compatible products in common files</a:t>
            </a:r>
          </a:p>
          <a:p>
            <a:r>
              <a:rPr lang="en-US" sz="2400" dirty="0" smtClean="0"/>
              <a:t>Un-package products into separate files for each product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2057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25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5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Packaging</a:t>
            </a:r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26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9861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Package SATMS,TATMS,GATMO products</a:t>
            </a:r>
            <a:endParaRPr lang="en-US" sz="2400" dirty="0"/>
          </a:p>
        </p:txBody>
      </p:sp>
      <p:sp>
        <p:nvSpPr>
          <p:cNvPr id="19" name="Content Placeholder 4"/>
          <p:cNvSpPr txBox="1">
            <a:spLocks/>
          </p:cNvSpPr>
          <p:nvPr/>
        </p:nvSpPr>
        <p:spPr bwMode="auto">
          <a:xfrm>
            <a:off x="331470" y="1676401"/>
            <a:ext cx="4038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Input files (22)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grpSp>
        <p:nvGrpSpPr>
          <p:cNvPr id="8215" name="Group 8214"/>
          <p:cNvGrpSpPr/>
          <p:nvPr/>
        </p:nvGrpSpPr>
        <p:grpSpPr>
          <a:xfrm>
            <a:off x="1676400" y="2157667"/>
            <a:ext cx="2057400" cy="3511296"/>
            <a:chOff x="1676400" y="2157667"/>
            <a:chExt cx="2057400" cy="3511296"/>
          </a:xfrm>
        </p:grpSpPr>
        <p:grpSp>
          <p:nvGrpSpPr>
            <p:cNvPr id="22" name="Group 21"/>
            <p:cNvGrpSpPr/>
            <p:nvPr/>
          </p:nvGrpSpPr>
          <p:grpSpPr>
            <a:xfrm>
              <a:off x="1676400" y="2157667"/>
              <a:ext cx="685800" cy="3511296"/>
              <a:chOff x="1834299" y="2633472"/>
              <a:chExt cx="685800" cy="3511296"/>
            </a:xfrm>
            <a:solidFill>
              <a:srgbClr val="0070C0"/>
            </a:solidFill>
          </p:grpSpPr>
          <p:sp>
            <p:nvSpPr>
              <p:cNvPr id="23" name="Rectangle 22"/>
              <p:cNvSpPr/>
              <p:nvPr/>
            </p:nvSpPr>
            <p:spPr>
              <a:xfrm>
                <a:off x="1834299" y="263347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834299" y="3967613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2362200" y="2594000"/>
              <a:ext cx="685800" cy="3074963"/>
              <a:chOff x="1834299" y="3069805"/>
              <a:chExt cx="685800" cy="3074963"/>
            </a:xfrm>
            <a:solidFill>
              <a:srgbClr val="9F2190"/>
            </a:solidFill>
          </p:grpSpPr>
          <p:sp>
            <p:nvSpPr>
              <p:cNvPr id="41" name="Rectangle 40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3048000" y="2157667"/>
              <a:ext cx="685800" cy="3511296"/>
              <a:chOff x="1834299" y="2633472"/>
              <a:chExt cx="685800" cy="3511296"/>
            </a:xfrm>
            <a:solidFill>
              <a:srgbClr val="0070C0"/>
            </a:solidFill>
          </p:grpSpPr>
          <p:sp>
            <p:nvSpPr>
              <p:cNvPr id="49" name="Rectangle 48"/>
              <p:cNvSpPr/>
              <p:nvPr/>
            </p:nvSpPr>
            <p:spPr>
              <a:xfrm>
                <a:off x="1834299" y="263347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834299" y="3967613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</p:grpSp>
      <p:sp>
        <p:nvSpPr>
          <p:cNvPr id="83" name="Content Placeholder 3"/>
          <p:cNvSpPr txBox="1">
            <a:spLocks/>
          </p:cNvSpPr>
          <p:nvPr/>
        </p:nvSpPr>
        <p:spPr>
          <a:xfrm>
            <a:off x="4267200" y="1447800"/>
            <a:ext cx="4500474" cy="5105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30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dirty="0" smtClean="0"/>
              <a:t>Fill granules </a:t>
            </a:r>
            <a:r>
              <a:rPr lang="en-US" sz="1600" b="1" dirty="0"/>
              <a:t>w</a:t>
            </a:r>
            <a:r>
              <a:rPr lang="en-US" sz="1600" b="1" dirty="0" smtClean="0"/>
              <a:t>ill be created for missing granules from missing files.</a:t>
            </a:r>
          </a:p>
          <a:p>
            <a:pPr marL="0" indent="0">
              <a:buNone/>
            </a:pPr>
            <a:r>
              <a:rPr lang="en-US" sz="1600" dirty="0" smtClean="0"/>
              <a:t>Command: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nagg </a:t>
            </a:r>
            <a:r>
              <a:rPr lang="en-US" sz="1600" dirty="0"/>
              <a:t>–t </a:t>
            </a:r>
            <a:r>
              <a:rPr lang="en-US" sz="1600" dirty="0" smtClean="0"/>
              <a:t>SATMS,TATMS –d ex5 </a:t>
            </a:r>
            <a:r>
              <a:rPr lang="en-US" sz="1600" dirty="0" err="1" smtClean="0"/>
              <a:t>datafiles</a:t>
            </a:r>
            <a:r>
              <a:rPr lang="en-US" sz="1600" dirty="0" smtClean="0"/>
              <a:t>/SATMS*.h5 </a:t>
            </a:r>
            <a:r>
              <a:rPr lang="en-US" sz="1600" dirty="0" err="1" smtClean="0"/>
              <a:t>datafiles</a:t>
            </a:r>
            <a:r>
              <a:rPr lang="en-US" sz="1600" dirty="0" smtClean="0"/>
              <a:t>/TATMS*.h5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Output (8 files): </a:t>
            </a:r>
            <a:endParaRPr lang="en-US" dirty="0"/>
          </a:p>
          <a:p>
            <a:pPr marL="0" indent="0">
              <a:buNone/>
            </a:pPr>
            <a:r>
              <a:rPr lang="en-US" sz="1600" dirty="0"/>
              <a:t>Produced   1 granules in </a:t>
            </a:r>
            <a:r>
              <a:rPr lang="en-US" sz="1600" dirty="0" smtClean="0"/>
              <a:t>ex5/GATMO-SATMS-TATMS_npp_d20120404_t0031123_e0031370_b02251_c20120921043859559810_XXXX_XXX.h5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Produced   1 granules in </a:t>
            </a:r>
            <a:r>
              <a:rPr lang="en-US" sz="1600" dirty="0" smtClean="0"/>
              <a:t>ex5/GATMO-SATMS-TATMS_npp_d20120404_t0031443_e0032159_b02251_c20120921043859591107_XXXX_XXX.h5</a:t>
            </a:r>
          </a:p>
          <a:p>
            <a:pPr marL="0" indent="0">
              <a:buNone/>
            </a:pPr>
            <a:r>
              <a:rPr lang="en-US" sz="1600" dirty="0" smtClean="0"/>
              <a:t>…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Produced   </a:t>
            </a:r>
            <a:r>
              <a:rPr lang="en-US" sz="1600" dirty="0"/>
              <a:t>1 granules in </a:t>
            </a:r>
            <a:r>
              <a:rPr lang="en-US" sz="1600" dirty="0" smtClean="0"/>
              <a:t>ex5/GATMO-SATMS-TATMS_npp_d20120404_t0034563_e0035279_b02251_c20120921043859765891_XXXX_XXX.h5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533400" y="6096000"/>
            <a:ext cx="383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TATMS          GATMO  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1524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1524000" y="6172200"/>
            <a:ext cx="381000" cy="228600"/>
          </a:xfrm>
          <a:prstGeom prst="rect">
            <a:avLst/>
          </a:prstGeom>
          <a:solidFill>
            <a:srgbClr val="0070C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8956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39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4"/>
          <p:cNvSpPr txBox="1">
            <a:spLocks/>
          </p:cNvSpPr>
          <p:nvPr/>
        </p:nvSpPr>
        <p:spPr bwMode="auto">
          <a:xfrm>
            <a:off x="4648200" y="1687398"/>
            <a:ext cx="4038600" cy="418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Output files (8)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87" name="TextBox 86"/>
          <p:cNvSpPr txBox="1"/>
          <p:nvPr/>
        </p:nvSpPr>
        <p:spPr>
          <a:xfrm>
            <a:off x="518663" y="6096000"/>
            <a:ext cx="7634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TATMS          </a:t>
            </a:r>
            <a:r>
              <a:rPr lang="en-US" dirty="0"/>
              <a:t>GATMO                        </a:t>
            </a:r>
            <a:r>
              <a:rPr lang="en-US" dirty="0" smtClean="0"/>
              <a:t>                    Fill granule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Packaging</a:t>
            </a:r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27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9861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Package SATMS,TATMS,GATMO products</a:t>
            </a:r>
          </a:p>
        </p:txBody>
      </p:sp>
      <p:sp>
        <p:nvSpPr>
          <p:cNvPr id="19" name="Content Placeholder 4"/>
          <p:cNvSpPr txBox="1">
            <a:spLocks/>
          </p:cNvSpPr>
          <p:nvPr/>
        </p:nvSpPr>
        <p:spPr bwMode="auto">
          <a:xfrm>
            <a:off x="331470" y="1676401"/>
            <a:ext cx="4038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Input files (22)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grpSp>
        <p:nvGrpSpPr>
          <p:cNvPr id="8215" name="Group 8214"/>
          <p:cNvGrpSpPr/>
          <p:nvPr/>
        </p:nvGrpSpPr>
        <p:grpSpPr>
          <a:xfrm>
            <a:off x="1676400" y="2157667"/>
            <a:ext cx="2057400" cy="3511296"/>
            <a:chOff x="1676400" y="2157667"/>
            <a:chExt cx="2057400" cy="3511296"/>
          </a:xfrm>
        </p:grpSpPr>
        <p:grpSp>
          <p:nvGrpSpPr>
            <p:cNvPr id="22" name="Group 21"/>
            <p:cNvGrpSpPr/>
            <p:nvPr/>
          </p:nvGrpSpPr>
          <p:grpSpPr>
            <a:xfrm>
              <a:off x="1676400" y="2157667"/>
              <a:ext cx="685800" cy="3511296"/>
              <a:chOff x="1834299" y="2633472"/>
              <a:chExt cx="685800" cy="3511296"/>
            </a:xfrm>
            <a:solidFill>
              <a:srgbClr val="0070C0"/>
            </a:solidFill>
          </p:grpSpPr>
          <p:sp>
            <p:nvSpPr>
              <p:cNvPr id="23" name="Rectangle 22"/>
              <p:cNvSpPr/>
              <p:nvPr/>
            </p:nvSpPr>
            <p:spPr>
              <a:xfrm>
                <a:off x="1834299" y="263347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834299" y="3967613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2362200" y="2594000"/>
              <a:ext cx="685800" cy="3074963"/>
              <a:chOff x="1834299" y="3069805"/>
              <a:chExt cx="685800" cy="3074963"/>
            </a:xfrm>
            <a:solidFill>
              <a:srgbClr val="9F2190"/>
            </a:solidFill>
          </p:grpSpPr>
          <p:sp>
            <p:nvSpPr>
              <p:cNvPr id="41" name="Rectangle 40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3048000" y="2157667"/>
              <a:ext cx="685800" cy="3511296"/>
              <a:chOff x="1834299" y="2633472"/>
              <a:chExt cx="685800" cy="3511296"/>
            </a:xfrm>
            <a:solidFill>
              <a:srgbClr val="0070C0"/>
            </a:solidFill>
          </p:grpSpPr>
          <p:sp>
            <p:nvSpPr>
              <p:cNvPr id="49" name="Rectangle 48"/>
              <p:cNvSpPr/>
              <p:nvPr/>
            </p:nvSpPr>
            <p:spPr>
              <a:xfrm>
                <a:off x="1834299" y="263347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834299" y="3967613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</p:grpSp>
      <p:cxnSp>
        <p:nvCxnSpPr>
          <p:cNvPr id="8194" name="Straight Connector 8193"/>
          <p:cNvCxnSpPr/>
          <p:nvPr/>
        </p:nvCxnSpPr>
        <p:spPr bwMode="auto">
          <a:xfrm>
            <a:off x="8164508" y="2157667"/>
            <a:ext cx="0" cy="351145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219" name="Group 8218"/>
          <p:cNvGrpSpPr/>
          <p:nvPr/>
        </p:nvGrpSpPr>
        <p:grpSpPr>
          <a:xfrm>
            <a:off x="6108192" y="2157667"/>
            <a:ext cx="2059945" cy="3511454"/>
            <a:chOff x="6104563" y="2157667"/>
            <a:chExt cx="2059945" cy="3511454"/>
          </a:xfrm>
        </p:grpSpPr>
        <p:grpSp>
          <p:nvGrpSpPr>
            <p:cNvPr id="8217" name="Group 8216"/>
            <p:cNvGrpSpPr/>
            <p:nvPr/>
          </p:nvGrpSpPr>
          <p:grpSpPr>
            <a:xfrm>
              <a:off x="6784848" y="2157667"/>
              <a:ext cx="690231" cy="3510979"/>
              <a:chOff x="6784848" y="2157667"/>
              <a:chExt cx="690231" cy="3510979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6785650" y="2596579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789279" y="3035491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6784848" y="3474403"/>
                <a:ext cx="685800" cy="438912"/>
              </a:xfrm>
              <a:prstGeom prst="rect">
                <a:avLst/>
              </a:prstGeom>
              <a:solidFill>
                <a:srgbClr val="FFC00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6789279" y="3913315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789279" y="4352227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6789279" y="5229734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6785650" y="2157667"/>
                <a:ext cx="685800" cy="438912"/>
              </a:xfrm>
              <a:prstGeom prst="rect">
                <a:avLst/>
              </a:prstGeom>
              <a:solidFill>
                <a:srgbClr val="FFC00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6784848" y="4790347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218" name="Group 8217"/>
            <p:cNvGrpSpPr/>
            <p:nvPr/>
          </p:nvGrpSpPr>
          <p:grpSpPr>
            <a:xfrm>
              <a:off x="7475079" y="2158142"/>
              <a:ext cx="689429" cy="3510979"/>
              <a:chOff x="7475079" y="2158142"/>
              <a:chExt cx="689429" cy="3510979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7475079" y="2597054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7478708" y="3035966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7478708" y="3483338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7478708" y="3913790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7478708" y="435270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7478708" y="5230209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7475079" y="215814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478708" y="479082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216" name="Group 8215"/>
            <p:cNvGrpSpPr/>
            <p:nvPr/>
          </p:nvGrpSpPr>
          <p:grpSpPr>
            <a:xfrm>
              <a:off x="6104563" y="2157667"/>
              <a:ext cx="689429" cy="3511454"/>
              <a:chOff x="6104563" y="2157667"/>
              <a:chExt cx="689429" cy="3511454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6104563" y="259689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6108192" y="3035808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6108192" y="3483180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6108192" y="391363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108192" y="435254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108192" y="5230051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6104563" y="215798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6108192" y="479066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200" name="Straight Connector 8199"/>
              <p:cNvCxnSpPr/>
              <p:nvPr/>
            </p:nvCxnSpPr>
            <p:spPr bwMode="auto">
              <a:xfrm flipV="1">
                <a:off x="6104563" y="2157667"/>
                <a:ext cx="0" cy="3511454"/>
              </a:xfrm>
              <a:prstGeom prst="line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8202" name="Straight Connector 8201"/>
          <p:cNvCxnSpPr/>
          <p:nvPr/>
        </p:nvCxnSpPr>
        <p:spPr bwMode="auto">
          <a:xfrm>
            <a:off x="6108192" y="2594000"/>
            <a:ext cx="2056316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4" name="Straight Connector 8203"/>
          <p:cNvCxnSpPr/>
          <p:nvPr/>
        </p:nvCxnSpPr>
        <p:spPr bwMode="auto">
          <a:xfrm>
            <a:off x="6104563" y="3035491"/>
            <a:ext cx="2059945" cy="475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6" name="Straight Connector 8205"/>
          <p:cNvCxnSpPr/>
          <p:nvPr/>
        </p:nvCxnSpPr>
        <p:spPr bwMode="auto">
          <a:xfrm>
            <a:off x="6108192" y="3474403"/>
            <a:ext cx="2056316" cy="17405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8" name="Straight Connector 8207"/>
          <p:cNvCxnSpPr/>
          <p:nvPr/>
        </p:nvCxnSpPr>
        <p:spPr bwMode="auto">
          <a:xfrm>
            <a:off x="6104563" y="3913315"/>
            <a:ext cx="2059945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10" name="Straight Connector 8209"/>
          <p:cNvCxnSpPr/>
          <p:nvPr/>
        </p:nvCxnSpPr>
        <p:spPr bwMode="auto">
          <a:xfrm>
            <a:off x="6108192" y="4352227"/>
            <a:ext cx="2056316" cy="475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12" name="Straight Connector 8211"/>
          <p:cNvCxnSpPr/>
          <p:nvPr/>
        </p:nvCxnSpPr>
        <p:spPr bwMode="auto">
          <a:xfrm>
            <a:off x="6108192" y="4790347"/>
            <a:ext cx="2056316" cy="1267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14" name="Straight Connector 8213"/>
          <p:cNvCxnSpPr/>
          <p:nvPr/>
        </p:nvCxnSpPr>
        <p:spPr bwMode="auto">
          <a:xfrm>
            <a:off x="6108192" y="5229259"/>
            <a:ext cx="2052687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21" name="Straight Connector 8220"/>
          <p:cNvCxnSpPr/>
          <p:nvPr/>
        </p:nvCxnSpPr>
        <p:spPr bwMode="auto">
          <a:xfrm>
            <a:off x="6108192" y="2157667"/>
            <a:ext cx="2056316" cy="475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27" name="Straight Connector 8226"/>
          <p:cNvCxnSpPr/>
          <p:nvPr/>
        </p:nvCxnSpPr>
        <p:spPr bwMode="auto">
          <a:xfrm>
            <a:off x="6104563" y="5668646"/>
            <a:ext cx="206357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84"/>
          <p:cNvSpPr/>
          <p:nvPr/>
        </p:nvSpPr>
        <p:spPr bwMode="auto">
          <a:xfrm>
            <a:off x="1524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8956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1524000" y="6172200"/>
            <a:ext cx="381000" cy="228600"/>
          </a:xfrm>
          <a:prstGeom prst="rect">
            <a:avLst/>
          </a:prstGeom>
          <a:solidFill>
            <a:srgbClr val="0070C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224733" y="6134100"/>
            <a:ext cx="533400" cy="304800"/>
          </a:xfrm>
          <a:prstGeom prst="rect">
            <a:avLst/>
          </a:prstGeom>
          <a:solidFill>
            <a:srgbClr val="FFC000"/>
          </a:solidFill>
          <a:ln w="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0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84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granules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Are created when granules in a sequence are missing or when corresponding products do not have matchin</a:t>
            </a:r>
            <a:r>
              <a:rPr lang="en-US" sz="2400" dirty="0" smtClean="0"/>
              <a:t>g granules;  however, files of entirely fill granules are not created.</a:t>
            </a:r>
            <a:endParaRPr lang="en-US" sz="2400" dirty="0" smtClean="0"/>
          </a:p>
          <a:p>
            <a:r>
              <a:rPr lang="en-US" sz="2400" dirty="0" smtClean="0"/>
              <a:t>Have </a:t>
            </a:r>
            <a:r>
              <a:rPr lang="en-US" sz="2400" dirty="0" smtClean="0"/>
              <a:t>the same amount of data as regular granules, but all values are fill values as defined in control books or product </a:t>
            </a:r>
            <a:r>
              <a:rPr lang="en-US" sz="2400" dirty="0" smtClean="0"/>
              <a:t>profiles.</a:t>
            </a:r>
            <a:endParaRPr lang="en-US" sz="2400" dirty="0" smtClean="0"/>
          </a:p>
          <a:p>
            <a:r>
              <a:rPr lang="en-US" sz="2400" dirty="0" smtClean="0"/>
              <a:t>Have the same structure and attributes as regular </a:t>
            </a:r>
            <a:r>
              <a:rPr lang="en-US" sz="2400" dirty="0" smtClean="0"/>
              <a:t>granules.</a:t>
            </a:r>
            <a:endParaRPr lang="en-US" sz="2400" dirty="0" smtClean="0"/>
          </a:p>
          <a:p>
            <a:r>
              <a:rPr lang="en-US" sz="2400" dirty="0" smtClean="0"/>
              <a:t>Can be identified by the granule’s </a:t>
            </a:r>
            <a:r>
              <a:rPr lang="en-US" sz="2400" dirty="0" err="1" smtClean="0"/>
              <a:t>N_Granule_Status</a:t>
            </a:r>
            <a:r>
              <a:rPr lang="en-US" sz="2400" dirty="0" smtClean="0"/>
              <a:t> attribute.  Nagg creates fill granules with the value “Missing at delivery time”.  Regular granules have the value “N/A”.</a:t>
            </a:r>
            <a:endParaRPr lang="en-US" sz="2400" dirty="0"/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28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8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Nagg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Aggregation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Aggregate data granules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De-aggregate data granules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Re-aggregate data granules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529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Packaging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r>
              <a:rPr lang="en-US" sz="2400" dirty="0" smtClean="0"/>
              <a:t>Package granules of multiple compatible products in common files</a:t>
            </a:r>
          </a:p>
          <a:p>
            <a:r>
              <a:rPr lang="en-US" sz="2400" b="1" dirty="0" smtClean="0"/>
              <a:t>Un-package products into separate files for each product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2057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29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4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nagg 1.4.0 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486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is nagg?</a:t>
            </a:r>
          </a:p>
          <a:p>
            <a:r>
              <a:rPr lang="en-US" dirty="0" smtClean="0"/>
              <a:t>Why would I use it?</a:t>
            </a:r>
          </a:p>
          <a:p>
            <a:r>
              <a:rPr lang="en-US" dirty="0" smtClean="0"/>
              <a:t>Where do I get it?</a:t>
            </a:r>
          </a:p>
          <a:p>
            <a:r>
              <a:rPr lang="en-US" dirty="0" smtClean="0"/>
              <a:t>What does nagg do?</a:t>
            </a:r>
          </a:p>
          <a:p>
            <a:r>
              <a:rPr lang="en-US" dirty="0"/>
              <a:t>n</a:t>
            </a:r>
            <a:r>
              <a:rPr lang="en-US" dirty="0" smtClean="0"/>
              <a:t>agg command options</a:t>
            </a:r>
          </a:p>
          <a:p>
            <a:r>
              <a:rPr lang="en-US" dirty="0"/>
              <a:t>n</a:t>
            </a:r>
            <a:r>
              <a:rPr lang="en-US" dirty="0" smtClean="0"/>
              <a:t>agg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3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359934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4"/>
          <p:cNvSpPr txBox="1">
            <a:spLocks/>
          </p:cNvSpPr>
          <p:nvPr/>
        </p:nvSpPr>
        <p:spPr bwMode="auto">
          <a:xfrm>
            <a:off x="304800" y="1676401"/>
            <a:ext cx="4038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Input files (2)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/>
              <a:t>0:34:55</a:t>
            </a:r>
          </a:p>
          <a:p>
            <a:pPr algn="l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De-aggregation </a:t>
            </a:r>
            <a:r>
              <a:rPr lang="en-US" dirty="0" smtClean="0"/>
              <a:t>and Un-packaging</a:t>
            </a:r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30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9861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De-aggregate and un-package SATMS,TATMS,GATMO products</a:t>
            </a:r>
            <a:endParaRPr lang="en-US" sz="2400" dirty="0"/>
          </a:p>
        </p:txBody>
      </p:sp>
      <p:sp>
        <p:nvSpPr>
          <p:cNvPr id="83" name="Content Placeholder 3"/>
          <p:cNvSpPr txBox="1">
            <a:spLocks/>
          </p:cNvSpPr>
          <p:nvPr/>
        </p:nvSpPr>
        <p:spPr>
          <a:xfrm>
            <a:off x="4267200" y="1752600"/>
            <a:ext cx="4500474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30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Command:</a:t>
            </a:r>
          </a:p>
          <a:p>
            <a:pPr marL="0" indent="0">
              <a:buNone/>
            </a:pPr>
            <a:r>
              <a:rPr lang="en-US" sz="1600" dirty="0" smtClean="0"/>
              <a:t>nagg </a:t>
            </a:r>
            <a:r>
              <a:rPr lang="en-US" sz="1600" dirty="0"/>
              <a:t>-S </a:t>
            </a:r>
            <a:r>
              <a:rPr lang="en-US" sz="1600" dirty="0" smtClean="0"/>
              <a:t>–t SATMS,TATMS –d </a:t>
            </a:r>
            <a:r>
              <a:rPr lang="en-US" sz="1600" dirty="0"/>
              <a:t>ex6 </a:t>
            </a:r>
            <a:r>
              <a:rPr lang="en-US" sz="1600" dirty="0" err="1"/>
              <a:t>datafiles</a:t>
            </a:r>
            <a:r>
              <a:rPr lang="en-US" sz="1600" dirty="0"/>
              <a:t>/GATMO-SATMS-TATMS_npp_d20120404*.</a:t>
            </a:r>
            <a:r>
              <a:rPr lang="en-US" sz="1600" dirty="0" smtClean="0"/>
              <a:t>h5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Output (24 files): </a:t>
            </a:r>
          </a:p>
          <a:p>
            <a:pPr marL="0" indent="0">
              <a:buNone/>
            </a:pPr>
            <a:r>
              <a:rPr lang="en-US" sz="1600" dirty="0"/>
              <a:t>Produced   1 granules in </a:t>
            </a:r>
            <a:r>
              <a:rPr lang="en-US" sz="1600" dirty="0" smtClean="0"/>
              <a:t>ex6/SATMS_npp_d20120404_t0031123_e0031370_b02251_c20120921124159196355_XXXX_XXX.h5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Produced   1 granules in </a:t>
            </a:r>
            <a:r>
              <a:rPr lang="en-US" sz="1600" dirty="0" smtClean="0"/>
              <a:t>ex6/TATMS_npp_d20120404_t0031123_e0031370_b02251_c20120921124159196355_XXXX_XXX.h5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…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87" name="Group 86"/>
          <p:cNvGrpSpPr/>
          <p:nvPr/>
        </p:nvGrpSpPr>
        <p:grpSpPr>
          <a:xfrm>
            <a:off x="1673352" y="2157984"/>
            <a:ext cx="2059945" cy="3511454"/>
            <a:chOff x="6104563" y="2157667"/>
            <a:chExt cx="2059945" cy="3511454"/>
          </a:xfrm>
        </p:grpSpPr>
        <p:grpSp>
          <p:nvGrpSpPr>
            <p:cNvPr id="88" name="Group 87"/>
            <p:cNvGrpSpPr/>
            <p:nvPr/>
          </p:nvGrpSpPr>
          <p:grpSpPr>
            <a:xfrm>
              <a:off x="6784848" y="2157667"/>
              <a:ext cx="690231" cy="3510979"/>
              <a:chOff x="6784848" y="2157667"/>
              <a:chExt cx="690231" cy="3510979"/>
            </a:xfrm>
          </p:grpSpPr>
          <p:sp>
            <p:nvSpPr>
              <p:cNvPr id="108" name="Rectangle 107"/>
              <p:cNvSpPr/>
              <p:nvPr/>
            </p:nvSpPr>
            <p:spPr>
              <a:xfrm>
                <a:off x="6785650" y="2596579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6789279" y="3035491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6784848" y="3474403"/>
                <a:ext cx="685800" cy="438912"/>
              </a:xfrm>
              <a:prstGeom prst="rect">
                <a:avLst/>
              </a:prstGeom>
              <a:solidFill>
                <a:srgbClr val="FFC00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6789279" y="3904171"/>
                <a:ext cx="685800" cy="457200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6789279" y="4352227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6789279" y="5229734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6785650" y="2157667"/>
                <a:ext cx="685800" cy="438912"/>
              </a:xfrm>
              <a:prstGeom prst="rect">
                <a:avLst/>
              </a:prstGeom>
              <a:solidFill>
                <a:srgbClr val="FFC00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6784848" y="4790347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7475079" y="2158142"/>
              <a:ext cx="689429" cy="3510979"/>
              <a:chOff x="7475079" y="2158142"/>
              <a:chExt cx="689429" cy="3510979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7475079" y="2597054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7478708" y="3035966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7478708" y="3477609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7478708" y="3913790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7478708" y="435270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7478708" y="5230209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7475079" y="215814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7478708" y="479082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6104563" y="2157667"/>
              <a:ext cx="689429" cy="3511454"/>
              <a:chOff x="6104563" y="2157667"/>
              <a:chExt cx="689429" cy="3511454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6104563" y="259689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6108192" y="3035808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6108192" y="3446971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6108192" y="391363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6108192" y="435254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6108192" y="5230051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6104563" y="215798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6108192" y="479066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cxnSp>
            <p:nvCxnSpPr>
              <p:cNvPr id="99" name="Straight Connector 98"/>
              <p:cNvCxnSpPr/>
              <p:nvPr/>
            </p:nvCxnSpPr>
            <p:spPr bwMode="auto">
              <a:xfrm flipV="1">
                <a:off x="6104563" y="2157667"/>
                <a:ext cx="0" cy="3511454"/>
              </a:xfrm>
              <a:prstGeom prst="line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7" name="Straight Connector 6"/>
          <p:cNvCxnSpPr/>
          <p:nvPr/>
        </p:nvCxnSpPr>
        <p:spPr bwMode="auto">
          <a:xfrm>
            <a:off x="3733800" y="2157509"/>
            <a:ext cx="0" cy="351145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3855" y="5668963"/>
            <a:ext cx="2059945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673855" y="3886200"/>
            <a:ext cx="2059945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673855" y="2133600"/>
            <a:ext cx="2059945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/>
          <p:cNvSpPr/>
          <p:nvPr/>
        </p:nvSpPr>
        <p:spPr bwMode="auto">
          <a:xfrm>
            <a:off x="1524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524000" y="6172200"/>
            <a:ext cx="381000" cy="228600"/>
          </a:xfrm>
          <a:prstGeom prst="rect">
            <a:avLst/>
          </a:prstGeom>
          <a:solidFill>
            <a:srgbClr val="0070C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8956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8663" y="6096000"/>
            <a:ext cx="7634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TATMS          </a:t>
            </a:r>
            <a:r>
              <a:rPr lang="en-US" dirty="0"/>
              <a:t>GATMO                        </a:t>
            </a:r>
            <a:r>
              <a:rPr lang="en-US" dirty="0" smtClean="0"/>
              <a:t>                    Fill granule 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6224733" y="6134100"/>
            <a:ext cx="533400" cy="304800"/>
          </a:xfrm>
          <a:prstGeom prst="rect">
            <a:avLst/>
          </a:prstGeom>
          <a:solidFill>
            <a:srgbClr val="FFC000"/>
          </a:solidFill>
          <a:ln w="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0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27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ontent Placeholder 4"/>
          <p:cNvSpPr txBox="1">
            <a:spLocks/>
          </p:cNvSpPr>
          <p:nvPr/>
        </p:nvSpPr>
        <p:spPr bwMode="auto">
          <a:xfrm>
            <a:off x="304800" y="1676401"/>
            <a:ext cx="4038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Input files (2)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De-aggregation </a:t>
            </a:r>
            <a:r>
              <a:rPr lang="en-US" dirty="0"/>
              <a:t>and </a:t>
            </a:r>
            <a:r>
              <a:rPr lang="en-US" dirty="0" smtClean="0"/>
              <a:t>Un-packaging</a:t>
            </a:r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31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9861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De-aggregate and </a:t>
            </a:r>
            <a:r>
              <a:rPr lang="en-US" sz="2400" dirty="0" smtClean="0"/>
              <a:t>un-package </a:t>
            </a:r>
            <a:r>
              <a:rPr lang="en-US" sz="2400" dirty="0"/>
              <a:t>SATMS,TATMS,GATMO products</a:t>
            </a:r>
          </a:p>
        </p:txBody>
      </p:sp>
      <p:sp>
        <p:nvSpPr>
          <p:cNvPr id="19" name="Content Placeholder 4"/>
          <p:cNvSpPr txBox="1">
            <a:spLocks/>
          </p:cNvSpPr>
          <p:nvPr/>
        </p:nvSpPr>
        <p:spPr bwMode="auto">
          <a:xfrm>
            <a:off x="4572000" y="1667738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4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l"/>
            <a:r>
              <a:rPr lang="en-US" dirty="0" smtClean="0"/>
              <a:t>Output files (24)</a:t>
            </a:r>
          </a:p>
          <a:p>
            <a:pPr algn="l"/>
            <a:r>
              <a:rPr lang="en-US" dirty="0"/>
              <a:t>0:31:12</a:t>
            </a:r>
          </a:p>
          <a:p>
            <a:pPr algn="l"/>
            <a:r>
              <a:rPr lang="en-US" dirty="0"/>
              <a:t>0:31:44</a:t>
            </a:r>
          </a:p>
          <a:p>
            <a:pPr algn="l"/>
            <a:r>
              <a:rPr lang="en-US" dirty="0"/>
              <a:t>0:32:16</a:t>
            </a:r>
          </a:p>
          <a:p>
            <a:pPr algn="l"/>
            <a:r>
              <a:rPr lang="en-US" dirty="0"/>
              <a:t>0:32:48</a:t>
            </a:r>
          </a:p>
          <a:p>
            <a:pPr algn="l"/>
            <a:r>
              <a:rPr lang="en-US" dirty="0"/>
              <a:t>0:33:20</a:t>
            </a:r>
          </a:p>
          <a:p>
            <a:pPr algn="l"/>
            <a:r>
              <a:rPr lang="en-US" dirty="0"/>
              <a:t>0:33:52</a:t>
            </a:r>
          </a:p>
          <a:p>
            <a:pPr algn="l"/>
            <a:r>
              <a:rPr lang="en-US" dirty="0"/>
              <a:t>0:34:24</a:t>
            </a:r>
          </a:p>
          <a:p>
            <a:pPr algn="l"/>
            <a:r>
              <a:rPr lang="en-US" dirty="0" smtClean="0"/>
              <a:t>0:34:56</a:t>
            </a:r>
            <a:endParaRPr lang="en-US" dirty="0"/>
          </a:p>
          <a:p>
            <a:pPr algn="l"/>
            <a:endParaRPr lang="en-US" dirty="0" smtClean="0"/>
          </a:p>
        </p:txBody>
      </p:sp>
      <p:grpSp>
        <p:nvGrpSpPr>
          <p:cNvPr id="8215" name="Group 8214"/>
          <p:cNvGrpSpPr/>
          <p:nvPr/>
        </p:nvGrpSpPr>
        <p:grpSpPr>
          <a:xfrm>
            <a:off x="6019800" y="2157667"/>
            <a:ext cx="2057400" cy="3511296"/>
            <a:chOff x="1676400" y="2157667"/>
            <a:chExt cx="2057400" cy="3511296"/>
          </a:xfrm>
        </p:grpSpPr>
        <p:grpSp>
          <p:nvGrpSpPr>
            <p:cNvPr id="22" name="Group 21"/>
            <p:cNvGrpSpPr/>
            <p:nvPr/>
          </p:nvGrpSpPr>
          <p:grpSpPr>
            <a:xfrm>
              <a:off x="1676400" y="2157667"/>
              <a:ext cx="685800" cy="3511296"/>
              <a:chOff x="1834299" y="2633472"/>
              <a:chExt cx="685800" cy="3511296"/>
            </a:xfrm>
            <a:solidFill>
              <a:srgbClr val="0070C0"/>
            </a:solidFill>
          </p:grpSpPr>
          <p:sp>
            <p:nvSpPr>
              <p:cNvPr id="23" name="Rectangle 22"/>
              <p:cNvSpPr/>
              <p:nvPr/>
            </p:nvSpPr>
            <p:spPr>
              <a:xfrm>
                <a:off x="1834299" y="263347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834299" y="3967613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2362200" y="2157667"/>
              <a:ext cx="685800" cy="3511296"/>
              <a:chOff x="1834299" y="2633472"/>
              <a:chExt cx="685800" cy="3511296"/>
            </a:xfrm>
            <a:solidFill>
              <a:srgbClr val="9F2190"/>
            </a:solidFill>
          </p:grpSpPr>
          <p:sp>
            <p:nvSpPr>
              <p:cNvPr id="40" name="Rectangle 39"/>
              <p:cNvSpPr/>
              <p:nvPr/>
            </p:nvSpPr>
            <p:spPr>
              <a:xfrm>
                <a:off x="1834299" y="2633472"/>
                <a:ext cx="685800" cy="438912"/>
              </a:xfrm>
              <a:prstGeom prst="rect">
                <a:avLst/>
              </a:prstGeom>
              <a:solidFill>
                <a:srgbClr val="FFC00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834299" y="3967613"/>
                <a:ext cx="685800" cy="438912"/>
              </a:xfrm>
              <a:prstGeom prst="rect">
                <a:avLst/>
              </a:prstGeom>
              <a:solidFill>
                <a:srgbClr val="FFC00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3048000" y="2157667"/>
              <a:ext cx="685800" cy="3511296"/>
              <a:chOff x="1834299" y="2633472"/>
              <a:chExt cx="685800" cy="3511296"/>
            </a:xfrm>
            <a:solidFill>
              <a:srgbClr val="0070C0"/>
            </a:solidFill>
          </p:grpSpPr>
          <p:sp>
            <p:nvSpPr>
              <p:cNvPr id="49" name="Rectangle 48"/>
              <p:cNvSpPr/>
              <p:nvPr/>
            </p:nvSpPr>
            <p:spPr>
              <a:xfrm>
                <a:off x="1834299" y="263347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834299" y="3069805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834299" y="3511296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834299" y="3967613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834299" y="4389120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834299" y="482803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834299" y="5266944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834299" y="5705856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508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1673352" y="2157509"/>
            <a:ext cx="2059945" cy="3511454"/>
            <a:chOff x="6104563" y="2157667"/>
            <a:chExt cx="2059945" cy="3511454"/>
          </a:xfrm>
        </p:grpSpPr>
        <p:grpSp>
          <p:nvGrpSpPr>
            <p:cNvPr id="58" name="Group 57"/>
            <p:cNvGrpSpPr/>
            <p:nvPr/>
          </p:nvGrpSpPr>
          <p:grpSpPr>
            <a:xfrm>
              <a:off x="6784848" y="2157667"/>
              <a:ext cx="690231" cy="3510979"/>
              <a:chOff x="6784848" y="2157667"/>
              <a:chExt cx="690231" cy="3510979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6785650" y="2596579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789279" y="3035491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6784848" y="3474403"/>
                <a:ext cx="685800" cy="438912"/>
              </a:xfrm>
              <a:prstGeom prst="rect">
                <a:avLst/>
              </a:prstGeom>
              <a:solidFill>
                <a:srgbClr val="FFC00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6789279" y="3904646"/>
                <a:ext cx="685800" cy="457200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6789279" y="4352227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6789279" y="5229734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6785650" y="2157667"/>
                <a:ext cx="685800" cy="438912"/>
              </a:xfrm>
              <a:prstGeom prst="rect">
                <a:avLst/>
              </a:prstGeom>
              <a:solidFill>
                <a:srgbClr val="FFC00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784848" y="4790347"/>
                <a:ext cx="685800" cy="438912"/>
              </a:xfrm>
              <a:prstGeom prst="rect">
                <a:avLst/>
              </a:prstGeom>
              <a:solidFill>
                <a:srgbClr val="0070C0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7475079" y="2158142"/>
              <a:ext cx="689429" cy="3510979"/>
              <a:chOff x="7475079" y="2158142"/>
              <a:chExt cx="689429" cy="3510979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7475079" y="2597054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7478708" y="3035966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7478708" y="3483338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478708" y="3913790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478708" y="435270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7478708" y="5230209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475079" y="215814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7478708" y="4790822"/>
                <a:ext cx="685800" cy="438912"/>
              </a:xfrm>
              <a:prstGeom prst="rect">
                <a:avLst/>
              </a:prstGeom>
              <a:solidFill>
                <a:srgbClr val="CCCCFF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104563" y="2157667"/>
              <a:ext cx="689429" cy="3511454"/>
              <a:chOff x="6104563" y="2157667"/>
              <a:chExt cx="689429" cy="351145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6104563" y="259689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6108192" y="3035808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6108192" y="3447446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108192" y="3913632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108192" y="435254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dirty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108192" y="5230051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6104563" y="215798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kern="0" noProof="0" dirty="0" smtClean="0">
                    <a:solidFill>
                      <a:sysClr val="window" lastClr="FFFFFF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6108192" y="4790664"/>
                <a:ext cx="685800" cy="438912"/>
              </a:xfrm>
              <a:prstGeom prst="rect">
                <a:avLst/>
              </a:prstGeom>
              <a:solidFill>
                <a:srgbClr val="33CC33"/>
              </a:solidFill>
              <a:ln w="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cxnSp>
            <p:nvCxnSpPr>
              <p:cNvPr id="69" name="Straight Connector 68"/>
              <p:cNvCxnSpPr/>
              <p:nvPr/>
            </p:nvCxnSpPr>
            <p:spPr bwMode="auto">
              <a:xfrm flipV="1">
                <a:off x="6104563" y="2157667"/>
                <a:ext cx="0" cy="3511454"/>
              </a:xfrm>
              <a:prstGeom prst="line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6" name="Straight Connector 5"/>
          <p:cNvCxnSpPr/>
          <p:nvPr/>
        </p:nvCxnSpPr>
        <p:spPr bwMode="auto">
          <a:xfrm>
            <a:off x="1677484" y="2133600"/>
            <a:ext cx="2056316" cy="475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3733800" y="2157509"/>
            <a:ext cx="0" cy="3557491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673855" y="5668963"/>
            <a:ext cx="2059945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1673855" y="3886200"/>
            <a:ext cx="2059945" cy="8777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 bwMode="auto">
          <a:xfrm>
            <a:off x="152400" y="6172200"/>
            <a:ext cx="381000" cy="228600"/>
          </a:xfrm>
          <a:prstGeom prst="rect">
            <a:avLst/>
          </a:prstGeom>
          <a:solidFill>
            <a:srgbClr val="33CC33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524000" y="6172200"/>
            <a:ext cx="381000" cy="228600"/>
          </a:xfrm>
          <a:prstGeom prst="rect">
            <a:avLst/>
          </a:prstGeom>
          <a:solidFill>
            <a:srgbClr val="0070C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2895600" y="6172200"/>
            <a:ext cx="381000" cy="228600"/>
          </a:xfrm>
          <a:prstGeom prst="rect">
            <a:avLst/>
          </a:prstGeom>
          <a:solidFill>
            <a:srgbClr val="CCCCFF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18663" y="6096000"/>
            <a:ext cx="7634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SATMS         TATMS          </a:t>
            </a:r>
            <a:r>
              <a:rPr lang="en-US" dirty="0"/>
              <a:t>GATMO                        </a:t>
            </a:r>
            <a:r>
              <a:rPr lang="en-US" dirty="0" smtClean="0"/>
              <a:t>                    Fill granule 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6224733" y="6134100"/>
            <a:ext cx="533400" cy="304800"/>
          </a:xfrm>
          <a:prstGeom prst="rect">
            <a:avLst/>
          </a:prstGeom>
          <a:solidFill>
            <a:srgbClr val="FFC000"/>
          </a:solidFill>
          <a:ln w="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0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2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nagg options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-l –like &lt;</a:t>
            </a:r>
            <a:r>
              <a:rPr lang="en-US" sz="2400" i="1" dirty="0"/>
              <a:t>example file</a:t>
            </a:r>
            <a:r>
              <a:rPr lang="en-US" sz="2400" dirty="0" smtClean="0"/>
              <a:t>&gt; 	</a:t>
            </a:r>
          </a:p>
          <a:p>
            <a:pPr marL="857250" lvl="2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400" dirty="0" smtClean="0"/>
              <a:t>include products and use aggregation 				number as found in </a:t>
            </a:r>
            <a:r>
              <a:rPr lang="en-US" sz="2400" dirty="0"/>
              <a:t>&lt;</a:t>
            </a:r>
            <a:r>
              <a:rPr lang="en-US" sz="2400" i="1" dirty="0"/>
              <a:t>example file</a:t>
            </a:r>
            <a:r>
              <a:rPr lang="en-US" sz="2400" dirty="0" smtClean="0"/>
              <a:t>&gt;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-g </a:t>
            </a:r>
            <a:r>
              <a:rPr lang="en-US" sz="2400" i="1" dirty="0" smtClean="0"/>
              <a:t>strict </a:t>
            </a:r>
            <a:r>
              <a:rPr lang="en-US" sz="2400" dirty="0" smtClean="0"/>
              <a:t> 		require exact match for geolocation files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--</a:t>
            </a:r>
            <a:r>
              <a:rPr lang="en-US" sz="2400" dirty="0" smtClean="0"/>
              <a:t>version		Print version information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--</a:t>
            </a:r>
            <a:r>
              <a:rPr lang="en-US" sz="2400" dirty="0" smtClean="0"/>
              <a:t>debug		Print all granules in input files, including those not selected by command options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-</a:t>
            </a:r>
            <a:r>
              <a:rPr lang="en-US" sz="2400" dirty="0" smtClean="0"/>
              <a:t>O &lt;</a:t>
            </a:r>
            <a:r>
              <a:rPr lang="en-US" sz="2400" i="1" dirty="0" smtClean="0"/>
              <a:t>ORIG&gt;</a:t>
            </a:r>
            <a:r>
              <a:rPr lang="en-US" sz="2400" dirty="0"/>
              <a:t> </a:t>
            </a:r>
            <a:r>
              <a:rPr lang="en-US" sz="2400" dirty="0" smtClean="0"/>
              <a:t>	4 character origin (output file name)	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-</a:t>
            </a:r>
            <a:r>
              <a:rPr lang="en-US" sz="2400" dirty="0" smtClean="0"/>
              <a:t>D &lt;</a:t>
            </a:r>
            <a:r>
              <a:rPr lang="en-US" sz="2400" i="1" dirty="0" smtClean="0"/>
              <a:t>DOM&gt; 	 </a:t>
            </a:r>
            <a:r>
              <a:rPr lang="en-US" sz="2400" dirty="0" smtClean="0"/>
              <a:t>3 character domain ( output file name)</a:t>
            </a:r>
            <a:endParaRPr lang="en-US" sz="2400" dirty="0"/>
          </a:p>
          <a:p>
            <a:pPr marL="0" indent="0">
              <a:buNone/>
            </a:pPr>
            <a:endParaRPr lang="en-US" sz="2400" dirty="0" smtClean="0">
              <a:hlinkClick r:id="rId3"/>
            </a:endParaRPr>
          </a:p>
          <a:p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www.hdfgroup.org/projects/npoess/documentation/nagg/nagg-RM.pdf</a:t>
            </a:r>
            <a:r>
              <a:rPr lang="en-US" sz="2000" dirty="0" smtClean="0"/>
              <a:t> has complete documentation of </a:t>
            </a:r>
            <a:r>
              <a:rPr lang="en-US" sz="2000" dirty="0" smtClean="0"/>
              <a:t>the nagg command options. </a:t>
            </a:r>
            <a:endParaRPr lang="en-US" sz="2000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32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250057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Aggregation (packaged) with geolocation product</a:t>
            </a:r>
          </a:p>
          <a:p>
            <a:r>
              <a:rPr lang="en-US" dirty="0" smtClean="0"/>
              <a:t>Aggregation of geolocation product only</a:t>
            </a:r>
          </a:p>
          <a:p>
            <a:r>
              <a:rPr lang="en-US" dirty="0"/>
              <a:t>De-aggregation </a:t>
            </a:r>
            <a:r>
              <a:rPr lang="en-US" dirty="0" smtClean="0"/>
              <a:t>(packaged) with </a:t>
            </a:r>
            <a:r>
              <a:rPr lang="en-US" dirty="0"/>
              <a:t>geolocation product</a:t>
            </a:r>
            <a:endParaRPr lang="en-US" dirty="0" smtClean="0"/>
          </a:p>
          <a:p>
            <a:r>
              <a:rPr lang="en-US" dirty="0"/>
              <a:t>Re-aggregation </a:t>
            </a:r>
            <a:r>
              <a:rPr lang="en-US" dirty="0" smtClean="0"/>
              <a:t>without </a:t>
            </a:r>
            <a:r>
              <a:rPr lang="en-US" dirty="0"/>
              <a:t>geolocation product</a:t>
            </a:r>
            <a:endParaRPr lang="en-US" dirty="0" smtClean="0"/>
          </a:p>
          <a:p>
            <a:r>
              <a:rPr lang="en-US" dirty="0" smtClean="0"/>
              <a:t>Packaging of 2 sensor data products plus geolocation product</a:t>
            </a:r>
          </a:p>
          <a:p>
            <a:r>
              <a:rPr lang="en-US" dirty="0" smtClean="0"/>
              <a:t>De-aggregation and un-packaging of 2 sensor data products plus geolocation product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  <a:endParaRPr lang="en-US" sz="1200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33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25592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More examples: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hlinkClick r:id="rId3"/>
              </a:rPr>
              <a:t>http://www.hdfgroup.org/projects/npoess/documentation/nagg/nagg-UG.pdf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Help: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u="sng" dirty="0" smtClean="0">
                <a:hlinkClick r:id="rId4"/>
              </a:rPr>
              <a:t>help@hdfgroup.org</a:t>
            </a:r>
            <a:endParaRPr lang="en-US" sz="2400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34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319719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Questions/comments?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1600" dirty="0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35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389537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Thank you!</a:t>
            </a:r>
            <a:endParaRPr lang="en-US" sz="3600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36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369934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nagg?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Nagg is a tool for rearranging NPP data granules from existing files to create new files with a different aggregation number or a different packaging arrangement.</a:t>
            </a:r>
            <a:endParaRPr lang="en-US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4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144162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would I use nagg?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Change aggregation number or packaging of previously downloaded </a:t>
            </a:r>
            <a:r>
              <a:rPr lang="en-US" dirty="0" err="1" smtClean="0"/>
              <a:t>npp</a:t>
            </a:r>
            <a:r>
              <a:rPr lang="en-US" dirty="0" smtClean="0"/>
              <a:t> data.</a:t>
            </a:r>
          </a:p>
          <a:p>
            <a:endParaRPr lang="en-US" dirty="0" smtClean="0"/>
          </a:p>
          <a:p>
            <a:r>
              <a:rPr lang="en-US" dirty="0" smtClean="0"/>
              <a:t>Create aggregation or package combination not available for download.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5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22240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get nagg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latest information and source for nagg can </a:t>
            </a:r>
            <a:r>
              <a:rPr lang="en-US" sz="2400" dirty="0"/>
              <a:t>be found at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www.hdfgroup.org/projects/npoess/nagg_index.html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 tar file containing these slides, example files and nagg 1.4.0 64bit executable is available at </a:t>
            </a:r>
            <a:r>
              <a:rPr lang="en-US" sz="2400" dirty="0" smtClean="0">
                <a:hlinkClick r:id="rId4"/>
              </a:rPr>
              <a:t>ftp://</a:t>
            </a:r>
            <a:r>
              <a:rPr lang="en-US" sz="2400" dirty="0" smtClean="0">
                <a:hlinkClick r:id="rId4"/>
              </a:rPr>
              <a:t>ftp.hdfgroup.uiuc.edu/pub/outgoing/JPSS/source/NAGG/nagg1.4_demo.tar.gz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To build nagg:</a:t>
            </a:r>
          </a:p>
          <a:p>
            <a:r>
              <a:rPr lang="en-US" sz="2400" dirty="0" smtClean="0"/>
              <a:t>Download and extract the nagg-1.4.0.tar.gz file for 32 or 64 bit Linux.</a:t>
            </a:r>
          </a:p>
          <a:p>
            <a:r>
              <a:rPr lang="en-US" sz="2400" dirty="0" smtClean="0"/>
              <a:t>HDF5 and the hdf5_HL_REGION library are required.  The </a:t>
            </a:r>
            <a:r>
              <a:rPr lang="en-US" sz="2400" dirty="0"/>
              <a:t>hdf5_HL_REGION library </a:t>
            </a:r>
            <a:r>
              <a:rPr lang="en-US" sz="2400" dirty="0" smtClean="0"/>
              <a:t>source can also be downloaded from the  links above.</a:t>
            </a:r>
          </a:p>
          <a:p>
            <a:r>
              <a:rPr lang="en-US" sz="2400" dirty="0"/>
              <a:t>Build the source according to the doc/INSTALL file.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  <a:endParaRPr lang="en-US" sz="1200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6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353930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762000"/>
            <a:ext cx="8458200" cy="5715000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Nagg</a:t>
            </a:r>
            <a:r>
              <a:rPr lang="en-US" sz="2800" dirty="0" smtClean="0"/>
              <a:t> - </a:t>
            </a:r>
            <a:r>
              <a:rPr lang="en-US" sz="1600" dirty="0"/>
              <a:t>NPP granule aggregation and packaging utility</a:t>
            </a:r>
            <a:endParaRPr lang="en-US" sz="1600" dirty="0" smtClean="0"/>
          </a:p>
          <a:p>
            <a:r>
              <a:rPr lang="en-US" sz="2400" dirty="0" smtClean="0"/>
              <a:t>Granule</a:t>
            </a:r>
            <a:r>
              <a:rPr lang="en-US" sz="2800" dirty="0" smtClean="0"/>
              <a:t> - </a:t>
            </a:r>
            <a:r>
              <a:rPr lang="en-US" sz="1600" dirty="0"/>
              <a:t>A grouping of measurement or derived data (and/or data arrays) spanning a </a:t>
            </a:r>
            <a:r>
              <a:rPr lang="en-US" sz="1600" dirty="0" smtClean="0"/>
              <a:t>defined period </a:t>
            </a:r>
            <a:r>
              <a:rPr lang="en-US" sz="1600" dirty="0"/>
              <a:t>(e.g., 28.6 seconds) and integer number of sensor scans. Definition varies </a:t>
            </a:r>
            <a:r>
              <a:rPr lang="en-US" sz="1600" dirty="0" smtClean="0"/>
              <a:t>for sensors </a:t>
            </a:r>
            <a:r>
              <a:rPr lang="en-US" sz="1600" dirty="0"/>
              <a:t>and EDRs. The granule(s) can be accessed through the HDF5 </a:t>
            </a:r>
            <a:r>
              <a:rPr lang="en-US" sz="1600" dirty="0" smtClean="0"/>
              <a:t>reference regions </a:t>
            </a:r>
            <a:r>
              <a:rPr lang="en-US" sz="1600" dirty="0"/>
              <a:t>provided in the NPOESS HDF5 </a:t>
            </a:r>
            <a:r>
              <a:rPr lang="en-US" sz="1600" dirty="0" smtClean="0"/>
              <a:t>Files.  </a:t>
            </a:r>
          </a:p>
          <a:p>
            <a:pPr marL="347472" indent="0">
              <a:buNone/>
            </a:pPr>
            <a:r>
              <a:rPr lang="en-US" sz="1600" dirty="0" smtClean="0"/>
              <a:t>A </a:t>
            </a:r>
            <a:r>
              <a:rPr lang="en-US" sz="1600" dirty="0"/>
              <a:t>granule within HDF5 is typically delineated with individually named and typed </a:t>
            </a:r>
            <a:r>
              <a:rPr lang="en-US" sz="1600" dirty="0" smtClean="0"/>
              <a:t>data arrays</a:t>
            </a:r>
            <a:r>
              <a:rPr lang="en-US" sz="1600" dirty="0"/>
              <a:t>; each array is referenced with a separate object ID. RDRs, </a:t>
            </a:r>
            <a:r>
              <a:rPr lang="en-US" sz="1600" dirty="0" smtClean="0"/>
              <a:t>and Auxiliary/Ancillary </a:t>
            </a:r>
            <a:r>
              <a:rPr lang="en-US" sz="1600" dirty="0"/>
              <a:t>data products delivered as HDF5, are in contrast binary </a:t>
            </a:r>
            <a:r>
              <a:rPr lang="en-US" sz="1600" dirty="0" smtClean="0"/>
              <a:t>structures stored </a:t>
            </a:r>
            <a:r>
              <a:rPr lang="en-US" sz="1600" dirty="0"/>
              <a:t>purely as an array of bytes (unsigned char) referenced with a single object </a:t>
            </a:r>
            <a:r>
              <a:rPr lang="en-US" sz="1600" dirty="0" smtClean="0"/>
              <a:t>ID.</a:t>
            </a:r>
            <a:r>
              <a:rPr lang="en-US" sz="1600" baseline="30000" dirty="0" smtClean="0"/>
              <a:t>1</a:t>
            </a:r>
          </a:p>
          <a:p>
            <a:r>
              <a:rPr lang="en-US" sz="2400" dirty="0"/>
              <a:t>Aggregation </a:t>
            </a:r>
            <a:r>
              <a:rPr lang="en-US" sz="2400" dirty="0" smtClean="0"/>
              <a:t>-</a:t>
            </a:r>
            <a:r>
              <a:rPr lang="en-US" sz="2400" dirty="0"/>
              <a:t> </a:t>
            </a:r>
            <a:r>
              <a:rPr lang="en-US" sz="1600" dirty="0"/>
              <a:t>A collection of granules, within an NPOESS HDF5 file. This will be a contiguous </a:t>
            </a:r>
            <a:r>
              <a:rPr lang="en-US" sz="1600" dirty="0" smtClean="0"/>
              <a:t>array for </a:t>
            </a:r>
            <a:r>
              <a:rPr lang="en-US" sz="1600" dirty="0"/>
              <a:t>SDR/EDR/TDR/IP products. For RDR products, the aggregation’s object </a:t>
            </a:r>
            <a:r>
              <a:rPr lang="en-US" sz="1600" dirty="0" smtClean="0"/>
              <a:t>ID dereferences </a:t>
            </a:r>
            <a:r>
              <a:rPr lang="en-US" sz="1600" dirty="0"/>
              <a:t>(or “points”) to an HDF5 group that contains one or more datasets. </a:t>
            </a:r>
            <a:r>
              <a:rPr lang="en-US" sz="1600" dirty="0" smtClean="0"/>
              <a:t>These datasets </a:t>
            </a:r>
            <a:r>
              <a:rPr lang="en-US" sz="1600" dirty="0"/>
              <a:t>are the individual RDR granules. Granules are ordered temporally. </a:t>
            </a:r>
            <a:r>
              <a:rPr lang="en-US" sz="1600" dirty="0" smtClean="0"/>
              <a:t>The aggregation </a:t>
            </a:r>
            <a:r>
              <a:rPr lang="en-US" sz="1600" dirty="0"/>
              <a:t>can be accessed with the HDF5 reference object</a:t>
            </a:r>
            <a:r>
              <a:rPr lang="en-US" sz="1600" dirty="0" smtClean="0"/>
              <a:t>. For </a:t>
            </a:r>
            <a:r>
              <a:rPr lang="en-US" sz="1600" dirty="0"/>
              <a:t>a </a:t>
            </a:r>
            <a:r>
              <a:rPr lang="en-US" sz="1600" dirty="0" smtClean="0"/>
              <a:t>detailed explanation </a:t>
            </a:r>
            <a:r>
              <a:rPr lang="en-US" sz="1600" dirty="0"/>
              <a:t>of aggregations, see Section 3.5.12, DDS </a:t>
            </a:r>
            <a:r>
              <a:rPr lang="en-US" sz="1600" dirty="0" smtClean="0"/>
              <a:t>Aggregation Methodology.</a:t>
            </a:r>
            <a:r>
              <a:rPr lang="en-US" sz="1600" baseline="30000" dirty="0" smtClean="0"/>
              <a:t>1</a:t>
            </a:r>
          </a:p>
          <a:p>
            <a:r>
              <a:rPr lang="en-US" sz="2400" dirty="0" smtClean="0"/>
              <a:t>Package – </a:t>
            </a:r>
            <a:r>
              <a:rPr lang="en-US" sz="1600" dirty="0" smtClean="0"/>
              <a:t>Compatible NPP data products together or with corresponding geolocation product in common files.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aseline="30000" dirty="0" smtClean="0"/>
              <a:t>1 </a:t>
            </a:r>
            <a:r>
              <a:rPr lang="en-US" sz="1200" dirty="0" smtClean="0"/>
              <a:t>JPSS Common Data Format Control Book – External Volume I, p 76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  <a:endParaRPr lang="en-US" sz="1200" dirty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7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</p:spTree>
    <p:extLst>
      <p:ext uri="{BB962C8B-B14F-4D97-AF65-F5344CB8AC3E}">
        <p14:creationId xmlns:p14="http://schemas.microsoft.com/office/powerpoint/2010/main" val="404737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Nagg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Aggregation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Aggregate data granules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De-aggregate data granules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Re-aggregate data granules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529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Packaging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r>
              <a:rPr lang="en-US" sz="2400" dirty="0" smtClean="0"/>
              <a:t>Package granules of multiple compatible products in common files</a:t>
            </a:r>
          </a:p>
          <a:p>
            <a:r>
              <a:rPr lang="en-US" sz="2400" dirty="0" smtClean="0"/>
              <a:t>Un-package products into separate files for each product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2057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8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79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Nagg </a:t>
            </a:r>
            <a:r>
              <a:rPr lang="en-US" dirty="0" smtClean="0"/>
              <a:t>options used in the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343400" cy="2819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u="sng" dirty="0" smtClean="0"/>
              <a:t>Aggregation</a:t>
            </a:r>
          </a:p>
          <a:p>
            <a:pPr lvl="1"/>
            <a:r>
              <a:rPr lang="en-US" dirty="0" smtClean="0"/>
              <a:t>-n </a:t>
            </a:r>
            <a:r>
              <a:rPr lang="en-US" i="1" dirty="0" err="1" smtClean="0"/>
              <a:t>n</a:t>
            </a:r>
            <a:r>
              <a:rPr lang="en-US" i="1" dirty="0"/>
              <a:t> </a:t>
            </a:r>
            <a:r>
              <a:rPr lang="en-US" dirty="0" smtClean="0"/>
              <a:t>where n is the number of granules in each output aggregation</a:t>
            </a:r>
          </a:p>
          <a:p>
            <a:pPr lvl="1"/>
            <a:r>
              <a:rPr lang="en-US" dirty="0" smtClean="0"/>
              <a:t>-A &lt;</a:t>
            </a:r>
            <a:r>
              <a:rPr lang="en-US" i="1" dirty="0" smtClean="0"/>
              <a:t>seconds</a:t>
            </a:r>
            <a:r>
              <a:rPr lang="en-US" dirty="0" smtClean="0"/>
              <a:t>&gt;     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Default value of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/>
              <a:t>is 1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1529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u="sng" dirty="0" smtClean="0"/>
              <a:t>Packaging</a:t>
            </a:r>
          </a:p>
          <a:p>
            <a:pPr lvl="1"/>
            <a:r>
              <a:rPr lang="en-US" dirty="0" smtClean="0"/>
              <a:t>Default output is in packaged output files</a:t>
            </a:r>
          </a:p>
          <a:p>
            <a:pPr lvl="1"/>
            <a:r>
              <a:rPr lang="en-US" dirty="0" smtClean="0"/>
              <a:t>-S option produces simple unpackaged output files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002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September 25, 2012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FFFFFF"/>
                </a:solidFill>
                <a:latin typeface="Arial" pitchFamily="34" charset="0"/>
              </a:rPr>
              <a:t>DEWG nagg tutorial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59F7F727-62AD-4DD1-B854-8B249C597E8E}" type="slidenum">
              <a:rPr lang="en-US" sz="1200">
                <a:solidFill>
                  <a:srgbClr val="FFFFFF"/>
                </a:solidFill>
                <a:latin typeface="Arial" pitchFamily="34" charset="0"/>
              </a:rPr>
              <a:pPr eaLnBrk="1" hangingPunct="1"/>
              <a:t>9</a:t>
            </a:fld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200400" y="2895600"/>
            <a:ext cx="304800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124200" y="3657600"/>
            <a:ext cx="5791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General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 &lt;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preexisting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output directory&gt;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-h or –help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-t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&lt;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list of product ids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&gt; (list is required)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g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don’t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process geolocation product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-g &lt;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geolocation product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&gt;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74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">
  <a:themeElements>
    <a:clrScheme name="Presentation on product or service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Presentation on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39807</TotalTime>
  <Words>2581</Words>
  <Application>Microsoft Office PowerPoint</Application>
  <PresentationFormat>On-screen Show (4:3)</PresentationFormat>
  <Paragraphs>905</Paragraphs>
  <Slides>36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template2</vt:lpstr>
      <vt:lpstr>Overview of nagg 1.4.0</vt:lpstr>
      <vt:lpstr>nagg 1.4.0 overview</vt:lpstr>
      <vt:lpstr>nagg 1.4.0 overview</vt:lpstr>
      <vt:lpstr>What is nagg?</vt:lpstr>
      <vt:lpstr>Why would I use nagg?</vt:lpstr>
      <vt:lpstr>Where to get nagg</vt:lpstr>
      <vt:lpstr>Definitions</vt:lpstr>
      <vt:lpstr>Nagg operations</vt:lpstr>
      <vt:lpstr>Nagg options used in the examples</vt:lpstr>
      <vt:lpstr>Nagg --h or --help</vt:lpstr>
      <vt:lpstr>nagg examples</vt:lpstr>
      <vt:lpstr>Nagg operations</vt:lpstr>
      <vt:lpstr>1 Aggregation (Packaged)</vt:lpstr>
      <vt:lpstr>1 Aggregation (Packaged)</vt:lpstr>
      <vt:lpstr>Nagg operations</vt:lpstr>
      <vt:lpstr>2 Aggregation (GEO only)</vt:lpstr>
      <vt:lpstr>2 Aggregation (GEO Only)</vt:lpstr>
      <vt:lpstr>Nagg operations</vt:lpstr>
      <vt:lpstr>3 De-aggregation (Packaged)</vt:lpstr>
      <vt:lpstr>3 De-aggregation (Packaged)</vt:lpstr>
      <vt:lpstr>Nagg operations</vt:lpstr>
      <vt:lpstr>4 Re-aggregation without geolocation</vt:lpstr>
      <vt:lpstr>4 Re-aggregation without geolocation</vt:lpstr>
      <vt:lpstr>Partial aggregations and buckets </vt:lpstr>
      <vt:lpstr>Nagg operations</vt:lpstr>
      <vt:lpstr>5 Packaging</vt:lpstr>
      <vt:lpstr>5 Packaging</vt:lpstr>
      <vt:lpstr>Fill granules</vt:lpstr>
      <vt:lpstr>Nagg operations</vt:lpstr>
      <vt:lpstr>6 De-aggregation and Un-packaging</vt:lpstr>
      <vt:lpstr>6 De-aggregation and Un-packaging</vt:lpstr>
      <vt:lpstr>Other nagg options</vt:lpstr>
      <vt:lpstr>Demo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nagg 1.4.0</dc:title>
  <dc:creator>Larry Knox</dc:creator>
  <cp:lastModifiedBy>Larry Knox</cp:lastModifiedBy>
  <cp:revision>215</cp:revision>
  <cp:lastPrinted>2012-09-25T16:59:09Z</cp:lastPrinted>
  <dcterms:created xsi:type="dcterms:W3CDTF">2012-08-27T21:41:19Z</dcterms:created>
  <dcterms:modified xsi:type="dcterms:W3CDTF">2012-09-26T15:39:18Z</dcterms:modified>
</cp:coreProperties>
</file>