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82" r:id="rId2"/>
  </p:sldIdLst>
  <p:sldSz cx="43891200" cy="32918400"/>
  <p:notesSz cx="7010400" cy="9296400"/>
  <p:defaultTextStyle>
    <a:defPPr>
      <a:defRPr lang="en-GB"/>
    </a:defPPr>
    <a:lvl1pPr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9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463550" indent="-6350"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9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935038" indent="-20638"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9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406525" indent="-34925"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9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1878013" indent="-49213"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9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900" kern="1200">
        <a:solidFill>
          <a:srgbClr val="000000"/>
        </a:solidFill>
        <a:latin typeface="Times New Roman" pitchFamily="16" charset="0"/>
        <a:ea typeface="+mn-ea"/>
        <a:cs typeface="+mn-cs"/>
      </a:defRPr>
    </a:lvl6pPr>
    <a:lvl7pPr marL="2743200" algn="l" defTabSz="914400" rtl="0" eaLnBrk="1" latinLnBrk="0" hangingPunct="1">
      <a:defRPr sz="1900" kern="1200">
        <a:solidFill>
          <a:srgbClr val="000000"/>
        </a:solidFill>
        <a:latin typeface="Times New Roman" pitchFamily="16" charset="0"/>
        <a:ea typeface="+mn-ea"/>
        <a:cs typeface="+mn-cs"/>
      </a:defRPr>
    </a:lvl7pPr>
    <a:lvl8pPr marL="3200400" algn="l" defTabSz="914400" rtl="0" eaLnBrk="1" latinLnBrk="0" hangingPunct="1">
      <a:defRPr sz="1900" kern="1200">
        <a:solidFill>
          <a:srgbClr val="000000"/>
        </a:solidFill>
        <a:latin typeface="Times New Roman" pitchFamily="16" charset="0"/>
        <a:ea typeface="+mn-ea"/>
        <a:cs typeface="+mn-cs"/>
      </a:defRPr>
    </a:lvl8pPr>
    <a:lvl9pPr marL="3657600" algn="l" defTabSz="914400" rtl="0" eaLnBrk="1" latinLnBrk="0" hangingPunct="1">
      <a:defRPr sz="1900" kern="1200">
        <a:solidFill>
          <a:srgbClr val="000000"/>
        </a:solidFill>
        <a:latin typeface="Times New Roman" pitchFamily="16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5E6E7"/>
    <a:srgbClr val="FFFF66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465" autoAdjust="0"/>
    <p:restoredTop sz="96779" autoAdjust="0"/>
  </p:normalViewPr>
  <p:slideViewPr>
    <p:cSldViewPr>
      <p:cViewPr varScale="1">
        <p:scale>
          <a:sx n="16" d="100"/>
          <a:sy n="16" d="100"/>
        </p:scale>
        <p:origin x="-636" y="-144"/>
      </p:cViewPr>
      <p:guideLst>
        <p:guide orient="horz" pos="10368"/>
        <p:guide pos="1382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hdr"/>
          </p:nvPr>
        </p:nvSpPr>
        <p:spPr bwMode="auto">
          <a:xfrm>
            <a:off x="14" y="-2365"/>
            <a:ext cx="1201" cy="15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>
              <a:lnSpc>
                <a:spcPct val="95000"/>
              </a:lnSpc>
              <a:buSzPct val="45000"/>
              <a:buFont typeface="StarSymbol" charset="0"/>
              <a:buNone/>
              <a:tabLst>
                <a:tab pos="0" algn="l"/>
                <a:tab pos="310375" algn="l"/>
                <a:tab pos="620750" algn="l"/>
                <a:tab pos="931125" algn="l"/>
                <a:tab pos="1241499" algn="l"/>
                <a:tab pos="1551874" algn="l"/>
                <a:tab pos="1862249" algn="l"/>
                <a:tab pos="2172626" algn="l"/>
                <a:tab pos="2483001" algn="l"/>
                <a:tab pos="2793376" algn="l"/>
                <a:tab pos="3103750" algn="l"/>
                <a:tab pos="3414125" algn="l"/>
                <a:tab pos="3724500" algn="l"/>
                <a:tab pos="4034875" algn="l"/>
                <a:tab pos="4345250" algn="l"/>
                <a:tab pos="4655625" algn="l"/>
                <a:tab pos="4966000" algn="l"/>
                <a:tab pos="5276374" algn="l"/>
                <a:tab pos="5586749" algn="l"/>
                <a:tab pos="5897125" algn="l"/>
                <a:tab pos="6207499" algn="l"/>
              </a:tabLst>
              <a:defRPr sz="1000">
                <a:ea typeface="HG Mincho Light J;MS Gothic;HG " charset="0"/>
                <a:cs typeface="HG Mincho Light J;MS Gothic;HG " charset="0"/>
              </a:defRPr>
            </a:lvl1pPr>
          </a:lstStyle>
          <a:p>
            <a:endParaRPr lang="en-US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dt" idx="1"/>
          </p:nvPr>
        </p:nvSpPr>
        <p:spPr bwMode="auto">
          <a:xfrm>
            <a:off x="14" y="-96801"/>
            <a:ext cx="1201" cy="1509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r">
              <a:lnSpc>
                <a:spcPct val="95000"/>
              </a:lnSpc>
              <a:buSzPct val="45000"/>
              <a:buFont typeface="StarSymbol" charset="0"/>
              <a:buNone/>
              <a:tabLst>
                <a:tab pos="0" algn="l"/>
                <a:tab pos="310375" algn="l"/>
                <a:tab pos="620750" algn="l"/>
                <a:tab pos="931125" algn="l"/>
                <a:tab pos="1241499" algn="l"/>
                <a:tab pos="1551874" algn="l"/>
                <a:tab pos="1862249" algn="l"/>
                <a:tab pos="2172626" algn="l"/>
                <a:tab pos="2483001" algn="l"/>
                <a:tab pos="2793376" algn="l"/>
                <a:tab pos="3103750" algn="l"/>
                <a:tab pos="3414125" algn="l"/>
                <a:tab pos="3724500" algn="l"/>
                <a:tab pos="4034875" algn="l"/>
                <a:tab pos="4345250" algn="l"/>
                <a:tab pos="4655625" algn="l"/>
                <a:tab pos="4966000" algn="l"/>
                <a:tab pos="5276374" algn="l"/>
                <a:tab pos="5586749" algn="l"/>
                <a:tab pos="5897125" algn="l"/>
                <a:tab pos="6207499" algn="l"/>
              </a:tabLst>
              <a:defRPr sz="1000">
                <a:ea typeface="HG Mincho Light J;MS Gothic;HG " charset="0"/>
                <a:cs typeface="HG Mincho Light J;MS Gothic;HG " charset="0"/>
              </a:defRPr>
            </a:lvl1pPr>
          </a:lstStyle>
          <a:p>
            <a:fld id="{FFDE6B91-3D57-4C75-9033-C1749ED6E023}" type="datetime1">
              <a:rPr lang="en-US"/>
              <a:pPr/>
              <a:t>11/26/2012</a:t>
            </a:fld>
            <a:endParaRPr lang="en-GB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ftr" idx="2"/>
          </p:nvPr>
        </p:nvSpPr>
        <p:spPr bwMode="auto">
          <a:xfrm>
            <a:off x="14" y="-2365"/>
            <a:ext cx="1201" cy="15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>
              <a:lnSpc>
                <a:spcPct val="95000"/>
              </a:lnSpc>
              <a:buSzPct val="45000"/>
              <a:buFont typeface="StarSymbol" charset="0"/>
              <a:buNone/>
              <a:tabLst>
                <a:tab pos="0" algn="l"/>
                <a:tab pos="310375" algn="l"/>
                <a:tab pos="620750" algn="l"/>
                <a:tab pos="931125" algn="l"/>
                <a:tab pos="1241499" algn="l"/>
                <a:tab pos="1551874" algn="l"/>
                <a:tab pos="1862249" algn="l"/>
                <a:tab pos="2172626" algn="l"/>
                <a:tab pos="2483001" algn="l"/>
                <a:tab pos="2793376" algn="l"/>
                <a:tab pos="3103750" algn="l"/>
                <a:tab pos="3414125" algn="l"/>
                <a:tab pos="3724500" algn="l"/>
                <a:tab pos="4034875" algn="l"/>
                <a:tab pos="4345250" algn="l"/>
                <a:tab pos="4655625" algn="l"/>
                <a:tab pos="4966000" algn="l"/>
                <a:tab pos="5276374" algn="l"/>
                <a:tab pos="5586749" algn="l"/>
                <a:tab pos="5897125" algn="l"/>
                <a:tab pos="6207499" algn="l"/>
              </a:tabLst>
              <a:defRPr sz="1000">
                <a:ea typeface="HG Mincho Light J;MS Gothic;HG " charset="0"/>
                <a:cs typeface="HG Mincho Light J;MS Gothic;HG " charset="0"/>
              </a:defRPr>
            </a:lvl1pPr>
          </a:lstStyle>
          <a:p>
            <a:endParaRPr lang="en-US" dirty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ldNum" idx="3"/>
          </p:nvPr>
        </p:nvSpPr>
        <p:spPr bwMode="auto">
          <a:xfrm>
            <a:off x="14" y="-7114"/>
            <a:ext cx="1201" cy="452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r">
              <a:lnSpc>
                <a:spcPct val="95000"/>
              </a:lnSpc>
              <a:buSzPct val="45000"/>
              <a:buFont typeface="StarSymbol" charset="0"/>
              <a:buNone/>
              <a:tabLst>
                <a:tab pos="0" algn="l"/>
                <a:tab pos="310375" algn="l"/>
                <a:tab pos="620750" algn="l"/>
                <a:tab pos="931125" algn="l"/>
                <a:tab pos="1241499" algn="l"/>
                <a:tab pos="1551874" algn="l"/>
                <a:tab pos="1862249" algn="l"/>
                <a:tab pos="2172626" algn="l"/>
                <a:tab pos="2483001" algn="l"/>
                <a:tab pos="2793376" algn="l"/>
                <a:tab pos="3103750" algn="l"/>
                <a:tab pos="3414125" algn="l"/>
                <a:tab pos="3724500" algn="l"/>
                <a:tab pos="4034875" algn="l"/>
                <a:tab pos="4345250" algn="l"/>
                <a:tab pos="4655625" algn="l"/>
                <a:tab pos="4966000" algn="l"/>
                <a:tab pos="5276374" algn="l"/>
                <a:tab pos="5586749" algn="l"/>
                <a:tab pos="5897125" algn="l"/>
                <a:tab pos="6207499" algn="l"/>
              </a:tabLst>
              <a:defRPr sz="1000">
                <a:ea typeface="HG Mincho Light J;MS Gothic;HG " charset="0"/>
                <a:cs typeface="HG Mincho Light J;MS Gothic;HG " charset="0"/>
              </a:defRPr>
            </a:lvl1pPr>
          </a:lstStyle>
          <a:p>
            <a:fld id="{A88BB685-8665-42D8-A46B-20CBA13EDACD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160393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7"/>
            <a:ext cx="7010400" cy="9296400"/>
          </a:xfrm>
          <a:prstGeom prst="roundRect">
            <a:avLst>
              <a:gd name="adj" fmla="val 14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lIns="62075" tIns="31037" rIns="62075" bIns="31037" anchor="ctr"/>
          <a:lstStyle/>
          <a:p>
            <a:endParaRPr lang="en-US" dirty="0">
              <a:ea typeface="HG Mincho Light J;MS Gothic;HG " charset="0"/>
              <a:cs typeface="HG Mincho Light J;MS Gothic;HG " charset="0"/>
            </a:endParaRPr>
          </a:p>
        </p:txBody>
      </p:sp>
      <p:sp>
        <p:nvSpPr>
          <p:cNvPr id="30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3441700" y="-2755900"/>
            <a:ext cx="13895388" cy="104219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1" name="Text Box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9988" y="4426196"/>
            <a:ext cx="5170426" cy="4185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1097" tIns="31771" rIns="61097" bIns="3177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the notes format</a:t>
            </a:r>
          </a:p>
        </p:txBody>
      </p:sp>
    </p:spTree>
    <p:extLst>
      <p:ext uri="{BB962C8B-B14F-4D97-AF65-F5344CB8AC3E}">
        <p14:creationId xmlns:p14="http://schemas.microsoft.com/office/powerpoint/2010/main" val="18701579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41491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2475" y="10226675"/>
            <a:ext cx="37306250" cy="70548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83363" y="18653125"/>
            <a:ext cx="30724475" cy="84137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1268988" y="2927350"/>
            <a:ext cx="9324975" cy="263271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90888" y="2927350"/>
            <a:ext cx="27825700" cy="263271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7100" y="21153438"/>
            <a:ext cx="37307838" cy="653732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7100" y="13952538"/>
            <a:ext cx="37307838" cy="72009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90888" y="9510713"/>
            <a:ext cx="18575337" cy="197437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018625" y="9510713"/>
            <a:ext cx="18575338" cy="197437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3925" y="1317625"/>
            <a:ext cx="39503350" cy="54864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3925" y="7369175"/>
            <a:ext cx="19392900" cy="30702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93925" y="10439400"/>
            <a:ext cx="19392900" cy="18965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96438" y="7369175"/>
            <a:ext cx="19400837" cy="30702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96438" y="10439400"/>
            <a:ext cx="19400837" cy="18965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3925" y="1311275"/>
            <a:ext cx="14439900" cy="557688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60875" y="1311275"/>
            <a:ext cx="24536400" cy="280939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3925" y="6888163"/>
            <a:ext cx="14439900" cy="225171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2663" y="23042563"/>
            <a:ext cx="26335037" cy="27209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602663" y="2941638"/>
            <a:ext cx="26335037" cy="1975008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2663" y="25763538"/>
            <a:ext cx="26335037" cy="3862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290888" y="2927350"/>
            <a:ext cx="37303075" cy="548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38840" tIns="219240" rIns="438840" bIns="21924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90888" y="9510713"/>
            <a:ext cx="37303075" cy="1974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38840" tIns="219240" rIns="438840" bIns="21924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11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1100">
          <a:solidFill>
            <a:srgbClr val="000000"/>
          </a:solidFill>
          <a:latin typeface="Times New Roman" pitchFamily="16" charset="0"/>
          <a:ea typeface="HG Mincho Light J;MS Gothic;HG " charset="0"/>
          <a:cs typeface="HG Mincho Light J;MS Gothic;HG 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1100">
          <a:solidFill>
            <a:srgbClr val="000000"/>
          </a:solidFill>
          <a:latin typeface="Times New Roman" pitchFamily="16" charset="0"/>
          <a:ea typeface="HG Mincho Light J;MS Gothic;HG " charset="0"/>
          <a:cs typeface="HG Mincho Light J;MS Gothic;HG 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1100">
          <a:solidFill>
            <a:srgbClr val="000000"/>
          </a:solidFill>
          <a:latin typeface="Times New Roman" pitchFamily="16" charset="0"/>
          <a:ea typeface="HG Mincho Light J;MS Gothic;HG " charset="0"/>
          <a:cs typeface="HG Mincho Light J;MS Gothic;HG 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1100">
          <a:solidFill>
            <a:srgbClr val="000000"/>
          </a:solidFill>
          <a:latin typeface="Times New Roman" pitchFamily="16" charset="0"/>
          <a:ea typeface="HG Mincho Light J;MS Gothic;HG " charset="0"/>
          <a:cs typeface="HG Mincho Light J;MS Gothic;HG " charset="0"/>
        </a:defRPr>
      </a:lvl5pPr>
      <a:lvl6pPr marL="4572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ea typeface="HG Mincho Light J;MS Gothic;HG " charset="0"/>
          <a:cs typeface="HG Mincho Light J;MS Gothic;HG " charset="0"/>
        </a:defRPr>
      </a:lvl6pPr>
      <a:lvl7pPr marL="9144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ea typeface="HG Mincho Light J;MS Gothic;HG " charset="0"/>
          <a:cs typeface="HG Mincho Light J;MS Gothic;HG " charset="0"/>
        </a:defRPr>
      </a:lvl7pPr>
      <a:lvl8pPr marL="1371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ea typeface="HG Mincho Light J;MS Gothic;HG " charset="0"/>
          <a:cs typeface="HG Mincho Light J;MS Gothic;HG " charset="0"/>
        </a:defRPr>
      </a:lvl8pPr>
      <a:lvl9pPr marL="18288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ea typeface="HG Mincho Light J;MS Gothic;HG " charset="0"/>
          <a:cs typeface="HG Mincho Light J;MS Gothic;HG " charset="0"/>
        </a:defRPr>
      </a:lvl9pPr>
    </p:titleStyle>
    <p:bodyStyle>
      <a:lvl1pPr marL="1638300" indent="-1638300" algn="l" defTabSz="457200" rtl="0" eaLnBrk="0" fontAlgn="base" hangingPunct="0">
        <a:spcBef>
          <a:spcPts val="38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•"/>
        <a:defRPr sz="15400">
          <a:solidFill>
            <a:srgbClr val="000000"/>
          </a:solidFill>
          <a:latin typeface="+mn-lt"/>
          <a:ea typeface="+mn-ea"/>
          <a:cs typeface="+mn-cs"/>
        </a:defRPr>
      </a:lvl1pPr>
      <a:lvl2pPr marL="3557588" indent="-1366838" algn="l" defTabSz="457200" rtl="0" eaLnBrk="0" fontAlgn="base" hangingPunct="0">
        <a:spcBef>
          <a:spcPts val="337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–"/>
        <a:defRPr sz="13500">
          <a:solidFill>
            <a:srgbClr val="000000"/>
          </a:solidFill>
          <a:latin typeface="+mn-lt"/>
          <a:ea typeface="+mn-ea"/>
          <a:cs typeface="+mn-cs"/>
        </a:defRPr>
      </a:lvl2pPr>
      <a:lvl3pPr marL="5476875" indent="-1090613" algn="l" defTabSz="457200" rtl="0" eaLnBrk="0" fontAlgn="base" hangingPunct="0">
        <a:spcBef>
          <a:spcPts val="287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•"/>
        <a:defRPr sz="11500">
          <a:solidFill>
            <a:srgbClr val="000000"/>
          </a:solidFill>
          <a:latin typeface="+mn-lt"/>
          <a:ea typeface="+mn-ea"/>
          <a:cs typeface="+mn-cs"/>
        </a:defRPr>
      </a:lvl3pPr>
      <a:lvl4pPr marL="7675563" indent="-1095375" algn="l" defTabSz="457200" rtl="0" eaLnBrk="0" fontAlgn="base" hangingPunct="0">
        <a:spcBef>
          <a:spcPts val="2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–"/>
        <a:defRPr sz="9600">
          <a:solidFill>
            <a:srgbClr val="000000"/>
          </a:solidFill>
          <a:latin typeface="+mn-lt"/>
          <a:ea typeface="+mn-ea"/>
          <a:cs typeface="+mn-cs"/>
        </a:defRPr>
      </a:lvl4pPr>
      <a:lvl5pPr marL="9867900" indent="-1095375" algn="l" defTabSz="457200" rtl="0" eaLnBrk="0" fontAlgn="base" hangingPunct="0">
        <a:spcBef>
          <a:spcPts val="2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»"/>
        <a:defRPr sz="9600">
          <a:solidFill>
            <a:srgbClr val="000000"/>
          </a:solidFill>
          <a:latin typeface="+mn-lt"/>
          <a:ea typeface="+mn-ea"/>
          <a:cs typeface="+mn-cs"/>
        </a:defRPr>
      </a:lvl5pPr>
      <a:lvl6pPr marL="10325100" indent="-1095375" algn="l" defTabSz="457200" rtl="0" eaLnBrk="0" fontAlgn="base" hangingPunct="0">
        <a:spcBef>
          <a:spcPts val="2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»"/>
        <a:defRPr sz="9600">
          <a:solidFill>
            <a:srgbClr val="000000"/>
          </a:solidFill>
          <a:latin typeface="+mn-lt"/>
          <a:ea typeface="+mn-ea"/>
          <a:cs typeface="+mn-cs"/>
        </a:defRPr>
      </a:lvl6pPr>
      <a:lvl7pPr marL="10782300" indent="-1095375" algn="l" defTabSz="457200" rtl="0" eaLnBrk="0" fontAlgn="base" hangingPunct="0">
        <a:spcBef>
          <a:spcPts val="2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»"/>
        <a:defRPr sz="9600">
          <a:solidFill>
            <a:srgbClr val="000000"/>
          </a:solidFill>
          <a:latin typeface="+mn-lt"/>
          <a:ea typeface="+mn-ea"/>
          <a:cs typeface="+mn-cs"/>
        </a:defRPr>
      </a:lvl7pPr>
      <a:lvl8pPr marL="11239500" indent="-1095375" algn="l" defTabSz="457200" rtl="0" eaLnBrk="0" fontAlgn="base" hangingPunct="0">
        <a:spcBef>
          <a:spcPts val="2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»"/>
        <a:defRPr sz="9600">
          <a:solidFill>
            <a:srgbClr val="000000"/>
          </a:solidFill>
          <a:latin typeface="+mn-lt"/>
          <a:ea typeface="+mn-ea"/>
          <a:cs typeface="+mn-cs"/>
        </a:defRPr>
      </a:lvl8pPr>
      <a:lvl9pPr marL="11696700" indent="-1095375" algn="l" defTabSz="457200" rtl="0" eaLnBrk="0" fontAlgn="base" hangingPunct="0">
        <a:spcBef>
          <a:spcPts val="2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»"/>
        <a:defRPr sz="96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13" Type="http://schemas.openxmlformats.org/officeDocument/2006/relationships/image" Target="../media/image11.png"/><Relationship Id="rId3" Type="http://schemas.openxmlformats.org/officeDocument/2006/relationships/image" Target="../media/image1.jpeg"/><Relationship Id="rId7" Type="http://schemas.openxmlformats.org/officeDocument/2006/relationships/image" Target="../media/image5.jpg"/><Relationship Id="rId12" Type="http://schemas.openxmlformats.org/officeDocument/2006/relationships/image" Target="../media/image1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11" Type="http://schemas.openxmlformats.org/officeDocument/2006/relationships/image" Target="../media/image9.jpg"/><Relationship Id="rId5" Type="http://schemas.openxmlformats.org/officeDocument/2006/relationships/image" Target="../media/image3.jpg"/><Relationship Id="rId15" Type="http://schemas.openxmlformats.org/officeDocument/2006/relationships/image" Target="../media/image13.png"/><Relationship Id="rId10" Type="http://schemas.openxmlformats.org/officeDocument/2006/relationships/image" Target="../media/image8.jpg"/><Relationship Id="rId4" Type="http://schemas.openxmlformats.org/officeDocument/2006/relationships/image" Target="../media/image2.jpg"/><Relationship Id="rId9" Type="http://schemas.openxmlformats.org/officeDocument/2006/relationships/image" Target="../media/image7.jp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888200" y="16410710"/>
            <a:ext cx="15960440" cy="14755090"/>
          </a:xfrm>
          <a:prstGeom prst="rect">
            <a:avLst/>
          </a:prstGeom>
        </p:spPr>
      </p:pic>
      <p:sp>
        <p:nvSpPr>
          <p:cNvPr id="2" name="Text Box 7"/>
          <p:cNvSpPr txBox="1">
            <a:spLocks noChangeArrowheads="1"/>
          </p:cNvSpPr>
          <p:nvPr/>
        </p:nvSpPr>
        <p:spPr bwMode="auto">
          <a:xfrm>
            <a:off x="1582738" y="3313"/>
            <a:ext cx="41032112" cy="1622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38840" tIns="219240" rIns="438840" bIns="219240">
            <a:spAutoFit/>
          </a:bodyPr>
          <a:lstStyle/>
          <a:p>
            <a:pPr algn="ctr">
              <a:lnSpc>
                <a:spcPts val="9150"/>
              </a:lnSpc>
              <a:spcBef>
                <a:spcPts val="5688"/>
              </a:spcBef>
              <a:buClr>
                <a:srgbClr val="FFFF00"/>
              </a:buClr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</a:tabLst>
              <a:defRPr/>
            </a:pPr>
            <a:r>
              <a:rPr lang="en-GB" sz="9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pitchFamily="16" charset="0"/>
              </a:rPr>
              <a:t>Nagg:  a Tool to Aggregate and Package JPSS Products </a:t>
            </a:r>
          </a:p>
        </p:txBody>
      </p:sp>
      <p:sp>
        <p:nvSpPr>
          <p:cNvPr id="16" name="AutoShape 13"/>
          <p:cNvSpPr>
            <a:spLocks noChangeArrowheads="1"/>
          </p:cNvSpPr>
          <p:nvPr/>
        </p:nvSpPr>
        <p:spPr bwMode="auto">
          <a:xfrm>
            <a:off x="11442700" y="2438400"/>
            <a:ext cx="21323300" cy="1838964"/>
          </a:xfrm>
          <a:prstGeom prst="roundRect">
            <a:avLst>
              <a:gd name="adj" fmla="val 65"/>
            </a:avLst>
          </a:prstGeom>
          <a:noFill/>
          <a:ln w="9525">
            <a:noFill/>
            <a:round/>
            <a:headEnd/>
            <a:tailEnd/>
          </a:ln>
        </p:spPr>
        <p:txBody>
          <a:bodyPr lIns="98280" tIns="49320" rIns="98280" bIns="49320" anchor="ctr"/>
          <a:lstStyle/>
          <a:p>
            <a:pPr algn="ctr">
              <a:lnSpc>
                <a:spcPct val="95000"/>
              </a:lnSpc>
              <a:spcBef>
                <a:spcPts val="2938"/>
              </a:spcBef>
              <a:buClr>
                <a:srgbClr val="FFFFFF"/>
              </a:buCl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</a:tabLst>
            </a:pPr>
            <a:r>
              <a:rPr lang="en-GB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Albert Cheng</a:t>
            </a:r>
            <a:r>
              <a:rPr lang="en-GB" sz="3200" b="1" baseline="30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GB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Mike Folk</a:t>
            </a:r>
            <a:r>
              <a:rPr lang="en-GB" sz="3200" b="1" baseline="30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GB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GB" sz="3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Alfreda Hall</a:t>
            </a:r>
            <a:r>
              <a:rPr lang="en-GB" sz="3200" b="1" baseline="30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2</a:t>
            </a:r>
            <a:r>
              <a:rPr lang="en-GB" sz="3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GB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Larry Knox</a:t>
            </a:r>
            <a:r>
              <a:rPr lang="en-GB" sz="3200" b="1" baseline="30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GB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Elena Pourmal</a:t>
            </a:r>
            <a:r>
              <a:rPr lang="en-GB" sz="3200" b="1" baseline="30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GB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 </a:t>
            </a:r>
            <a:r>
              <a:rPr lang="en-US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Richard Ullman</a:t>
            </a:r>
            <a:r>
              <a:rPr lang="en-GB" sz="3200" b="1" baseline="30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 </a:t>
            </a:r>
            <a:r>
              <a:rPr lang="en-GB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GB" sz="3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95000"/>
              </a:lnSpc>
              <a:spcBef>
                <a:spcPts val="2938"/>
              </a:spcBef>
              <a:buClr>
                <a:srgbClr val="FFFFFF"/>
              </a:buCl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</a:tabLst>
            </a:pPr>
            <a:r>
              <a:rPr lang="en-GB" sz="4400" b="1" i="1" baseline="30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GB" sz="4400" b="1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 HDF Group, </a:t>
            </a:r>
            <a:r>
              <a:rPr lang="en-US" sz="4400" b="1" i="1" baseline="30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44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NASA</a:t>
            </a:r>
            <a:r>
              <a:rPr lang="en-US" sz="3200" b="1" i="1" dirty="0" smtClean="0">
                <a:solidFill>
                  <a:schemeClr val="tx1"/>
                </a:solidFill>
              </a:rPr>
              <a:t>. </a:t>
            </a:r>
            <a:endParaRPr lang="en-GB" sz="3200" b="1" i="1" dirty="0">
              <a:solidFill>
                <a:schemeClr val="tx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67969" y="5181600"/>
            <a:ext cx="2152274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What is nagg?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8745200" y="7975937"/>
            <a:ext cx="247568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Command:  nagg –n 36 –t </a:t>
            </a:r>
            <a:r>
              <a:rPr lang="en-US" sz="6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SVM07 GMODO-SVM07_npp_d2012*.</a:t>
            </a:r>
            <a:r>
              <a:rPr lang="en-US" sz="6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h5	</a:t>
            </a:r>
            <a:r>
              <a:rPr lang="en-US" sz="4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04406" y="10601801"/>
            <a:ext cx="2013073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What does nagg do?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26720" y="30630674"/>
            <a:ext cx="321868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Acknowledgements:  This work was supported by subcontract number HDF-1000 under Riverside Technology, Inc. prime contract number </a:t>
            </a:r>
            <a:r>
              <a:rPr lang="en-US" sz="3600" i="1" dirty="0" smtClean="0">
                <a:latin typeface="Arial" pitchFamily="34" charset="0"/>
                <a:cs typeface="Arial" pitchFamily="34" charset="0"/>
              </a:rPr>
              <a:t>DG133E07CQ0055, funded by the National Oceanic and Atmospheric Administration (NOAA)/National Environmental Satellite, Data and Information Services (NESDIS)</a:t>
            </a:r>
            <a:r>
              <a:rPr lang="en-US" sz="3600" i="1" dirty="0">
                <a:latin typeface="Arial" pitchFamily="34" charset="0"/>
                <a:cs typeface="Arial" pitchFamily="34" charset="0"/>
              </a:rPr>
              <a:t> ), under the direction of the NASA JPSS </a:t>
            </a:r>
            <a:r>
              <a:rPr lang="en-US" sz="3600" i="1" dirty="0" smtClean="0">
                <a:latin typeface="Arial" pitchFamily="34" charset="0"/>
                <a:cs typeface="Arial" pitchFamily="34" charset="0"/>
              </a:rPr>
              <a:t>program.  Images created by the IDV application developed at the Unidata Program Center/UCAR</a:t>
            </a:r>
            <a:r>
              <a:rPr lang="en-US" sz="36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GB" sz="3600" i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6473406" y="19876830"/>
            <a:ext cx="6731994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IDV image of radiance datasets in</a:t>
            </a:r>
            <a:r>
              <a:rPr lang="en-US" sz="4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36 VIIRS-M7-SDR </a:t>
            </a:r>
            <a:r>
              <a:rPr lang="en-US" sz="4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aggregated in </a:t>
            </a:r>
            <a:r>
              <a:rPr lang="en-US" sz="4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output file</a:t>
            </a:r>
          </a:p>
          <a:p>
            <a:r>
              <a:rPr lang="en-US" sz="4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GMODO-SVM07_npp</a:t>
            </a:r>
          </a:p>
          <a:p>
            <a:r>
              <a:rPr lang="en-US" sz="4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_d20121028_t1702335</a:t>
            </a:r>
          </a:p>
          <a:p>
            <a:r>
              <a:rPr lang="en-US" sz="4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_e1810500_..._XXX.h5</a:t>
            </a:r>
          </a:p>
          <a:p>
            <a:r>
              <a:rPr lang="en-US" sz="4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(1 </a:t>
            </a:r>
            <a:r>
              <a:rPr lang="en-US" sz="4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pass of the Suomi NPP satellite)  Oct  28, </a:t>
            </a:r>
            <a:r>
              <a:rPr lang="en-US" sz="4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2012 </a:t>
            </a:r>
            <a:endParaRPr lang="en-US" sz="4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38308" y="6477000"/>
            <a:ext cx="1598769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Nagg is a tool for rearranging NPP data granules </a:t>
            </a:r>
            <a:r>
              <a:rPr lang="en-US" sz="6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from existing </a:t>
            </a:r>
            <a:r>
              <a:rPr lang="en-US" sz="6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files to create new files with a </a:t>
            </a:r>
            <a:r>
              <a:rPr lang="en-US" sz="6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different aggregation </a:t>
            </a:r>
            <a:r>
              <a:rPr lang="en-US" sz="6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number or a different </a:t>
            </a:r>
            <a:r>
              <a:rPr lang="en-US" sz="6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packaging arrangement</a:t>
            </a:r>
            <a:r>
              <a:rPr lang="en-US" sz="6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6000" dirty="0">
              <a:solidFill>
                <a:schemeClr val="tx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21792" y="11925240"/>
            <a:ext cx="18838818" cy="93256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>
              <a:buClr>
                <a:schemeClr val="tx1">
                  <a:lumMod val="95000"/>
                </a:schemeClr>
              </a:buClr>
              <a:buFont typeface="Arial" pitchFamily="34" charset="0"/>
              <a:buChar char="•"/>
            </a:pPr>
            <a:r>
              <a:rPr lang="en-US" sz="6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Aggregates NPP data and GEO </a:t>
            </a:r>
            <a:r>
              <a:rPr lang="en-US" sz="6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product </a:t>
            </a:r>
            <a:endParaRPr lang="en-US" sz="6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chemeClr val="tx1">
                  <a:lumMod val="95000"/>
                </a:schemeClr>
              </a:buClr>
            </a:pPr>
            <a:r>
              <a:rPr lang="en-US" sz="6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	granules</a:t>
            </a:r>
            <a:r>
              <a:rPr lang="en-US" sz="6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 Nagg can increase or decrease </a:t>
            </a:r>
            <a:endParaRPr lang="en-US" sz="6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chemeClr val="tx1">
                  <a:lumMod val="95000"/>
                </a:schemeClr>
              </a:buClr>
            </a:pPr>
            <a:r>
              <a:rPr lang="en-US" sz="6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	the </a:t>
            </a:r>
            <a:r>
              <a:rPr lang="en-US" sz="6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number of data granules per output file </a:t>
            </a:r>
            <a:endParaRPr lang="en-US" sz="6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chemeClr val="tx1">
                  <a:lumMod val="95000"/>
                </a:schemeClr>
              </a:buClr>
            </a:pPr>
            <a:r>
              <a:rPr lang="en-US" sz="6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6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6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for </a:t>
            </a:r>
            <a:r>
              <a:rPr lang="en-US" sz="6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all products in the file.</a:t>
            </a:r>
            <a:endParaRPr lang="en-US" sz="6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857250" indent="-857250">
              <a:buClr>
                <a:schemeClr val="tx1">
                  <a:lumMod val="95000"/>
                </a:schemeClr>
              </a:buClr>
              <a:buFont typeface="Arial" pitchFamily="34" charset="0"/>
              <a:buChar char="•"/>
            </a:pPr>
            <a:r>
              <a:rPr lang="en-US" sz="6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Packages </a:t>
            </a:r>
            <a:r>
              <a:rPr lang="en-US" sz="6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NPP </a:t>
            </a:r>
            <a:r>
              <a:rPr lang="en-US" sz="6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data </a:t>
            </a:r>
            <a:r>
              <a:rPr lang="en-US" sz="6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products with matching</a:t>
            </a:r>
            <a:endParaRPr lang="en-US" sz="6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chemeClr val="tx1">
                  <a:lumMod val="95000"/>
                </a:schemeClr>
              </a:buClr>
            </a:pPr>
            <a:r>
              <a:rPr lang="en-US" sz="6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6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6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spatial and temporal extents </a:t>
            </a:r>
            <a:r>
              <a:rPr lang="en-US" sz="6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and </a:t>
            </a:r>
            <a:r>
              <a:rPr lang="en-US" sz="6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GEO products.  </a:t>
            </a:r>
            <a:endParaRPr lang="en-US" sz="6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857250" indent="-857250">
              <a:buClr>
                <a:schemeClr val="tx1">
                  <a:lumMod val="95000"/>
                </a:schemeClr>
              </a:buClr>
              <a:buFont typeface="Arial" pitchFamily="34" charset="0"/>
              <a:buChar char="•"/>
            </a:pPr>
            <a:r>
              <a:rPr lang="en-US" sz="6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en-US" sz="6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eparates </a:t>
            </a:r>
            <a:r>
              <a:rPr lang="en-US" sz="6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all products or </a:t>
            </a:r>
            <a:r>
              <a:rPr lang="en-US" sz="6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extracts selected products.</a:t>
            </a:r>
            <a:endParaRPr lang="en-US" sz="6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857250" indent="-857250">
              <a:buClr>
                <a:schemeClr val="tx1">
                  <a:lumMod val="95000"/>
                </a:schemeClr>
              </a:buClr>
              <a:buFont typeface="Arial" pitchFamily="34" charset="0"/>
              <a:buChar char="•"/>
            </a:pPr>
            <a:r>
              <a:rPr lang="en-US" sz="6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Provides processing flexibility with command line </a:t>
            </a:r>
            <a:r>
              <a:rPr lang="en-US" sz="6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options to set aggregation number, products to process, packaged or not, with GEO or not, &amp; more. 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03504" y="21726941"/>
            <a:ext cx="201307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How does nagg work?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1536192" y="23068300"/>
            <a:ext cx="17777793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 example at right illustrates </a:t>
            </a:r>
            <a:r>
              <a:rPr lang="en-US" sz="6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en-US" sz="6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agg’s  aggregation of </a:t>
            </a:r>
            <a:r>
              <a:rPr lang="en-US" sz="6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36 VIIRS Moderate Band 07 granules </a:t>
            </a:r>
            <a:r>
              <a:rPr lang="en-US" sz="6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from </a:t>
            </a:r>
            <a:r>
              <a:rPr lang="en-US" sz="6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9</a:t>
            </a:r>
            <a:r>
              <a:rPr lang="en-US" sz="6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input </a:t>
            </a:r>
            <a:r>
              <a:rPr lang="en-US" sz="6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files.  </a:t>
            </a:r>
            <a:r>
              <a:rPr lang="en-US" sz="6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Nagg concatenates the </a:t>
            </a:r>
            <a:r>
              <a:rPr lang="en-US" sz="6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input granules in </a:t>
            </a:r>
            <a:r>
              <a:rPr lang="en-US" sz="6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 output file, which is structured according to </a:t>
            </a:r>
            <a:r>
              <a:rPr lang="en-US" sz="6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lang="en-US" sz="6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JPSS Common Data Format Control Book. </a:t>
            </a:r>
            <a:r>
              <a:rPr lang="en-US" sz="6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 new aggregation contains the </a:t>
            </a:r>
            <a:r>
              <a:rPr lang="en-US" sz="6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data </a:t>
            </a:r>
            <a:r>
              <a:rPr lang="en-US" sz="6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from a</a:t>
            </a:r>
            <a:r>
              <a:rPr lang="en-US" sz="6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complete daytime pass </a:t>
            </a:r>
            <a:r>
              <a:rPr lang="en-US" sz="6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of the S</a:t>
            </a:r>
            <a:r>
              <a:rPr lang="en-US" sz="6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uomi NPP </a:t>
            </a:r>
            <a:r>
              <a:rPr lang="en-US" sz="6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satellite. 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2855069" y="1295400"/>
            <a:ext cx="1846313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72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pitchFamily="16" charset="0"/>
              </a:rPr>
              <a:t>Easy Aggregation of Satellite Data Granules 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18745200" y="5257800"/>
            <a:ext cx="2448659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Example:  Aggregation of VIIRS </a:t>
            </a:r>
            <a:r>
              <a:rPr lang="en-US" sz="8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Moderate </a:t>
            </a:r>
            <a:r>
              <a:rPr lang="en-US" sz="8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Band 07 data packaged with </a:t>
            </a:r>
            <a:r>
              <a:rPr lang="en-US" sz="8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GMODO geolocation </a:t>
            </a:r>
            <a:r>
              <a:rPr lang="en-US" sz="8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data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7391888" y="9656064"/>
            <a:ext cx="21701760" cy="7488936"/>
            <a:chOff x="22588728" y="10311384"/>
            <a:chExt cx="21701760" cy="7488936"/>
          </a:xfrm>
        </p:grpSpPr>
        <p:grpSp>
          <p:nvGrpSpPr>
            <p:cNvPr id="55" name="Group 54"/>
            <p:cNvGrpSpPr/>
            <p:nvPr/>
          </p:nvGrpSpPr>
          <p:grpSpPr>
            <a:xfrm>
              <a:off x="22588728" y="10311384"/>
              <a:ext cx="21701760" cy="3718560"/>
              <a:chOff x="22497288" y="10311384"/>
              <a:chExt cx="21701760" cy="3718560"/>
            </a:xfrm>
          </p:grpSpPr>
          <p:pic>
            <p:nvPicPr>
              <p:cNvPr id="52" name="Picture 51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6794968" y="10311384"/>
                <a:ext cx="4511040" cy="3718560"/>
              </a:xfrm>
              <a:prstGeom prst="rect">
                <a:avLst/>
              </a:prstGeom>
            </p:spPr>
          </p:pic>
          <p:pic>
            <p:nvPicPr>
              <p:cNvPr id="53" name="Picture 52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2497288" y="10311384"/>
                <a:ext cx="4511040" cy="3718560"/>
              </a:xfrm>
              <a:prstGeom prst="rect">
                <a:avLst/>
              </a:prstGeom>
            </p:spPr>
          </p:pic>
          <p:pic>
            <p:nvPicPr>
              <p:cNvPr id="51" name="Picture 50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1089600" y="10311384"/>
                <a:ext cx="4511040" cy="3718560"/>
              </a:xfrm>
              <a:prstGeom prst="rect">
                <a:avLst/>
              </a:prstGeom>
            </p:spPr>
          </p:pic>
          <p:pic>
            <p:nvPicPr>
              <p:cNvPr id="50" name="Picture 49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5390328" y="10311384"/>
                <a:ext cx="4511040" cy="3718560"/>
              </a:xfrm>
              <a:prstGeom prst="rect">
                <a:avLst/>
              </a:prstGeom>
            </p:spPr>
          </p:pic>
          <p:pic>
            <p:nvPicPr>
              <p:cNvPr id="48" name="Picture 47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9688008" y="10311384"/>
                <a:ext cx="4511040" cy="3718560"/>
              </a:xfrm>
              <a:prstGeom prst="rect">
                <a:avLst/>
              </a:prstGeom>
            </p:spPr>
          </p:pic>
          <p:grpSp>
            <p:nvGrpSpPr>
              <p:cNvPr id="23" name="Group 22"/>
              <p:cNvGrpSpPr/>
              <p:nvPr/>
            </p:nvGrpSpPr>
            <p:grpSpPr>
              <a:xfrm>
                <a:off x="26471880" y="11430000"/>
                <a:ext cx="13591032" cy="1200329"/>
                <a:chOff x="5258824" y="6827867"/>
                <a:chExt cx="13591032" cy="1200329"/>
              </a:xfrm>
            </p:grpSpPr>
            <p:sp>
              <p:nvSpPr>
                <p:cNvPr id="28" name="TextBox 27"/>
                <p:cNvSpPr txBox="1"/>
                <p:nvPr/>
              </p:nvSpPr>
              <p:spPr>
                <a:xfrm>
                  <a:off x="5258824" y="6827867"/>
                  <a:ext cx="731520" cy="120032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7200" dirty="0" smtClean="0">
                      <a:solidFill>
                        <a:schemeClr val="tx1"/>
                      </a:solidFill>
                      <a:latin typeface="Rockwell Extra Bold" pitchFamily="18" charset="0"/>
                    </a:rPr>
                    <a:t>+</a:t>
                  </a:r>
                  <a:endParaRPr lang="en-US" sz="7200" dirty="0">
                    <a:solidFill>
                      <a:schemeClr val="tx1"/>
                    </a:solidFill>
                    <a:latin typeface="Rockwell Extra Bold" pitchFamily="18" charset="0"/>
                  </a:endParaRPr>
                </a:p>
              </p:txBody>
            </p:sp>
            <p:sp>
              <p:nvSpPr>
                <p:cNvPr id="29" name="TextBox 28"/>
                <p:cNvSpPr txBox="1"/>
                <p:nvPr/>
              </p:nvSpPr>
              <p:spPr>
                <a:xfrm>
                  <a:off x="9522976" y="6827867"/>
                  <a:ext cx="731520" cy="120032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7200" dirty="0" smtClean="0">
                      <a:solidFill>
                        <a:schemeClr val="tx1"/>
                      </a:solidFill>
                      <a:latin typeface="Rockwell Extra Bold" pitchFamily="18" charset="0"/>
                    </a:rPr>
                    <a:t>+</a:t>
                  </a:r>
                  <a:endParaRPr lang="en-US" dirty="0">
                    <a:solidFill>
                      <a:schemeClr val="tx1"/>
                    </a:solidFill>
                    <a:latin typeface="Rockwell Extra Bold" pitchFamily="18" charset="0"/>
                  </a:endParaRPr>
                </a:p>
              </p:txBody>
            </p:sp>
            <p:sp>
              <p:nvSpPr>
                <p:cNvPr id="30" name="TextBox 29"/>
                <p:cNvSpPr txBox="1"/>
                <p:nvPr/>
              </p:nvSpPr>
              <p:spPr>
                <a:xfrm>
                  <a:off x="13811512" y="6827867"/>
                  <a:ext cx="731520" cy="120032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7200" dirty="0" smtClean="0">
                      <a:solidFill>
                        <a:schemeClr val="tx1"/>
                      </a:solidFill>
                      <a:latin typeface="Rockwell Extra Bold" pitchFamily="18" charset="0"/>
                    </a:rPr>
                    <a:t>+</a:t>
                  </a:r>
                  <a:endParaRPr lang="en-US" dirty="0">
                    <a:solidFill>
                      <a:schemeClr val="tx1"/>
                    </a:solidFill>
                    <a:latin typeface="Rockwell Extra Bold" pitchFamily="18" charset="0"/>
                  </a:endParaRPr>
                </a:p>
              </p:txBody>
            </p:sp>
            <p:sp>
              <p:nvSpPr>
                <p:cNvPr id="31" name="TextBox 30"/>
                <p:cNvSpPr txBox="1"/>
                <p:nvPr/>
              </p:nvSpPr>
              <p:spPr>
                <a:xfrm>
                  <a:off x="18118336" y="6827867"/>
                  <a:ext cx="731520" cy="120032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7200" dirty="0" smtClean="0">
                      <a:solidFill>
                        <a:schemeClr val="tx1"/>
                      </a:solidFill>
                      <a:latin typeface="Rockwell Extra Bold" pitchFamily="18" charset="0"/>
                    </a:rPr>
                    <a:t>+</a:t>
                  </a:r>
                  <a:endParaRPr lang="en-US" dirty="0">
                    <a:solidFill>
                      <a:schemeClr val="tx1"/>
                    </a:solidFill>
                    <a:latin typeface="Rockwell Extra Bold" pitchFamily="18" charset="0"/>
                  </a:endParaRPr>
                </a:p>
              </p:txBody>
            </p:sp>
          </p:grpSp>
        </p:grpSp>
        <p:grpSp>
          <p:nvGrpSpPr>
            <p:cNvPr id="4" name="Group 3"/>
            <p:cNvGrpSpPr/>
            <p:nvPr/>
          </p:nvGrpSpPr>
          <p:grpSpPr>
            <a:xfrm>
              <a:off x="24569058" y="14081760"/>
              <a:ext cx="17998222" cy="3718560"/>
              <a:chOff x="24569058" y="14081760"/>
              <a:chExt cx="17998222" cy="3718560"/>
            </a:xfrm>
          </p:grpSpPr>
          <p:grpSp>
            <p:nvGrpSpPr>
              <p:cNvPr id="54" name="Group 53"/>
              <p:cNvGrpSpPr/>
              <p:nvPr/>
            </p:nvGrpSpPr>
            <p:grpSpPr>
              <a:xfrm>
                <a:off x="24569058" y="14081760"/>
                <a:ext cx="17572590" cy="3718560"/>
                <a:chOff x="24477618" y="14081760"/>
                <a:chExt cx="17570303" cy="3718560"/>
              </a:xfrm>
            </p:grpSpPr>
            <p:pic>
              <p:nvPicPr>
                <p:cNvPr id="39" name="Picture 38"/>
                <p:cNvPicPr>
                  <a:picLocks noChangeAspect="1"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4737534" y="14081760"/>
                  <a:ext cx="4510453" cy="3718560"/>
                </a:xfrm>
                <a:prstGeom prst="rect">
                  <a:avLst/>
                </a:prstGeom>
              </p:spPr>
            </p:pic>
            <p:pic>
              <p:nvPicPr>
                <p:cNvPr id="14" name="Picture 13"/>
                <p:cNvPicPr>
                  <a:picLocks noChangeAspect="1"/>
                </p:cNvPicPr>
                <p:nvPr/>
              </p:nvPicPr>
              <p:blipFill>
                <a:blip r:embed="rId10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3240347" y="14081760"/>
                  <a:ext cx="4510453" cy="3718560"/>
                </a:xfrm>
                <a:prstGeom prst="rect">
                  <a:avLst/>
                </a:prstGeom>
              </p:spPr>
            </p:pic>
            <p:pic>
              <p:nvPicPr>
                <p:cNvPr id="34" name="Picture 33"/>
                <p:cNvPicPr>
                  <a:picLocks noChangeAspect="1"/>
                </p:cNvPicPr>
                <p:nvPr/>
              </p:nvPicPr>
              <p:blipFill>
                <a:blip r:embed="rId11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8943227" y="14081760"/>
                  <a:ext cx="4510453" cy="3718560"/>
                </a:xfrm>
                <a:prstGeom prst="rect">
                  <a:avLst/>
                </a:prstGeom>
              </p:spPr>
            </p:pic>
            <p:pic>
              <p:nvPicPr>
                <p:cNvPr id="13" name="Picture 12"/>
                <p:cNvPicPr>
                  <a:picLocks noChangeAspect="1"/>
                </p:cNvPicPr>
                <p:nvPr/>
              </p:nvPicPr>
              <p:blipFill>
                <a:blip r:embed="rId12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7537468" y="14081760"/>
                  <a:ext cx="4510453" cy="3718560"/>
                </a:xfrm>
                <a:prstGeom prst="rect">
                  <a:avLst/>
                </a:prstGeom>
              </p:spPr>
            </p:pic>
            <p:grpSp>
              <p:nvGrpSpPr>
                <p:cNvPr id="22" name="Group 21"/>
                <p:cNvGrpSpPr/>
                <p:nvPr/>
              </p:nvGrpSpPr>
              <p:grpSpPr>
                <a:xfrm>
                  <a:off x="24477618" y="15011400"/>
                  <a:ext cx="13425657" cy="1311765"/>
                  <a:chOff x="22953204" y="10810402"/>
                  <a:chExt cx="13425657" cy="1311765"/>
                </a:xfrm>
              </p:grpSpPr>
              <p:sp>
                <p:nvSpPr>
                  <p:cNvPr id="25" name="TextBox 24"/>
                  <p:cNvSpPr txBox="1"/>
                  <p:nvPr/>
                </p:nvSpPr>
                <p:spPr>
                  <a:xfrm>
                    <a:off x="31441649" y="10815560"/>
                    <a:ext cx="731520" cy="120032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7200" dirty="0" smtClean="0">
                        <a:solidFill>
                          <a:schemeClr val="tx1"/>
                        </a:solidFill>
                        <a:latin typeface="Rockwell Extra Bold" pitchFamily="18" charset="0"/>
                      </a:rPr>
                      <a:t>+</a:t>
                    </a:r>
                    <a:endParaRPr lang="en-US" dirty="0">
                      <a:solidFill>
                        <a:schemeClr val="tx1"/>
                      </a:solidFill>
                      <a:latin typeface="Rockwell Extra Bold" pitchFamily="18" charset="0"/>
                    </a:endParaRPr>
                  </a:p>
                </p:txBody>
              </p:sp>
              <p:sp>
                <p:nvSpPr>
                  <p:cNvPr id="26" name="TextBox 25"/>
                  <p:cNvSpPr txBox="1"/>
                  <p:nvPr/>
                </p:nvSpPr>
                <p:spPr>
                  <a:xfrm>
                    <a:off x="27144528" y="10845638"/>
                    <a:ext cx="731520" cy="120032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7200" dirty="0" smtClean="0">
                        <a:solidFill>
                          <a:schemeClr val="tx1"/>
                        </a:solidFill>
                        <a:latin typeface="Rockwell Extra Bold" pitchFamily="18" charset="0"/>
                      </a:rPr>
                      <a:t>+</a:t>
                    </a:r>
                    <a:endParaRPr lang="en-US" dirty="0">
                      <a:solidFill>
                        <a:schemeClr val="tx1"/>
                      </a:solidFill>
                      <a:latin typeface="Rockwell Extra Bold" pitchFamily="18" charset="0"/>
                    </a:endParaRPr>
                  </a:p>
                </p:txBody>
              </p:sp>
              <p:sp>
                <p:nvSpPr>
                  <p:cNvPr id="27" name="TextBox 26"/>
                  <p:cNvSpPr txBox="1"/>
                  <p:nvPr/>
                </p:nvSpPr>
                <p:spPr>
                  <a:xfrm>
                    <a:off x="22953204" y="10921838"/>
                    <a:ext cx="731520" cy="120032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7200" dirty="0" smtClean="0">
                        <a:solidFill>
                          <a:schemeClr val="tx1"/>
                        </a:solidFill>
                        <a:latin typeface="Rockwell Extra Bold" pitchFamily="18" charset="0"/>
                      </a:rPr>
                      <a:t>+</a:t>
                    </a:r>
                    <a:endParaRPr lang="en-US" dirty="0">
                      <a:solidFill>
                        <a:schemeClr val="tx1"/>
                      </a:solidFill>
                      <a:latin typeface="Rockwell Extra Bold" pitchFamily="18" charset="0"/>
                    </a:endParaRPr>
                  </a:p>
                </p:txBody>
              </p:sp>
              <p:sp>
                <p:nvSpPr>
                  <p:cNvPr id="42" name="TextBox 41"/>
                  <p:cNvSpPr txBox="1"/>
                  <p:nvPr/>
                </p:nvSpPr>
                <p:spPr>
                  <a:xfrm>
                    <a:off x="35647341" y="10810402"/>
                    <a:ext cx="731520" cy="120032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7200" dirty="0" smtClean="0">
                        <a:solidFill>
                          <a:schemeClr val="tx1"/>
                        </a:solidFill>
                        <a:latin typeface="Rockwell Extra Bold" pitchFamily="18" charset="0"/>
                      </a:rPr>
                      <a:t>+</a:t>
                    </a:r>
                    <a:endParaRPr lang="en-US" dirty="0">
                      <a:solidFill>
                        <a:schemeClr val="tx1"/>
                      </a:solidFill>
                      <a:latin typeface="Rockwell Extra Bold" pitchFamily="18" charset="0"/>
                    </a:endParaRPr>
                  </a:p>
                </p:txBody>
              </p:sp>
            </p:grpSp>
          </p:grpSp>
          <p:sp>
            <p:nvSpPr>
              <p:cNvPr id="47" name="TextBox 46"/>
              <p:cNvSpPr txBox="1"/>
              <p:nvPr/>
            </p:nvSpPr>
            <p:spPr>
              <a:xfrm>
                <a:off x="41772840" y="14889540"/>
                <a:ext cx="794440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9600" dirty="0" smtClean="0">
                    <a:solidFill>
                      <a:schemeClr val="tx1"/>
                    </a:solidFill>
                    <a:latin typeface="Rockwell Extra Bold" pitchFamily="18" charset="0"/>
                    <a:cs typeface="Arial" pitchFamily="34" charset="0"/>
                  </a:rPr>
                  <a:t>=</a:t>
                </a:r>
                <a:endParaRPr lang="en-US" sz="9600" dirty="0">
                  <a:solidFill>
                    <a:schemeClr val="tx1"/>
                  </a:solidFill>
                  <a:latin typeface="Rockwell Extra Bold" pitchFamily="18" charset="0"/>
                </a:endParaRPr>
              </a:p>
            </p:txBody>
          </p:sp>
        </p:grpSp>
      </p:grpSp>
      <p:sp>
        <p:nvSpPr>
          <p:cNvPr id="46" name="TextBox 45"/>
          <p:cNvSpPr txBox="1"/>
          <p:nvPr/>
        </p:nvSpPr>
        <p:spPr>
          <a:xfrm>
            <a:off x="39395400" y="11277600"/>
            <a:ext cx="388315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IDV images </a:t>
            </a:r>
          </a:p>
          <a:p>
            <a:r>
              <a:rPr lang="en-US" sz="4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of </a:t>
            </a:r>
            <a:r>
              <a:rPr lang="en-US" sz="4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en-US" sz="4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adiance datasets in </a:t>
            </a:r>
          </a:p>
          <a:p>
            <a:r>
              <a:rPr lang="en-US" sz="4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each input </a:t>
            </a:r>
          </a:p>
          <a:p>
            <a:r>
              <a:rPr lang="en-US" sz="4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file </a:t>
            </a:r>
            <a:endParaRPr lang="en-US" sz="4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45720" y="45720"/>
            <a:ext cx="43708320" cy="32735520"/>
          </a:xfrm>
          <a:prstGeom prst="rect">
            <a:avLst/>
          </a:prstGeom>
          <a:noFill/>
          <a:ln w="2032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9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6" charset="0"/>
              <a:cs typeface="Arial Unicode MS" charset="0"/>
            </a:endParaRPr>
          </a:p>
        </p:txBody>
      </p:sp>
      <p:pic>
        <p:nvPicPr>
          <p:cNvPr id="1028" name="Picture 4" descr="http://upload.wikimedia.org/wikipedia/commons/thumb/7/79/NOAA_logo.svg/200px-NOAA_logo.svg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0" y="457200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28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309800" y="457200"/>
            <a:ext cx="3192240" cy="1878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1" name="Group 60"/>
          <p:cNvGrpSpPr/>
          <p:nvPr/>
        </p:nvGrpSpPr>
        <p:grpSpPr>
          <a:xfrm>
            <a:off x="30885130" y="29834331"/>
            <a:ext cx="12625070" cy="2703069"/>
            <a:chOff x="31059120" y="29732407"/>
            <a:chExt cx="12625070" cy="2703069"/>
          </a:xfrm>
        </p:grpSpPr>
        <p:sp>
          <p:nvSpPr>
            <p:cNvPr id="18" name="TextBox 17"/>
            <p:cNvSpPr txBox="1"/>
            <p:nvPr/>
          </p:nvSpPr>
          <p:spPr>
            <a:xfrm>
              <a:off x="33695640" y="29732407"/>
              <a:ext cx="8023653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54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More information, download Linux64 binary:              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31059120" y="31385470"/>
              <a:ext cx="1057697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54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hdfgroup.org/projects/</a:t>
              </a:r>
              <a:r>
                <a:rPr lang="en-US" sz="5400" u="sng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jpss </a:t>
              </a:r>
              <a:endParaRPr lang="en-US" sz="5400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58" name="Picture 57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779190" y="30530476"/>
              <a:ext cx="1905000" cy="1905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79360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HG Mincho Light J;MS Gothic;HG "/>
        <a:cs typeface="HG Mincho Light J;MS Gothic;HG "/>
      </a:majorFont>
      <a:minorFont>
        <a:latin typeface="Times New Roman"/>
        <a:ea typeface="HG Mincho Light J;MS Gothic;HG "/>
        <a:cs typeface="HG Mincho Light J;MS Gothic;HG 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9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Times New Roman" pitchFamily="16" charset="0"/>
            <a:cs typeface="Arial Unicode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9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Times New Roman" pitchFamily="16" charset="0"/>
            <a:cs typeface="Arial Unicode MS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44464</TotalTime>
  <Words>297</Words>
  <Application>Microsoft Office PowerPoint</Application>
  <PresentationFormat>Custom</PresentationFormat>
  <Paragraphs>40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Larry Knox</dc:creator>
  <cp:lastModifiedBy>Larry Knox</cp:lastModifiedBy>
  <cp:revision>177</cp:revision>
  <cp:lastPrinted>2012-11-29T21:18:15Z</cp:lastPrinted>
  <dcterms:modified xsi:type="dcterms:W3CDTF">2012-11-29T22:54:06Z</dcterms:modified>
</cp:coreProperties>
</file>