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43891200" cy="32918400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463550" indent="-63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935038" indent="-20638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406525" indent="-34925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878013" indent="-49213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rgbClr val="000000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E7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5" autoAdjust="0"/>
    <p:restoredTop sz="96779" autoAdjust="0"/>
  </p:normalViewPr>
  <p:slideViewPr>
    <p:cSldViewPr>
      <p:cViewPr varScale="1">
        <p:scale>
          <a:sx n="16" d="100"/>
          <a:sy n="16" d="100"/>
        </p:scale>
        <p:origin x="-636" y="-1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12" y="-2366"/>
            <a:ext cx="1201" cy="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12" y="-96801"/>
            <a:ext cx="1201" cy="15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fld id="{FFDE6B91-3D57-4C75-9033-C1749ED6E023}" type="datetime1">
              <a:rPr lang="en-US"/>
              <a:pPr/>
              <a:t>11/26/2012</a:t>
            </a:fld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idx="2"/>
          </p:nvPr>
        </p:nvSpPr>
        <p:spPr bwMode="auto">
          <a:xfrm>
            <a:off x="12" y="-2366"/>
            <a:ext cx="1201" cy="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idx="3"/>
          </p:nvPr>
        </p:nvSpPr>
        <p:spPr bwMode="auto">
          <a:xfrm>
            <a:off x="12" y="-7114"/>
            <a:ext cx="1201" cy="45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5000"/>
              </a:lnSpc>
              <a:buSzPct val="45000"/>
              <a:buFont typeface="StarSymbol" charset="0"/>
              <a:buNone/>
              <a:tabLst>
                <a:tab pos="0" algn="l"/>
                <a:tab pos="310375" algn="l"/>
                <a:tab pos="620750" algn="l"/>
                <a:tab pos="931125" algn="l"/>
                <a:tab pos="1241499" algn="l"/>
                <a:tab pos="1551874" algn="l"/>
                <a:tab pos="1862249" algn="l"/>
                <a:tab pos="2172626" algn="l"/>
                <a:tab pos="2483001" algn="l"/>
                <a:tab pos="2793376" algn="l"/>
                <a:tab pos="3103750" algn="l"/>
                <a:tab pos="3414125" algn="l"/>
                <a:tab pos="3724500" algn="l"/>
                <a:tab pos="4034875" algn="l"/>
                <a:tab pos="4345250" algn="l"/>
                <a:tab pos="4655625" algn="l"/>
                <a:tab pos="4966000" algn="l"/>
                <a:tab pos="5276374" algn="l"/>
                <a:tab pos="5586749" algn="l"/>
                <a:tab pos="5897125" algn="l"/>
                <a:tab pos="6207499" algn="l"/>
              </a:tabLst>
              <a:defRPr sz="1000">
                <a:ea typeface="HG Mincho Light J;MS Gothic;HG " charset="0"/>
                <a:cs typeface="HG Mincho Light J;MS Gothic;HG " charset="0"/>
              </a:defRPr>
            </a:lvl1pPr>
          </a:lstStyle>
          <a:p>
            <a:fld id="{A88BB685-8665-42D8-A46B-20CBA13EDAC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3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6"/>
            <a:ext cx="7010400" cy="9296400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62075" tIns="31037" rIns="62075" bIns="31037" anchor="ctr"/>
          <a:lstStyle/>
          <a:p>
            <a:endParaRPr lang="en-US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441700" y="-2755900"/>
            <a:ext cx="13895388" cy="104219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9988" y="4426195"/>
            <a:ext cx="5170426" cy="418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097" tIns="31771" rIns="61097" bIns="31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the notes format</a:t>
            </a:r>
          </a:p>
        </p:txBody>
      </p:sp>
    </p:spTree>
    <p:extLst>
      <p:ext uri="{BB962C8B-B14F-4D97-AF65-F5344CB8AC3E}">
        <p14:creationId xmlns:p14="http://schemas.microsoft.com/office/powerpoint/2010/main" val="1870157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4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68988" y="2927350"/>
            <a:ext cx="9324975" cy="2632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0888" y="2927350"/>
            <a:ext cx="27825700" cy="2632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0888" y="9510713"/>
            <a:ext cx="18575337" cy="1974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8625" y="9510713"/>
            <a:ext cx="18575338" cy="19743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90888" y="2927350"/>
            <a:ext cx="3730307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40" tIns="219240" rIns="438840" bIns="219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0888" y="9510713"/>
            <a:ext cx="37303075" cy="1974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40" tIns="219240" rIns="438840" bIns="219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1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HG Mincho Light J;MS Gothic;HG " charset="0"/>
          <a:cs typeface="HG Mincho Light J;MS Gothic;HG " charset="0"/>
        </a:defRPr>
      </a:lvl9pPr>
    </p:titleStyle>
    <p:bodyStyle>
      <a:lvl1pPr marL="1638300" indent="-1638300" algn="l" defTabSz="457200" rtl="0" eaLnBrk="0" fontAlgn="base" hangingPunct="0">
        <a:spcBef>
          <a:spcPts val="3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5400">
          <a:solidFill>
            <a:srgbClr val="000000"/>
          </a:solidFill>
          <a:latin typeface="+mn-lt"/>
          <a:ea typeface="+mn-ea"/>
          <a:cs typeface="+mn-cs"/>
        </a:defRPr>
      </a:lvl1pPr>
      <a:lvl2pPr marL="3557588" indent="-1366838" algn="l" defTabSz="457200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3500">
          <a:solidFill>
            <a:srgbClr val="000000"/>
          </a:solidFill>
          <a:latin typeface="+mn-lt"/>
          <a:ea typeface="+mn-ea"/>
          <a:cs typeface="+mn-cs"/>
        </a:defRPr>
      </a:lvl2pPr>
      <a:lvl3pPr marL="5476875" indent="-1090613" algn="l" defTabSz="457200" rtl="0" eaLnBrk="0" fontAlgn="base" hangingPunct="0">
        <a:spcBef>
          <a:spcPts val="28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1500">
          <a:solidFill>
            <a:srgbClr val="000000"/>
          </a:solidFill>
          <a:latin typeface="+mn-lt"/>
          <a:ea typeface="+mn-ea"/>
          <a:cs typeface="+mn-cs"/>
        </a:defRPr>
      </a:lvl3pPr>
      <a:lvl4pPr marL="7675563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9600">
          <a:solidFill>
            <a:srgbClr val="000000"/>
          </a:solidFill>
          <a:latin typeface="+mn-lt"/>
          <a:ea typeface="+mn-ea"/>
          <a:cs typeface="+mn-cs"/>
        </a:defRPr>
      </a:lvl4pPr>
      <a:lvl5pPr marL="98679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5pPr>
      <a:lvl6pPr marL="103251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6pPr>
      <a:lvl7pPr marL="107823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7pPr>
      <a:lvl8pPr marL="112395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8pPr>
      <a:lvl9pPr marL="11696700" indent="-1095375" algn="l" defTabSz="457200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93200" y="17297400"/>
            <a:ext cx="14630656" cy="13532964"/>
          </a:xfrm>
          <a:prstGeom prst="rect">
            <a:avLst/>
          </a:prstGeom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82738" y="3313"/>
            <a:ext cx="41032112" cy="162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8840" tIns="219240" rIns="438840" bIns="219240">
            <a:spAutoFit/>
          </a:bodyPr>
          <a:lstStyle/>
          <a:p>
            <a:pPr algn="ctr">
              <a:lnSpc>
                <a:spcPts val="9150"/>
              </a:lnSpc>
              <a:spcBef>
                <a:spcPts val="5688"/>
              </a:spcBef>
              <a:buClr>
                <a:srgbClr val="FFFF00"/>
              </a:buClr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  <a:defRPr/>
            </a:pPr>
            <a:r>
              <a:rPr lang="en-GB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6" charset="0"/>
              </a:rPr>
              <a:t>Nagg:  a Tool to Aggregate and Package JPSS Products 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1442700" y="2438400"/>
            <a:ext cx="21323300" cy="1838964"/>
          </a:xfrm>
          <a:prstGeom prst="roundRect">
            <a:avLst>
              <a:gd name="adj" fmla="val 65"/>
            </a:avLst>
          </a:prstGeom>
          <a:noFill/>
          <a:ln w="9525">
            <a:noFill/>
            <a:round/>
            <a:headEnd/>
            <a:tailEnd/>
          </a:ln>
        </p:spPr>
        <p:txBody>
          <a:bodyPr lIns="98280" tIns="49320" rIns="98280" bIns="49320" anchor="ctr"/>
          <a:lstStyle/>
          <a:p>
            <a:pPr algn="ctr">
              <a:lnSpc>
                <a:spcPct val="95000"/>
              </a:lnSpc>
              <a:spcBef>
                <a:spcPts val="2938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Albert Cheng</a:t>
            </a:r>
            <a:r>
              <a:rPr lang="en-GB" sz="32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Mike Folk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Alfreda Hall</a:t>
            </a:r>
            <a:r>
              <a:rPr lang="en-GB" sz="32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Larry Knox</a:t>
            </a:r>
            <a:r>
              <a:rPr lang="en-GB" sz="3200" b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Elena Pourmal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Richard Ullman</a:t>
            </a:r>
            <a:r>
              <a:rPr lang="en-GB" sz="3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spcBef>
                <a:spcPts val="2938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en-GB" sz="4400" b="1" i="1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4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HDF Group, </a:t>
            </a:r>
            <a:r>
              <a:rPr lang="en-US" sz="4400" b="1" i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NASA</a:t>
            </a:r>
            <a:r>
              <a:rPr lang="en-US" sz="3200" b="1" i="1" dirty="0" smtClean="0">
                <a:solidFill>
                  <a:schemeClr val="tx1"/>
                </a:solidFill>
              </a:rPr>
              <a:t>. 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969" y="4953000"/>
            <a:ext cx="21522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nagg?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69600" y="8077200"/>
            <a:ext cx="17027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Command:  nagg –n 36 –t SVM07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GMODO-SVM07_npp_d20121028_t1*.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h5	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406" y="9561790"/>
            <a:ext cx="20130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does nagg do?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6720" y="30630674"/>
            <a:ext cx="32186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Acknowledgements:  This work was supported by subcontract number HDF-1000 under Riverside Technology, Inc. prime contract number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DG133E07CQ0055, funded by the National Oceanic and Atmospheric Administration (NOAA)/National Environmental Satellite, Data and Information Services (NESDIS)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), under the direction of the NASA JPSS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program. 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Images created by the IDV application developed at the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Unidata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Program Center/UCAR</a:t>
            </a:r>
            <a:r>
              <a:rPr lang="en-US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3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73406" y="20281166"/>
            <a:ext cx="673199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 globe 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shows 36 VIIRS-M7-SDR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granules in output file</a:t>
            </a:r>
            <a:endParaRPr lang="en-US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GMODO-SVM07_npp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_d20121028_t1702335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_e1810500_..._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XXX.h5</a:t>
            </a:r>
          </a:p>
          <a:p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(radiance datasets, 1 pass of the 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Suomi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NPP satellite)  Oct  28, 2012, </a:t>
            </a:r>
          </a:p>
          <a:p>
            <a:endParaRPr lang="en-US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IDV 3.1 </a:t>
            </a:r>
            <a:r>
              <a:rPr lang="en-US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display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258" y="6281678"/>
            <a:ext cx="201024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Nagg is a tool for rearranging NPP data granules from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existing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files to create new files with a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aggregation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or a different packaging arrangement.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6053" y="10885229"/>
            <a:ext cx="21522741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Aggregates NPP data and GEO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granules.  Nagg can increase or decrease the number of data granules per output file for all products in the file.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Packages compatible NPP data and GEO products.  Granules of all products in a file to be processed must have matching temporal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spatial extents and a matching GEO </a:t>
            </a:r>
          </a:p>
          <a:p>
            <a:pPr>
              <a:buClr>
                <a:schemeClr val="tx1">
                  <a:lumMod val="95000"/>
                </a:schemeClr>
              </a:buClr>
            </a:pP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product.  Nagg can also separate all products or extract any 		combination of products from a packaged file.</a:t>
            </a:r>
            <a:endParaRPr lang="en-US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57250" indent="-857250">
              <a:buClr>
                <a:schemeClr val="tx1">
                  <a:lumMod val="95000"/>
                </a:schemeClr>
              </a:buClr>
              <a:buFont typeface="Arial" pitchFamily="34" charset="0"/>
              <a:buChar char="•"/>
            </a:pP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processing flexibility with command line options.  These options control settings such as aggregation number, products to process, packaged or unpackaged output, whether to process GEO files, and output directory.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3504" y="22165270"/>
            <a:ext cx="2013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does nagg work?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53207" y="23467159"/>
            <a:ext cx="200015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example at right illustrates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agg’s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aggregation of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granules from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input files with 4 granules in each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file.  Nagg concatenates the granules from the input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files in the output file, which is structured according to </a:t>
            </a:r>
          </a:p>
          <a:p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JPSS Common Data Format Control Book.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new aggregation contains the 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VIIRS Moderate Band 07 data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complete daytime pass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uomi</a:t>
            </a:r>
            <a:r>
              <a:rPr lang="en-US" sz="6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NPP </a:t>
            </a:r>
            <a:r>
              <a:rPr lang="en-US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satellite.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855069" y="1295400"/>
            <a:ext cx="18463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6" charset="0"/>
              </a:rPr>
              <a:t>Easy Aggregation of Satellite Data Granules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666607" y="4957176"/>
            <a:ext cx="20565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Example:  Aggregation of VIIRS Moderate Band 07 data packaged with GEO data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2860000" y="10515600"/>
            <a:ext cx="20406360" cy="6821424"/>
            <a:chOff x="22860000" y="10515600"/>
            <a:chExt cx="20406360" cy="6821424"/>
          </a:xfrm>
        </p:grpSpPr>
        <p:grpSp>
          <p:nvGrpSpPr>
            <p:cNvPr id="55" name="Group 54"/>
            <p:cNvGrpSpPr/>
            <p:nvPr/>
          </p:nvGrpSpPr>
          <p:grpSpPr>
            <a:xfrm>
              <a:off x="22860000" y="10515600"/>
              <a:ext cx="20406360" cy="3253740"/>
              <a:chOff x="22860000" y="10515600"/>
              <a:chExt cx="20406360" cy="325374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74800" y="10515600"/>
                <a:ext cx="3947160" cy="325374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60000" y="10515600"/>
                <a:ext cx="3947160" cy="325374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089600" y="10515600"/>
                <a:ext cx="3947160" cy="325374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04400" y="10515600"/>
                <a:ext cx="3947160" cy="325374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319200" y="10515600"/>
                <a:ext cx="3947160" cy="3253740"/>
              </a:xfrm>
              <a:prstGeom prst="rect">
                <a:avLst/>
              </a:prstGeom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26471880" y="11430000"/>
                <a:ext cx="13045440" cy="1200329"/>
                <a:chOff x="5258824" y="6827867"/>
                <a:chExt cx="13045440" cy="1200329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258824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sz="7200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343144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3534144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7572744" y="6827867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>
              <a:off x="24477618" y="14081760"/>
              <a:ext cx="16731342" cy="3255264"/>
              <a:chOff x="24477618" y="14081760"/>
              <a:chExt cx="16731342" cy="3255264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17400" y="14081760"/>
                <a:ext cx="3947160" cy="325374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47000" y="14081760"/>
                <a:ext cx="3947160" cy="325374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32200" y="14081760"/>
                <a:ext cx="3949009" cy="325526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261800" y="14081760"/>
                <a:ext cx="3947160" cy="3253740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24477618" y="15011400"/>
                <a:ext cx="13058502" cy="1311765"/>
                <a:chOff x="22953204" y="10810402"/>
                <a:chExt cx="13058502" cy="13117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31165386" y="10815560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7050586" y="10845638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2953204" y="10921838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5280186" y="10810402"/>
                  <a:ext cx="73152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200" dirty="0" smtClean="0">
                      <a:solidFill>
                        <a:schemeClr val="tx1"/>
                      </a:solidFill>
                      <a:latin typeface="Rockwell Extra Bold" pitchFamily="18" charset="0"/>
                    </a:rPr>
                    <a:t>+</a:t>
                  </a:r>
                  <a:endParaRPr lang="en-US" dirty="0">
                    <a:solidFill>
                      <a:schemeClr val="tx1"/>
                    </a:solidFill>
                    <a:latin typeface="Rockwell Extra Bold" pitchFamily="18" charset="0"/>
                  </a:endParaRP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41071800" y="14889540"/>
            <a:ext cx="79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tx1"/>
                </a:solidFill>
                <a:latin typeface="Rockwell Extra Bold" pitchFamily="18" charset="0"/>
                <a:cs typeface="Arial" pitchFamily="34" charset="0"/>
              </a:rPr>
              <a:t>=</a:t>
            </a:r>
            <a:endParaRPr lang="en-US" sz="96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415478" y="17830800"/>
            <a:ext cx="1061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 globes show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granules in each input file, 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" y="45720"/>
            <a:ext cx="43708320" cy="32735520"/>
          </a:xfrm>
          <a:prstGeom prst="rect">
            <a:avLst/>
          </a:prstGeom>
          <a:noFill/>
          <a:ln w="203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1028" name="Picture 4" descr="http://upload.wikimedia.org/wikipedia/commons/thumb/7/79/NOAA_logo.svg/200px-NOAA_logo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0" y="457200"/>
            <a:ext cx="3192240" cy="18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0885130" y="29834331"/>
            <a:ext cx="12625070" cy="2703069"/>
            <a:chOff x="31059120" y="29732407"/>
            <a:chExt cx="12625070" cy="2703069"/>
          </a:xfrm>
        </p:grpSpPr>
        <p:sp>
          <p:nvSpPr>
            <p:cNvPr id="18" name="TextBox 17"/>
            <p:cNvSpPr txBox="1"/>
            <p:nvPr/>
          </p:nvSpPr>
          <p:spPr>
            <a:xfrm>
              <a:off x="33695640" y="29732407"/>
              <a:ext cx="80236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More information, download Linux64 binary:            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059120" y="31385470"/>
              <a:ext cx="105769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hdfgroup.org/projects/</a:t>
              </a:r>
              <a:r>
                <a:rPr lang="en-US" sz="5400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jpss</a:t>
              </a:r>
              <a:r>
                <a:rPr lang="en-US" sz="5400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5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9190" y="30530476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3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HG Mincho Light J;MS Gothic;HG "/>
        <a:cs typeface="HG Mincho Light J;MS Gothic;HG "/>
      </a:majorFont>
      <a:minorFont>
        <a:latin typeface="Times New Roman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39817</TotalTime>
  <Words>363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Knox</dc:creator>
  <cp:lastModifiedBy>Larry Knox</cp:lastModifiedBy>
  <cp:revision>160</cp:revision>
  <cp:lastPrinted>2012-11-26T14:51:20Z</cp:lastPrinted>
  <dcterms:modified xsi:type="dcterms:W3CDTF">2012-11-26T16:54:04Z</dcterms:modified>
</cp:coreProperties>
</file>