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
  </p:notesMasterIdLst>
  <p:handoutMasterIdLst>
    <p:handoutMasterId r:id="rId6"/>
  </p:handoutMasterIdLst>
  <p:sldIdLst>
    <p:sldId id="257" r:id="rId3"/>
    <p:sldId id="259" r:id="rId4"/>
  </p:sldIdLst>
  <p:sldSz cx="100584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648B6"/>
    <a:srgbClr val="2098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6" autoAdjust="0"/>
    <p:restoredTop sz="92141" autoAdjust="0"/>
  </p:normalViewPr>
  <p:slideViewPr>
    <p:cSldViewPr>
      <p:cViewPr>
        <p:scale>
          <a:sx n="100" d="100"/>
          <a:sy n="100" d="100"/>
        </p:scale>
        <p:origin x="-72" y="264"/>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9" d="100"/>
          <a:sy n="59" d="100"/>
        </p:scale>
        <p:origin x="-178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1A4C4C9-9907-4BB6-B95A-E6BBD959AAB4}" type="datetimeFigureOut">
              <a:rPr lang="en-US" smtClean="0"/>
              <a:pPr/>
              <a:t>11/21/2012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82D650F-38E5-40ED-AA32-287D3AC686E8}" type="slidenum">
              <a:rPr lang="en-US" smtClean="0"/>
              <a:pPr/>
              <a:t>‹#›</a:t>
            </a:fld>
            <a:endParaRPr lang="en-US" dirty="0"/>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DA592C-A796-4264-BD45-11AED491B3E4}" type="datetimeFigureOut">
              <a:rPr lang="en-US" smtClean="0"/>
              <a:pPr/>
              <a:t>11/21/2012</a:t>
            </a:fld>
            <a:endParaRPr lang="en-US" dirty="0"/>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DA02A30-9192-49A2-98D9-8D2828AE31E2}" type="slidenum">
              <a:rPr lang="en-US" smtClean="0"/>
              <a:pPr/>
              <a:t>‹#›</a:t>
            </a:fld>
            <a:endParaRPr lang="en-US" dirty="0"/>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While  -n 36 will limit the number of granules of each product to 36 per file, the  boundaries of each aggregation are predetermined by an integer number of “buckets” of the aggregation size, beginning from  IET 0, 1/1/1958. The dashed line in the output file shows the “bucket” boundary for -n 36.  Increasing the parameter to 144 produces a partial aggregation that is all in one “bucket”.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The input files for this example have  data and GEO granules packaged in the same files, and the output is also packaged in a single file. GEO granules would also be processed from separate files accompanying the data product files, and separate GEO output files can be produced with the “-S“ option.</a:t>
            </a:r>
          </a:p>
          <a:p>
            <a:endParaRPr lang="en-US" dirty="0"/>
          </a:p>
        </p:txBody>
      </p:sp>
      <p:sp>
        <p:nvSpPr>
          <p:cNvPr id="4" name="Slide Number Placeholder 3"/>
          <p:cNvSpPr>
            <a:spLocks noGrp="1"/>
          </p:cNvSpPr>
          <p:nvPr>
            <p:ph type="sldNum" sz="quarter" idx="10"/>
          </p:nvPr>
        </p:nvSpPr>
        <p:spPr/>
        <p:txBody>
          <a:bodyPr/>
          <a:lstStyle/>
          <a:p>
            <a:fld id="{6DA02A30-9192-49A2-98D9-8D2828AE31E2}" type="slidenum">
              <a:rPr lang="en-US" smtClean="0"/>
              <a:pPr/>
              <a:t>2</a:t>
            </a:fld>
            <a:endParaRPr lang="en-US" dirty="0"/>
          </a:p>
        </p:txBody>
      </p:sp>
    </p:spTree>
    <p:extLst>
      <p:ext uri="{BB962C8B-B14F-4D97-AF65-F5344CB8AC3E}">
        <p14:creationId xmlns:p14="http://schemas.microsoft.com/office/powerpoint/2010/main" val="2081913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utside">
    <p:spTree>
      <p:nvGrpSpPr>
        <p:cNvPr id="1" name=""/>
        <p:cNvGrpSpPr/>
        <p:nvPr/>
      </p:nvGrpSpPr>
      <p:grpSpPr>
        <a:xfrm>
          <a:off x="0" y="0"/>
          <a:ext cx="0" cy="0"/>
          <a:chOff x="0" y="0"/>
          <a:chExt cx="0" cy="0"/>
        </a:xfrm>
      </p:grpSpPr>
      <p:sp>
        <p:nvSpPr>
          <p:cNvPr id="41" name="Instructional Text"/>
          <p:cNvSpPr/>
          <p:nvPr/>
        </p:nvSpPr>
        <p:spPr>
          <a:xfrm>
            <a:off x="10287000" y="4549"/>
            <a:ext cx="16764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dirty="0" smtClean="0">
                <a:latin typeface="Arial" pitchFamily="34" charset="0"/>
                <a:cs typeface="Arial" pitchFamily="34" charset="0"/>
              </a:rPr>
              <a:t>Note: </a:t>
            </a:r>
          </a:p>
          <a:p>
            <a:pPr>
              <a:spcBef>
                <a:spcPts val="1200"/>
              </a:spcBef>
            </a:pPr>
            <a:r>
              <a:rPr lang="en-US" sz="1100" b="1" i="1" baseline="0" dirty="0" smtClean="0">
                <a:latin typeface="Arial" pitchFamily="34" charset="0"/>
                <a:cs typeface="Arial" pitchFamily="34" charset="0"/>
              </a:rPr>
              <a:t>This brochure </a:t>
            </a:r>
            <a:r>
              <a:rPr lang="en-US" sz="1100" b="1" i="1" dirty="0" smtClean="0">
                <a:latin typeface="Arial" pitchFamily="34" charset="0"/>
                <a:cs typeface="Arial" pitchFamily="34" charset="0"/>
              </a:rPr>
              <a:t>is designed to be printed. </a:t>
            </a:r>
            <a:r>
              <a:rPr lang="en-US" sz="1100" b="1" i="1" baseline="0" dirty="0" smtClean="0">
                <a:latin typeface="Arial" pitchFamily="34" charset="0"/>
                <a:cs typeface="Arial" pitchFamily="34" charset="0"/>
              </a:rPr>
              <a:t>You should test print on regular paper to ensure proper positioning before printing on</a:t>
            </a:r>
            <a:r>
              <a:rPr lang="en-US" sz="1100" b="1" i="1" dirty="0" smtClean="0">
                <a:latin typeface="Arial" pitchFamily="34" charset="0"/>
                <a:cs typeface="Arial" pitchFamily="34" charset="0"/>
              </a:rPr>
              <a:t> card stock.</a:t>
            </a:r>
          </a:p>
          <a:p>
            <a:pPr>
              <a:spcBef>
                <a:spcPts val="1200"/>
              </a:spcBef>
            </a:pPr>
            <a:r>
              <a:rPr lang="en-US" sz="1100" b="1" i="1" baseline="0" dirty="0" smtClean="0">
                <a:latin typeface="Arial" pitchFamily="34" charset="0"/>
                <a:cs typeface="Arial" pitchFamily="34" charset="0"/>
              </a:rPr>
              <a:t>You may need to uncheck Scale to Fit Paper in the Print dialog (in the Full Page Slides dropdown).</a:t>
            </a:r>
          </a:p>
          <a:p>
            <a:pPr>
              <a:spcBef>
                <a:spcPts val="1200"/>
              </a:spcBef>
            </a:pPr>
            <a:r>
              <a:rPr lang="en-US" sz="1100" b="1" i="1" dirty="0" smtClean="0">
                <a:latin typeface="Arial" pitchFamily="34" charset="0"/>
                <a:cs typeface="Arial" pitchFamily="34" charset="0"/>
              </a:rPr>
              <a:t>Check your printer instructions to print double-sided pages.</a:t>
            </a:r>
            <a:endParaRPr lang="en-US" sz="1100" b="1" i="1" baseline="0" dirty="0" smtClean="0">
              <a:latin typeface="Arial" pitchFamily="34" charset="0"/>
              <a:cs typeface="Arial" pitchFamily="34" charset="0"/>
            </a:endParaRPr>
          </a:p>
          <a:p>
            <a:pPr>
              <a:spcBef>
                <a:spcPts val="1200"/>
              </a:spcBef>
            </a:pPr>
            <a:r>
              <a:rPr lang="en-US" sz="1100" b="1" i="1" baseline="0" dirty="0" smtClean="0">
                <a:latin typeface="Arial" pitchFamily="34" charset="0"/>
                <a:cs typeface="Arial" pitchFamily="34" charset="0"/>
              </a:rPr>
              <a:t>To change images on this slide, select a picture and delete it. Then click the Insert Picture icon</a:t>
            </a:r>
          </a:p>
          <a:p>
            <a:pPr>
              <a:spcBef>
                <a:spcPts val="1200"/>
              </a:spcBef>
            </a:pPr>
            <a:r>
              <a:rPr lang="en-US" sz="1100" b="1" i="1" baseline="0" dirty="0" smtClean="0">
                <a:latin typeface="Arial" pitchFamily="34" charset="0"/>
                <a:cs typeface="Arial" pitchFamily="34" charset="0"/>
              </a:rPr>
              <a:t>in the placeholder to insert your own image.</a:t>
            </a:r>
          </a:p>
          <a:p>
            <a:pPr>
              <a:spcBef>
                <a:spcPts val="1200"/>
              </a:spcBef>
            </a:pPr>
            <a:r>
              <a:rPr lang="en-US" sz="1100" b="1" i="1" dirty="0" smtClean="0">
                <a:latin typeface="Arial" pitchFamily="34" charset="0"/>
                <a:cs typeface="Arial" pitchFamily="34" charset="0"/>
              </a:rPr>
              <a:t>To change the logo to your own, right-click  the picture “replace with LOGO” and choose Change Picture.</a:t>
            </a:r>
          </a:p>
        </p:txBody>
      </p:sp>
      <p:pic>
        <p:nvPicPr>
          <p:cNvPr id="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82" t="11880" r="7418" b="10952"/>
          <a:stretch/>
        </p:blipFill>
        <p:spPr bwMode="auto">
          <a:xfrm>
            <a:off x="11306175" y="4422775"/>
            <a:ext cx="290285" cy="28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7165848" y="4343399"/>
            <a:ext cx="2432304" cy="2971801"/>
          </a:xfrm>
          <a:prstGeom prst="rect">
            <a:avLst/>
          </a:prstGeom>
          <a:solidFill>
            <a:srgbClr val="164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1"/>
          <p:cNvSpPr>
            <a:spLocks noGrp="1"/>
          </p:cNvSpPr>
          <p:nvPr>
            <p:ph type="pic" sz="quarter" idx="11"/>
          </p:nvPr>
        </p:nvSpPr>
        <p:spPr>
          <a:xfrm>
            <a:off x="457200" y="457200"/>
            <a:ext cx="2428875" cy="2286000"/>
          </a:xfrm>
          <a:solidFill>
            <a:schemeClr val="bg2"/>
          </a:solidFill>
        </p:spPr>
        <p:txBody>
          <a:bodyPr tIns="274320">
            <a:normAutofit/>
          </a:bodyPr>
          <a:lstStyle>
            <a:lvl1pPr marL="0" indent="0" algn="ctr">
              <a:buNone/>
              <a:defRPr sz="1400"/>
            </a:lvl1pPr>
          </a:lstStyle>
          <a:p>
            <a:r>
              <a:rPr lang="en-US" dirty="0" smtClean="0"/>
              <a:t>Click icon to add picture</a:t>
            </a:r>
            <a:endParaRPr lang="en-US" dirty="0"/>
          </a:p>
        </p:txBody>
      </p:sp>
      <p:sp>
        <p:nvSpPr>
          <p:cNvPr id="28" name="Text Placeholder 25"/>
          <p:cNvSpPr>
            <a:spLocks noGrp="1"/>
          </p:cNvSpPr>
          <p:nvPr>
            <p:ph type="body" sz="quarter" idx="15" hasCustomPrompt="1"/>
          </p:nvPr>
        </p:nvSpPr>
        <p:spPr>
          <a:xfrm>
            <a:off x="457200" y="2891409"/>
            <a:ext cx="2428875" cy="274320"/>
          </a:xfrm>
        </p:spPr>
        <p:txBody>
          <a:bodyPr>
            <a:noAutofit/>
          </a:bodyPr>
          <a:lstStyle>
            <a:lvl1pPr marL="0" indent="0">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[Type a caption for your photo]</a:t>
            </a:r>
            <a:endParaRPr lang="en-US" dirty="0"/>
          </a:p>
        </p:txBody>
      </p:sp>
      <p:sp>
        <p:nvSpPr>
          <p:cNvPr id="27" name="Text Placeholder 25"/>
          <p:cNvSpPr>
            <a:spLocks noGrp="1"/>
          </p:cNvSpPr>
          <p:nvPr>
            <p:ph type="body" sz="quarter" idx="14" hasCustomPrompt="1"/>
          </p:nvPr>
        </p:nvSpPr>
        <p:spPr>
          <a:xfrm>
            <a:off x="457200" y="3241167"/>
            <a:ext cx="2428875" cy="457200"/>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How do you get started with this template?</a:t>
            </a:r>
            <a:endParaRPr lang="en-US" dirty="0"/>
          </a:p>
        </p:txBody>
      </p:sp>
      <p:sp>
        <p:nvSpPr>
          <p:cNvPr id="26" name="Text Placeholder 25"/>
          <p:cNvSpPr>
            <a:spLocks noGrp="1"/>
          </p:cNvSpPr>
          <p:nvPr>
            <p:ph type="body" sz="quarter" idx="13" hasCustomPrompt="1"/>
          </p:nvPr>
        </p:nvSpPr>
        <p:spPr>
          <a:xfrm>
            <a:off x="457199" y="3677412"/>
            <a:ext cx="2428875" cy="408813"/>
          </a:xfrm>
        </p:spPr>
        <p:txBody>
          <a:bodyPr>
            <a:noAutofit/>
          </a:bodyPr>
          <a:lstStyle>
            <a:lvl1pPr marL="0" indent="0">
              <a:lnSpc>
                <a:spcPct val="12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You can use this fresh, professional brochure just as is or easily customize it.</a:t>
            </a:r>
            <a:endParaRPr lang="en-US" dirty="0"/>
          </a:p>
        </p:txBody>
      </p:sp>
      <p:sp>
        <p:nvSpPr>
          <p:cNvPr id="23" name="Text Placeholder 22"/>
          <p:cNvSpPr>
            <a:spLocks noGrp="1"/>
          </p:cNvSpPr>
          <p:nvPr>
            <p:ph type="body" sz="quarter" idx="12" hasCustomPrompt="1"/>
          </p:nvPr>
        </p:nvSpPr>
        <p:spPr>
          <a:xfrm>
            <a:off x="457200" y="4152901"/>
            <a:ext cx="2428875" cy="3162299"/>
          </a:xfrm>
        </p:spPr>
        <p:txBody>
          <a:bodyPr>
            <a:noAutofit/>
          </a:bodyPr>
          <a:lstStyle>
            <a:lvl1pPr marL="182880" indent="-182880">
              <a:lnSpc>
                <a:spcPct val="120000"/>
              </a:lnSpc>
              <a:spcBef>
                <a:spcPts val="1000"/>
              </a:spcBef>
              <a:defRPr sz="800" baseline="0"/>
            </a:lvl1pPr>
            <a:lvl2pPr marL="228600" indent="-114300">
              <a:lnSpc>
                <a:spcPct val="100000"/>
              </a:lnSpc>
              <a:spcBef>
                <a:spcPts val="800"/>
              </a:spcBef>
              <a:defRPr sz="900"/>
            </a:lvl2pPr>
            <a:lvl3pPr marL="342900" indent="-114300">
              <a:lnSpc>
                <a:spcPct val="100000"/>
              </a:lnSpc>
              <a:spcBef>
                <a:spcPts val="600"/>
              </a:spcBef>
              <a:defRPr sz="800"/>
            </a:lvl3pPr>
            <a:lvl4pPr marL="457200" indent="-114300">
              <a:lnSpc>
                <a:spcPct val="100000"/>
              </a:lnSpc>
              <a:spcBef>
                <a:spcPts val="600"/>
              </a:spcBef>
              <a:defRPr sz="700"/>
            </a:lvl4pPr>
            <a:lvl5pPr marL="571500" indent="-114300">
              <a:lnSpc>
                <a:spcPct val="100000"/>
              </a:lnSpc>
              <a:spcBef>
                <a:spcPts val="600"/>
              </a:spcBef>
              <a:defRPr sz="700"/>
            </a:lvl5pPr>
          </a:lstStyle>
          <a:p>
            <a:pPr lvl="0"/>
            <a:r>
              <a:rPr lang="en-US" dirty="0" smtClean="0"/>
              <a:t>We’ve included a few tips throughout the template to help you get started.</a:t>
            </a:r>
            <a:br>
              <a:rPr lang="en-US" dirty="0" smtClean="0"/>
            </a:br>
            <a:r>
              <a:rPr lang="en-US" dirty="0" smtClean="0"/>
              <a:t>To replace any tip text (such as this) with your own, just click it and begin typing.</a:t>
            </a:r>
            <a:br>
              <a:rPr lang="en-US" dirty="0" smtClean="0"/>
            </a:br>
            <a:r>
              <a:rPr lang="en-US" dirty="0" smtClean="0"/>
              <a:t>To replace photos in the brochure, select an image and delete it. Then click the Insert Picture icon in the placeholder to insert your own photo.</a:t>
            </a:r>
            <a:br>
              <a:rPr lang="en-US" dirty="0" smtClean="0"/>
            </a:br>
            <a:r>
              <a:rPr lang="en-US" dirty="0" smtClean="0"/>
              <a:t>To change the logo to your own, right-click  the picture “replace with LOGO” and choose Change Picture.</a:t>
            </a:r>
            <a:endParaRPr lang="en-US" dirty="0"/>
          </a:p>
        </p:txBody>
      </p:sp>
      <p:sp>
        <p:nvSpPr>
          <p:cNvPr id="29" name="Text Placeholder 25"/>
          <p:cNvSpPr>
            <a:spLocks noGrp="1"/>
          </p:cNvSpPr>
          <p:nvPr>
            <p:ph type="body" sz="quarter" idx="16" hasCustomPrompt="1"/>
          </p:nvPr>
        </p:nvSpPr>
        <p:spPr>
          <a:xfrm>
            <a:off x="3813820" y="609600"/>
            <a:ext cx="2428875" cy="457200"/>
          </a:xfrm>
        </p:spPr>
        <p:txBody>
          <a:bodyPr>
            <a:noAutofit/>
          </a:bodyPr>
          <a:lstStyle>
            <a:lvl1pPr marL="0" indent="0">
              <a:lnSpc>
                <a:spcPct val="90000"/>
              </a:lnSpc>
              <a:spcBef>
                <a:spcPts val="0"/>
              </a:spcBef>
              <a:buNone/>
              <a:defRPr sz="2000" b="1" baseline="0">
                <a:solidFill>
                  <a:schemeClr val="accent4">
                    <a:lumMod val="50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Who We Are</a:t>
            </a:r>
            <a:endParaRPr lang="en-US" dirty="0"/>
          </a:p>
        </p:txBody>
      </p:sp>
      <p:sp>
        <p:nvSpPr>
          <p:cNvPr id="30" name="Text Placeholder 25"/>
          <p:cNvSpPr>
            <a:spLocks noGrp="1"/>
          </p:cNvSpPr>
          <p:nvPr>
            <p:ph type="body" sz="quarter" idx="17" hasCustomPrompt="1"/>
          </p:nvPr>
        </p:nvSpPr>
        <p:spPr>
          <a:xfrm>
            <a:off x="3813820" y="1082040"/>
            <a:ext cx="2428875" cy="228600"/>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About Us</a:t>
            </a:r>
            <a:endParaRPr lang="en-US" dirty="0"/>
          </a:p>
        </p:txBody>
      </p:sp>
      <p:sp>
        <p:nvSpPr>
          <p:cNvPr id="45" name="Text Placeholder 25"/>
          <p:cNvSpPr>
            <a:spLocks noGrp="1"/>
          </p:cNvSpPr>
          <p:nvPr>
            <p:ph type="body" sz="quarter" idx="24" hasCustomPrompt="1"/>
          </p:nvPr>
        </p:nvSpPr>
        <p:spPr>
          <a:xfrm>
            <a:off x="3813820" y="1342644"/>
            <a:ext cx="2428875" cy="880809"/>
          </a:xfrm>
        </p:spPr>
        <p:txBody>
          <a:bodyPr>
            <a:noAutofit/>
          </a:bodyPr>
          <a:lstStyle>
            <a:lvl1pPr marL="0" indent="0">
              <a:lnSpc>
                <a:spcPct val="12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a:lnSpc>
                <a:spcPct val="120000"/>
              </a:lnSpc>
            </a:pPr>
            <a:r>
              <a:rPr lang="en-US" sz="1000" b="0" cap="none" baseline="0" dirty="0" smtClean="0">
                <a:solidFill>
                  <a:schemeClr val="tx1"/>
                </a:solidFill>
                <a:latin typeface="+mn-lt"/>
              </a:rPr>
              <a:t>This is the place for your ‘elevator pitch.’ If you only had a few seconds to pitch your products or services to someone what would you say?</a:t>
            </a:r>
          </a:p>
        </p:txBody>
      </p:sp>
      <p:sp>
        <p:nvSpPr>
          <p:cNvPr id="32" name="Text Placeholder 25"/>
          <p:cNvSpPr>
            <a:spLocks noGrp="1"/>
          </p:cNvSpPr>
          <p:nvPr>
            <p:ph type="body" sz="quarter" idx="19" hasCustomPrompt="1"/>
          </p:nvPr>
        </p:nvSpPr>
        <p:spPr>
          <a:xfrm>
            <a:off x="3813820" y="2287906"/>
            <a:ext cx="2428875" cy="228600"/>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Contact Us</a:t>
            </a:r>
            <a:endParaRPr lang="en-US" dirty="0"/>
          </a:p>
        </p:txBody>
      </p:sp>
      <p:sp>
        <p:nvSpPr>
          <p:cNvPr id="33" name="Text Placeholder 25"/>
          <p:cNvSpPr>
            <a:spLocks noGrp="1"/>
          </p:cNvSpPr>
          <p:nvPr>
            <p:ph type="body" sz="quarter" idx="20" hasCustomPrompt="1"/>
          </p:nvPr>
        </p:nvSpPr>
        <p:spPr>
          <a:xfrm>
            <a:off x="3813820" y="2538985"/>
            <a:ext cx="2428875" cy="670940"/>
          </a:xfrm>
        </p:spPr>
        <p:txBody>
          <a:bodyPr>
            <a:noAutofit/>
          </a:bodyPr>
          <a:lstStyle>
            <a:lvl1pPr marL="0" indent="0">
              <a:lnSpc>
                <a:spcPct val="10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a:lnSpc>
                <a:spcPct val="120000"/>
              </a:lnSpc>
            </a:pPr>
            <a:r>
              <a:rPr lang="en-US" sz="1000" b="0" cap="none" baseline="0" dirty="0" smtClean="0">
                <a:solidFill>
                  <a:schemeClr val="tx1"/>
                </a:solidFill>
                <a:latin typeface="+mn-lt"/>
              </a:rPr>
              <a:t>Phone: [Telephone]</a:t>
            </a:r>
            <a:br>
              <a:rPr lang="en-US" sz="1000" b="0" cap="none" baseline="0" dirty="0" smtClean="0">
                <a:solidFill>
                  <a:schemeClr val="tx1"/>
                </a:solidFill>
                <a:latin typeface="+mn-lt"/>
              </a:rPr>
            </a:br>
            <a:r>
              <a:rPr lang="en-US" sz="1000" b="0" cap="none" baseline="0" dirty="0" smtClean="0">
                <a:solidFill>
                  <a:schemeClr val="tx1"/>
                </a:solidFill>
                <a:latin typeface="+mn-lt"/>
              </a:rPr>
              <a:t>Email: [Email address]</a:t>
            </a:r>
            <a:br>
              <a:rPr lang="en-US" sz="1000" b="0" cap="none" baseline="0" dirty="0" smtClean="0">
                <a:solidFill>
                  <a:schemeClr val="tx1"/>
                </a:solidFill>
                <a:latin typeface="+mn-lt"/>
              </a:rPr>
            </a:br>
            <a:r>
              <a:rPr lang="en-US" sz="1000" b="0" cap="none" baseline="0" dirty="0" smtClean="0">
                <a:solidFill>
                  <a:schemeClr val="tx1"/>
                </a:solidFill>
                <a:latin typeface="+mn-lt"/>
              </a:rPr>
              <a:t>Web: [Web address]</a:t>
            </a:r>
          </a:p>
        </p:txBody>
      </p:sp>
      <p:sp>
        <p:nvSpPr>
          <p:cNvPr id="34" name="Text Placeholder 25"/>
          <p:cNvSpPr>
            <a:spLocks noGrp="1"/>
          </p:cNvSpPr>
          <p:nvPr>
            <p:ph type="body" sz="quarter" idx="21" hasCustomPrompt="1"/>
          </p:nvPr>
        </p:nvSpPr>
        <p:spPr>
          <a:xfrm>
            <a:off x="4746624" y="6851269"/>
            <a:ext cx="1508125" cy="152400"/>
          </a:xfrm>
        </p:spPr>
        <p:txBody>
          <a:bodyPr>
            <a:noAutofit/>
          </a:bodyPr>
          <a:lstStyle>
            <a:lvl1pPr marL="0" indent="0">
              <a:lnSpc>
                <a:spcPct val="90000"/>
              </a:lnSpc>
              <a:spcBef>
                <a:spcPts val="0"/>
              </a:spcBef>
              <a:buNone/>
              <a:defRPr sz="1000" b="1" cap="all" baseline="0">
                <a:solidFill>
                  <a:srgbClr val="1648B6"/>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[company name]</a:t>
            </a:r>
            <a:endParaRPr lang="en-US" dirty="0"/>
          </a:p>
        </p:txBody>
      </p:sp>
      <p:sp>
        <p:nvSpPr>
          <p:cNvPr id="37" name="Text Placeholder 36"/>
          <p:cNvSpPr>
            <a:spLocks noGrp="1"/>
          </p:cNvSpPr>
          <p:nvPr>
            <p:ph type="body" sz="quarter" idx="22" hasCustomPrompt="1"/>
          </p:nvPr>
        </p:nvSpPr>
        <p:spPr>
          <a:xfrm>
            <a:off x="4746624" y="7004304"/>
            <a:ext cx="1508125" cy="310896"/>
          </a:xfrm>
        </p:spPr>
        <p:txBody>
          <a:bodyPr>
            <a:noAutofit/>
          </a:bodyPr>
          <a:lstStyle>
            <a:lvl1pPr marL="0" indent="0">
              <a:lnSpc>
                <a:spcPct val="120000"/>
              </a:lnSpc>
              <a:spcBef>
                <a:spcPts val="0"/>
              </a:spcBef>
              <a:buNone/>
              <a:defRPr sz="800" baseline="0"/>
            </a:lvl1pPr>
            <a:lvl2pPr marL="0" indent="0">
              <a:defRPr sz="800"/>
            </a:lvl2pPr>
            <a:lvl3pPr marL="0" indent="0">
              <a:defRPr sz="800"/>
            </a:lvl3pPr>
            <a:lvl4pPr marL="0" indent="0">
              <a:defRPr sz="800"/>
            </a:lvl4pPr>
            <a:lvl5pPr marL="0" indent="0">
              <a:defRPr sz="800"/>
            </a:lvl5pPr>
          </a:lstStyle>
          <a:p>
            <a:pPr lvl="0"/>
            <a:r>
              <a:rPr lang="en-US" dirty="0" smtClean="0"/>
              <a:t>[Address]</a:t>
            </a:r>
            <a:br>
              <a:rPr lang="en-US" dirty="0" smtClean="0"/>
            </a:br>
            <a:r>
              <a:rPr lang="en-US" dirty="0" smtClean="0"/>
              <a:t>[City, ST ZIP Code]</a:t>
            </a:r>
          </a:p>
        </p:txBody>
      </p:sp>
      <p:sp>
        <p:nvSpPr>
          <p:cNvPr id="12" name="Picture Placeholder 11"/>
          <p:cNvSpPr>
            <a:spLocks noGrp="1"/>
          </p:cNvSpPr>
          <p:nvPr>
            <p:ph type="pic" sz="quarter" idx="10"/>
          </p:nvPr>
        </p:nvSpPr>
        <p:spPr>
          <a:xfrm>
            <a:off x="7165975" y="457200"/>
            <a:ext cx="2428875" cy="3657600"/>
          </a:xfrm>
          <a:solidFill>
            <a:schemeClr val="bg2"/>
          </a:solidFill>
        </p:spPr>
        <p:txBody>
          <a:bodyPr tIns="274320">
            <a:normAutofit/>
          </a:bodyPr>
          <a:lstStyle>
            <a:lvl1pPr marL="0" indent="0" algn="ctr">
              <a:buNone/>
              <a:defRPr sz="1400"/>
            </a:lvl1pPr>
          </a:lstStyle>
          <a:p>
            <a:r>
              <a:rPr lang="en-US" dirty="0" smtClean="0"/>
              <a:t>Click icon to add picture</a:t>
            </a:r>
            <a:endParaRPr lang="en-US" dirty="0"/>
          </a:p>
        </p:txBody>
      </p:sp>
      <p:sp>
        <p:nvSpPr>
          <p:cNvPr id="10" name="Title 9"/>
          <p:cNvSpPr>
            <a:spLocks noGrp="1"/>
          </p:cNvSpPr>
          <p:nvPr>
            <p:ph type="title" hasCustomPrompt="1"/>
          </p:nvPr>
        </p:nvSpPr>
        <p:spPr>
          <a:xfrm>
            <a:off x="7322344" y="4498848"/>
            <a:ext cx="2088832" cy="822960"/>
          </a:xfrm>
        </p:spPr>
        <p:txBody>
          <a:bodyPr>
            <a:normAutofit/>
          </a:bodyPr>
          <a:lstStyle>
            <a:lvl1pPr>
              <a:lnSpc>
                <a:spcPct val="85000"/>
              </a:lnSpc>
              <a:defRPr sz="2800" b="1" cap="all" baseline="0">
                <a:solidFill>
                  <a:schemeClr val="bg1"/>
                </a:solidFill>
              </a:defRPr>
            </a:lvl1pPr>
          </a:lstStyle>
          <a:p>
            <a:r>
              <a:rPr lang="en-US" dirty="0" smtClean="0"/>
              <a:t>Company name</a:t>
            </a:r>
            <a:endParaRPr lang="en-US" dirty="0"/>
          </a:p>
        </p:txBody>
      </p:sp>
      <p:sp>
        <p:nvSpPr>
          <p:cNvPr id="40" name="Text Placeholder 25"/>
          <p:cNvSpPr>
            <a:spLocks noGrp="1"/>
          </p:cNvSpPr>
          <p:nvPr>
            <p:ph type="body" sz="quarter" idx="23" hasCustomPrompt="1"/>
          </p:nvPr>
        </p:nvSpPr>
        <p:spPr>
          <a:xfrm>
            <a:off x="7322344" y="6624978"/>
            <a:ext cx="2088833" cy="439651"/>
          </a:xfrm>
        </p:spPr>
        <p:txBody>
          <a:bodyPr>
            <a:noAutofit/>
          </a:bodyPr>
          <a:lstStyle>
            <a:lvl1pPr marL="0" indent="0">
              <a:lnSpc>
                <a:spcPct val="100000"/>
              </a:lnSpc>
              <a:spcBef>
                <a:spcPts val="0"/>
              </a:spcBef>
              <a:buNone/>
              <a:defRPr sz="1300" b="0" i="1" baseline="0">
                <a:solidFill>
                  <a:schemeClr val="bg1"/>
                </a:solidFill>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[Brochure subtitle or company tagline.]</a:t>
            </a:r>
            <a:endParaRPr lang="en-US" dirty="0"/>
          </a:p>
        </p:txBody>
      </p:sp>
    </p:spTree>
    <p:extLst>
      <p:ext uri="{BB962C8B-B14F-4D97-AF65-F5344CB8AC3E}">
        <p14:creationId xmlns:p14="http://schemas.microsoft.com/office/powerpoint/2010/main" val="478386529"/>
      </p:ext>
    </p:extLst>
  </p:cSld>
  <p:clrMapOvr>
    <a:masterClrMapping/>
  </p:clrMapOvr>
  <p:extLst mod="1">
    <p:ext uri="{DCECCB84-F9BA-43D5-87BE-67443E8EF086}">
      <p15:sldGuideLst xmlns=""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side">
    <p:spTree>
      <p:nvGrpSpPr>
        <p:cNvPr id="1" name=""/>
        <p:cNvGrpSpPr/>
        <p:nvPr/>
      </p:nvGrpSpPr>
      <p:grpSpPr>
        <a:xfrm>
          <a:off x="0" y="0"/>
          <a:ext cx="0" cy="0"/>
          <a:chOff x="0" y="0"/>
          <a:chExt cx="0" cy="0"/>
        </a:xfrm>
      </p:grpSpPr>
      <p:sp>
        <p:nvSpPr>
          <p:cNvPr id="38" name="Instructional Text"/>
          <p:cNvSpPr/>
          <p:nvPr/>
        </p:nvSpPr>
        <p:spPr>
          <a:xfrm>
            <a:off x="10287000" y="4549"/>
            <a:ext cx="16764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dirty="0" smtClean="0">
                <a:latin typeface="Arial" pitchFamily="34" charset="0"/>
                <a:cs typeface="Arial" pitchFamily="34" charset="0"/>
              </a:rPr>
              <a:t>Note: </a:t>
            </a:r>
          </a:p>
          <a:p>
            <a:pPr>
              <a:spcBef>
                <a:spcPts val="1200"/>
              </a:spcBef>
            </a:pPr>
            <a:r>
              <a:rPr lang="en-US" sz="1100" b="1" i="1" baseline="0" dirty="0" smtClean="0">
                <a:latin typeface="Arial" pitchFamily="34" charset="0"/>
                <a:cs typeface="Arial" pitchFamily="34" charset="0"/>
              </a:rPr>
              <a:t>This brochure </a:t>
            </a:r>
            <a:r>
              <a:rPr lang="en-US" sz="1100" b="1" i="1" dirty="0" smtClean="0">
                <a:latin typeface="Arial" pitchFamily="34" charset="0"/>
                <a:cs typeface="Arial" pitchFamily="34" charset="0"/>
              </a:rPr>
              <a:t>is designed to be printed. </a:t>
            </a:r>
            <a:r>
              <a:rPr lang="en-US" sz="1100" b="1" i="1" baseline="0" dirty="0" smtClean="0">
                <a:latin typeface="Arial" pitchFamily="34" charset="0"/>
                <a:cs typeface="Arial" pitchFamily="34" charset="0"/>
              </a:rPr>
              <a:t>You should test print on regular paper to ensure proper positioning before printing on</a:t>
            </a:r>
            <a:r>
              <a:rPr lang="en-US" sz="1100" b="1" i="1" dirty="0" smtClean="0">
                <a:latin typeface="Arial" pitchFamily="34" charset="0"/>
                <a:cs typeface="Arial" pitchFamily="34" charset="0"/>
              </a:rPr>
              <a:t> card stock.</a:t>
            </a:r>
          </a:p>
          <a:p>
            <a:pPr>
              <a:spcBef>
                <a:spcPts val="1200"/>
              </a:spcBef>
            </a:pPr>
            <a:r>
              <a:rPr lang="en-US" sz="1100" b="1" i="1" baseline="0" dirty="0" smtClean="0">
                <a:latin typeface="Arial" pitchFamily="34" charset="0"/>
                <a:cs typeface="Arial" pitchFamily="34" charset="0"/>
              </a:rPr>
              <a:t>You may need to uncheck Scale to Fit Paper in the Print dialog (in the Full Page Slides dropdown).</a:t>
            </a:r>
          </a:p>
          <a:p>
            <a:pPr>
              <a:spcBef>
                <a:spcPts val="1200"/>
              </a:spcBef>
            </a:pPr>
            <a:r>
              <a:rPr lang="en-US" sz="1100" b="1" i="1" dirty="0" smtClean="0">
                <a:latin typeface="Arial" pitchFamily="34" charset="0"/>
                <a:cs typeface="Arial" pitchFamily="34" charset="0"/>
              </a:rPr>
              <a:t>Check your printer instructions to print double-sided pages.</a:t>
            </a:r>
            <a:endParaRPr lang="en-US" sz="1100" b="1" i="1" baseline="0" dirty="0" smtClean="0">
              <a:latin typeface="Arial" pitchFamily="34" charset="0"/>
              <a:cs typeface="Arial" pitchFamily="34" charset="0"/>
            </a:endParaRPr>
          </a:p>
          <a:p>
            <a:pPr>
              <a:spcBef>
                <a:spcPts val="1200"/>
              </a:spcBef>
            </a:pPr>
            <a:r>
              <a:rPr lang="en-US" sz="1100" b="1" i="1" baseline="0" dirty="0" smtClean="0">
                <a:latin typeface="Arial" pitchFamily="34" charset="0"/>
                <a:cs typeface="Arial" pitchFamily="34" charset="0"/>
              </a:rPr>
              <a:t>To change images on this slide, select a picture and delete it. Then click the Insert Picture icon</a:t>
            </a:r>
          </a:p>
          <a:p>
            <a:pPr>
              <a:spcBef>
                <a:spcPts val="1200"/>
              </a:spcBef>
            </a:pPr>
            <a:r>
              <a:rPr lang="en-US" sz="1100" b="1" i="1" baseline="0" dirty="0" smtClean="0">
                <a:latin typeface="Arial" pitchFamily="34" charset="0"/>
                <a:cs typeface="Arial" pitchFamily="34" charset="0"/>
              </a:rPr>
              <a:t>in the placeholder to insert your own image.</a:t>
            </a:r>
          </a:p>
          <a:p>
            <a:pPr>
              <a:spcBef>
                <a:spcPts val="1200"/>
              </a:spcBef>
            </a:pPr>
            <a:r>
              <a:rPr lang="en-US" sz="1100" b="1" i="1" dirty="0" smtClean="0">
                <a:latin typeface="Arial" pitchFamily="34" charset="0"/>
                <a:cs typeface="Arial" pitchFamily="34" charset="0"/>
              </a:rPr>
              <a:t>To change the logo to your own, right-click  the picture “replace with LOGO” and choose Change Picture.</a:t>
            </a:r>
          </a:p>
        </p:txBody>
      </p:sp>
      <p:pic>
        <p:nvPicPr>
          <p:cNvPr id="4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82" t="11880" r="7418" b="10952"/>
          <a:stretch/>
        </p:blipFill>
        <p:spPr bwMode="auto">
          <a:xfrm>
            <a:off x="11306175" y="4422775"/>
            <a:ext cx="290285" cy="28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p:nvPr userDrawn="1"/>
        </p:nvCxnSpPr>
        <p:spPr>
          <a:xfrm>
            <a:off x="3813048" y="2355757"/>
            <a:ext cx="2432304" cy="0"/>
          </a:xfrm>
          <a:prstGeom prst="line">
            <a:avLst/>
          </a:prstGeom>
          <a:ln w="12700">
            <a:solidFill>
              <a:srgbClr val="20984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813048" y="3962400"/>
            <a:ext cx="2432304" cy="0"/>
          </a:xfrm>
          <a:prstGeom prst="line">
            <a:avLst/>
          </a:prstGeom>
          <a:ln w="12700">
            <a:solidFill>
              <a:srgbClr val="20984E"/>
            </a:solidFill>
          </a:ln>
        </p:spPr>
        <p:style>
          <a:lnRef idx="1">
            <a:schemeClr val="accent1"/>
          </a:lnRef>
          <a:fillRef idx="0">
            <a:schemeClr val="accent1"/>
          </a:fillRef>
          <a:effectRef idx="0">
            <a:schemeClr val="accent1"/>
          </a:effectRef>
          <a:fontRef idx="minor">
            <a:schemeClr val="tx1"/>
          </a:fontRef>
        </p:style>
      </p:cxnSp>
      <p:sp>
        <p:nvSpPr>
          <p:cNvPr id="27" name="Text Placeholder 25"/>
          <p:cNvSpPr>
            <a:spLocks noGrp="1"/>
          </p:cNvSpPr>
          <p:nvPr>
            <p:ph type="body" sz="quarter" idx="14" hasCustomPrompt="1"/>
          </p:nvPr>
        </p:nvSpPr>
        <p:spPr>
          <a:xfrm>
            <a:off x="457200" y="5151395"/>
            <a:ext cx="2428875" cy="248151"/>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Here are a couple of ideas…</a:t>
            </a:r>
            <a:endParaRPr lang="en-US" dirty="0"/>
          </a:p>
        </p:txBody>
      </p:sp>
      <p:sp>
        <p:nvSpPr>
          <p:cNvPr id="29" name="Text Placeholder 25"/>
          <p:cNvSpPr>
            <a:spLocks noGrp="1"/>
          </p:cNvSpPr>
          <p:nvPr>
            <p:ph type="body" sz="quarter" idx="16" hasCustomPrompt="1"/>
          </p:nvPr>
        </p:nvSpPr>
        <p:spPr>
          <a:xfrm>
            <a:off x="457200" y="4386248"/>
            <a:ext cx="2428875" cy="609271"/>
          </a:xfrm>
        </p:spPr>
        <p:txBody>
          <a:bodyPr>
            <a:noAutofit/>
          </a:bodyPr>
          <a:lstStyle>
            <a:lvl1pPr marL="0" indent="0">
              <a:lnSpc>
                <a:spcPct val="90000"/>
              </a:lnSpc>
              <a:spcBef>
                <a:spcPts val="0"/>
              </a:spcBef>
              <a:buNone/>
              <a:defRPr sz="2000" b="1" baseline="0">
                <a:solidFill>
                  <a:schemeClr val="accent4">
                    <a:lumMod val="50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What do you include in a brochure?</a:t>
            </a:r>
            <a:endParaRPr lang="en-US" dirty="0"/>
          </a:p>
        </p:txBody>
      </p:sp>
      <p:sp>
        <p:nvSpPr>
          <p:cNvPr id="13" name="Picture Placeholder 11"/>
          <p:cNvSpPr>
            <a:spLocks noGrp="1"/>
          </p:cNvSpPr>
          <p:nvPr>
            <p:ph type="pic" sz="quarter" idx="11"/>
          </p:nvPr>
        </p:nvSpPr>
        <p:spPr>
          <a:xfrm>
            <a:off x="457200" y="457200"/>
            <a:ext cx="2428875" cy="3657600"/>
          </a:xfrm>
          <a:solidFill>
            <a:schemeClr val="bg2"/>
          </a:solidFill>
        </p:spPr>
        <p:txBody>
          <a:bodyPr tIns="274320">
            <a:normAutofit/>
          </a:bodyPr>
          <a:lstStyle>
            <a:lvl1pPr marL="0" indent="0" algn="ctr">
              <a:buNone/>
              <a:defRPr sz="1400"/>
            </a:lvl1pPr>
          </a:lstStyle>
          <a:p>
            <a:r>
              <a:rPr lang="en-US" dirty="0" smtClean="0"/>
              <a:t>Click icon to add picture</a:t>
            </a:r>
            <a:endParaRPr lang="en-US" dirty="0"/>
          </a:p>
        </p:txBody>
      </p:sp>
      <p:sp>
        <p:nvSpPr>
          <p:cNvPr id="26" name="Text Placeholder 25"/>
          <p:cNvSpPr>
            <a:spLocks noGrp="1"/>
          </p:cNvSpPr>
          <p:nvPr>
            <p:ph type="body" sz="quarter" idx="13" hasCustomPrompt="1"/>
          </p:nvPr>
        </p:nvSpPr>
        <p:spPr>
          <a:xfrm>
            <a:off x="457199" y="5399546"/>
            <a:ext cx="2428875" cy="1915653"/>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This spot would be perfect for a mission statement. You might use the right side of the page to summarize how you stand out from the crowd and use the center for a brief success story.</a:t>
            </a:r>
            <a:br>
              <a:rPr lang="en-US" dirty="0" smtClean="0"/>
            </a:br>
            <a:r>
              <a:rPr lang="en-US" dirty="0" smtClean="0"/>
              <a:t>(And be sure to pick photos that show off what your company does best. Pictures should always dress to impress.)</a:t>
            </a:r>
            <a:endParaRPr lang="en-US" dirty="0"/>
          </a:p>
        </p:txBody>
      </p:sp>
      <p:sp>
        <p:nvSpPr>
          <p:cNvPr id="30" name="Text Placeholder 25"/>
          <p:cNvSpPr>
            <a:spLocks noGrp="1"/>
          </p:cNvSpPr>
          <p:nvPr>
            <p:ph type="body" sz="quarter" idx="17" hasCustomPrompt="1"/>
          </p:nvPr>
        </p:nvSpPr>
        <p:spPr>
          <a:xfrm>
            <a:off x="3813820" y="612648"/>
            <a:ext cx="2428875" cy="454152"/>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Think a document that looks this good has to be difficult to format?</a:t>
            </a:r>
            <a:endParaRPr lang="en-US" dirty="0"/>
          </a:p>
        </p:txBody>
      </p:sp>
      <p:sp>
        <p:nvSpPr>
          <p:cNvPr id="31" name="Text Placeholder 25"/>
          <p:cNvSpPr>
            <a:spLocks noGrp="1"/>
          </p:cNvSpPr>
          <p:nvPr>
            <p:ph type="body" sz="quarter" idx="18" hasCustomPrompt="1"/>
          </p:nvPr>
        </p:nvSpPr>
        <p:spPr>
          <a:xfrm>
            <a:off x="3813820" y="1066800"/>
            <a:ext cx="2428875" cy="685800"/>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Think again! The placeholders in this brochure are formatted for you. Enter your own text with just a click.</a:t>
            </a:r>
            <a:endParaRPr lang="en-US" dirty="0"/>
          </a:p>
        </p:txBody>
      </p:sp>
      <p:sp>
        <p:nvSpPr>
          <p:cNvPr id="18" name="Text Placeholder 25"/>
          <p:cNvSpPr>
            <a:spLocks noGrp="1"/>
          </p:cNvSpPr>
          <p:nvPr>
            <p:ph type="body" sz="quarter" idx="23" hasCustomPrompt="1"/>
          </p:nvPr>
        </p:nvSpPr>
        <p:spPr>
          <a:xfrm>
            <a:off x="3813820" y="2420055"/>
            <a:ext cx="2428875" cy="1384504"/>
          </a:xfrm>
        </p:spPr>
        <p:txBody>
          <a:bodyPr anchor="ctr">
            <a:noAutofit/>
          </a:bodyPr>
          <a:lstStyle>
            <a:lvl1pPr marL="0" indent="0">
              <a:lnSpc>
                <a:spcPct val="130000"/>
              </a:lnSpc>
              <a:spcBef>
                <a:spcPts val="0"/>
              </a:spcBef>
              <a:buNone/>
              <a:defRPr sz="1500" i="1" baseline="0">
                <a:solidFill>
                  <a:srgbClr val="20984E"/>
                </a:solidFill>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“Don’t be shy! Show them how fabulous you are! This is a great spot for a glowing testimonial.”</a:t>
            </a:r>
            <a:endParaRPr lang="en-US" dirty="0"/>
          </a:p>
        </p:txBody>
      </p:sp>
      <p:sp>
        <p:nvSpPr>
          <p:cNvPr id="32" name="Text Placeholder 25"/>
          <p:cNvSpPr>
            <a:spLocks noGrp="1"/>
          </p:cNvSpPr>
          <p:nvPr>
            <p:ph type="body" sz="quarter" idx="19" hasCustomPrompt="1"/>
          </p:nvPr>
        </p:nvSpPr>
        <p:spPr>
          <a:xfrm>
            <a:off x="3813820" y="3865106"/>
            <a:ext cx="2428875" cy="22860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Get the exact results you want</a:t>
            </a:r>
          </a:p>
        </p:txBody>
      </p:sp>
      <p:sp>
        <p:nvSpPr>
          <p:cNvPr id="21" name="Text Placeholder 25"/>
          <p:cNvSpPr>
            <a:spLocks noGrp="1"/>
          </p:cNvSpPr>
          <p:nvPr>
            <p:ph type="body" sz="quarter" idx="24" hasCustomPrompt="1"/>
          </p:nvPr>
        </p:nvSpPr>
        <p:spPr>
          <a:xfrm>
            <a:off x="3813820" y="4106980"/>
            <a:ext cx="2428875" cy="844959"/>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To easily customize the look of this brochure, on the Design tab of the ribbon, check out the Themes, Colors, and Fonts galleries.</a:t>
            </a:r>
            <a:endParaRPr lang="en-US" dirty="0"/>
          </a:p>
        </p:txBody>
      </p:sp>
      <p:sp>
        <p:nvSpPr>
          <p:cNvPr id="22" name="Text Placeholder 25"/>
          <p:cNvSpPr>
            <a:spLocks noGrp="1"/>
          </p:cNvSpPr>
          <p:nvPr>
            <p:ph type="body" sz="quarter" idx="25" hasCustomPrompt="1"/>
          </p:nvPr>
        </p:nvSpPr>
        <p:spPr>
          <a:xfrm>
            <a:off x="3813820" y="5056716"/>
            <a:ext cx="2428875" cy="41234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Have company-branded colors or fonts?</a:t>
            </a:r>
            <a:endParaRPr lang="en-US" dirty="0"/>
          </a:p>
        </p:txBody>
      </p:sp>
      <p:sp>
        <p:nvSpPr>
          <p:cNvPr id="24" name="Text Placeholder 25"/>
          <p:cNvSpPr>
            <a:spLocks noGrp="1"/>
          </p:cNvSpPr>
          <p:nvPr>
            <p:ph type="body" sz="quarter" idx="26" hasCustomPrompt="1"/>
          </p:nvPr>
        </p:nvSpPr>
        <p:spPr>
          <a:xfrm>
            <a:off x="3813820" y="5494568"/>
            <a:ext cx="2428875" cy="771552"/>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No problem! The Themes, Colors, and Fonts galleries give you the option to add your own.</a:t>
            </a:r>
            <a:endParaRPr lang="en-US" dirty="0"/>
          </a:p>
        </p:txBody>
      </p:sp>
      <p:sp>
        <p:nvSpPr>
          <p:cNvPr id="12" name="Picture Placeholder 11"/>
          <p:cNvSpPr>
            <a:spLocks noGrp="1"/>
          </p:cNvSpPr>
          <p:nvPr>
            <p:ph type="pic" sz="quarter" idx="10"/>
          </p:nvPr>
        </p:nvSpPr>
        <p:spPr>
          <a:xfrm>
            <a:off x="7165975" y="457200"/>
            <a:ext cx="2428875" cy="1600200"/>
          </a:xfrm>
          <a:solidFill>
            <a:schemeClr val="bg2"/>
          </a:solidFill>
        </p:spPr>
        <p:txBody>
          <a:bodyPr tIns="274320">
            <a:normAutofit/>
          </a:bodyPr>
          <a:lstStyle>
            <a:lvl1pPr marL="0" indent="0" algn="ctr">
              <a:buNone/>
              <a:defRPr sz="1400"/>
            </a:lvl1pPr>
          </a:lstStyle>
          <a:p>
            <a:r>
              <a:rPr lang="en-US" dirty="0" smtClean="0"/>
              <a:t>Click icon to add picture</a:t>
            </a:r>
            <a:endParaRPr lang="en-US" dirty="0"/>
          </a:p>
        </p:txBody>
      </p:sp>
      <p:sp>
        <p:nvSpPr>
          <p:cNvPr id="28" name="Text Placeholder 25"/>
          <p:cNvSpPr>
            <a:spLocks noGrp="1"/>
          </p:cNvSpPr>
          <p:nvPr>
            <p:ph type="body" sz="quarter" idx="15" hasCustomPrompt="1"/>
          </p:nvPr>
        </p:nvSpPr>
        <p:spPr>
          <a:xfrm>
            <a:off x="7165975" y="2221894"/>
            <a:ext cx="2428875" cy="274320"/>
          </a:xfrm>
        </p:spPr>
        <p:txBody>
          <a:bodyPr>
            <a:noAutofit/>
          </a:bodyPr>
          <a:lstStyle>
            <a:lvl1pPr marL="0" indent="0">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[Type a caption for your photo]</a:t>
            </a:r>
            <a:endParaRPr lang="en-US" dirty="0"/>
          </a:p>
        </p:txBody>
      </p:sp>
      <p:sp>
        <p:nvSpPr>
          <p:cNvPr id="25" name="Text Placeholder 25"/>
          <p:cNvSpPr>
            <a:spLocks noGrp="1"/>
          </p:cNvSpPr>
          <p:nvPr>
            <p:ph type="body" sz="quarter" idx="27" hasCustomPrompt="1"/>
          </p:nvPr>
        </p:nvSpPr>
        <p:spPr>
          <a:xfrm>
            <a:off x="7172325" y="2530613"/>
            <a:ext cx="2428875" cy="733033"/>
          </a:xfrm>
        </p:spPr>
        <p:txBody>
          <a:bodyPr>
            <a:noAutofit/>
          </a:bodyPr>
          <a:lstStyle>
            <a:lvl1pPr marL="0" indent="0">
              <a:lnSpc>
                <a:spcPct val="12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Don’t forget to include some specifics about what you offer, and how you differ from the competition.</a:t>
            </a:r>
            <a:endParaRPr lang="en-US" dirty="0"/>
          </a:p>
        </p:txBody>
      </p:sp>
      <p:sp>
        <p:nvSpPr>
          <p:cNvPr id="35" name="Text Placeholder 25"/>
          <p:cNvSpPr>
            <a:spLocks noGrp="1"/>
          </p:cNvSpPr>
          <p:nvPr>
            <p:ph type="body" sz="quarter" idx="28" hasCustomPrompt="1"/>
          </p:nvPr>
        </p:nvSpPr>
        <p:spPr>
          <a:xfrm>
            <a:off x="7172325" y="3326958"/>
            <a:ext cx="2428875" cy="210899"/>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Our Products and Services</a:t>
            </a:r>
            <a:endParaRPr lang="en-US" dirty="0"/>
          </a:p>
        </p:txBody>
      </p:sp>
      <p:sp>
        <p:nvSpPr>
          <p:cNvPr id="36" name="Text Placeholder 25"/>
          <p:cNvSpPr>
            <a:spLocks noGrp="1"/>
          </p:cNvSpPr>
          <p:nvPr>
            <p:ph type="body" sz="quarter" idx="29" hasCustomPrompt="1"/>
          </p:nvPr>
        </p:nvSpPr>
        <p:spPr>
          <a:xfrm>
            <a:off x="7172325" y="3552470"/>
            <a:ext cx="2428875" cy="3762730"/>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You could include a bulleted list of products, services, or major benefits of working with your company. Or just summarize your finer points in a few concise paragraphs.</a:t>
            </a:r>
            <a:br>
              <a:rPr lang="en-US" dirty="0" smtClean="0"/>
            </a:br>
            <a:r>
              <a:rPr lang="en-US" dirty="0" smtClean="0"/>
              <a:t>We know you could go on for hours about how great your business is. (And we don’t blame you—you’re amazing!) Just remember that this is marketing—if you want to grab their attention, keep it brief, friendly, and readable.</a:t>
            </a:r>
            <a:endParaRPr lang="en-US" dirty="0"/>
          </a:p>
        </p:txBody>
      </p:sp>
    </p:spTree>
    <p:extLst>
      <p:ext uri="{BB962C8B-B14F-4D97-AF65-F5344CB8AC3E}">
        <p14:creationId xmlns:p14="http://schemas.microsoft.com/office/powerpoint/2010/main" val="1198149047"/>
      </p:ext>
    </p:extLst>
  </p:cSld>
  <p:clrMapOvr>
    <a:masterClrMapping/>
  </p:clrMapOvr>
  <p:extLst mod="1">
    <p:ext uri="{DCECCB84-F9BA-43D5-87BE-67443E8EF086}">
      <p15:sldGuideLst xmlns=""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0" tIns="0" rIns="0" bIns="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91515" y="2069042"/>
            <a:ext cx="8675370" cy="4931516"/>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1515" y="7203864"/>
            <a:ext cx="2703195"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5F272CD0-8AE2-403D-BC5A-E9768D13DA7F}" type="datetimeFigureOut">
              <a:rPr lang="en-US" smtClean="0"/>
              <a:pPr/>
              <a:t>11/21/2012</a:t>
            </a:fld>
            <a:endParaRPr lang="en-US" dirty="0"/>
          </a:p>
        </p:txBody>
      </p:sp>
      <p:sp>
        <p:nvSpPr>
          <p:cNvPr id="5" name="Footer Placeholder 4"/>
          <p:cNvSpPr>
            <a:spLocks noGrp="1"/>
          </p:cNvSpPr>
          <p:nvPr>
            <p:ph type="ftr" sz="quarter" idx="3"/>
          </p:nvPr>
        </p:nvSpPr>
        <p:spPr>
          <a:xfrm>
            <a:off x="3834765" y="7203864"/>
            <a:ext cx="238887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63690" y="7203864"/>
            <a:ext cx="2703195"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A2D45621-FB72-491B-A41E-B21F020BD976}" type="slidenum">
              <a:rPr lang="en-US" smtClean="0"/>
              <a:pPr/>
              <a:t>‹#›</a:t>
            </a:fld>
            <a:endParaRPr lang="en-US" dirty="0"/>
          </a:p>
        </p:txBody>
      </p:sp>
    </p:spTree>
    <p:extLst>
      <p:ext uri="{BB962C8B-B14F-4D97-AF65-F5344CB8AC3E}">
        <p14:creationId xmlns:p14="http://schemas.microsoft.com/office/powerpoint/2010/main" val="4261577845"/>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l" defTabSz="754380" rtl="0" eaLnBrk="1" latinLnBrk="0" hangingPunct="1">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ct val="30000"/>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ct val="30000"/>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ct val="30000"/>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448" userDrawn="1">
          <p15:clr>
            <a:srgbClr val="F26B43"/>
          </p15:clr>
        </p15:guide>
        <p15:guide id="2" pos="316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3.jpe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2.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g"/><Relationship Id="rId4" Type="http://schemas.microsoft.com/office/2007/relationships/hdphoto" Target="../media/hdphoto1.wdp"/><Relationship Id="rId9" Type="http://schemas.openxmlformats.org/officeDocument/2006/relationships/image" Target="../media/image8.jpg"/><Relationship Id="rId1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6873240" y="4191000"/>
            <a:ext cx="2819400" cy="3352800"/>
          </a:xfrm>
          <a:prstGeom prst="rect">
            <a:avLst/>
          </a:prstGeom>
          <a:solidFill>
            <a:schemeClr val="bg1"/>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339780" y="1450848"/>
            <a:ext cx="2185220" cy="1597152"/>
          </a:xfrm>
        </p:spPr>
        <p:txBody>
          <a:bodyPr>
            <a:normAutofit/>
          </a:bodyPr>
          <a:lstStyle/>
          <a:p>
            <a:pPr algn="ctr"/>
            <a:r>
              <a:rPr lang="en-US" sz="2000" dirty="0" smtClean="0">
                <a:solidFill>
                  <a:srgbClr val="0000FF"/>
                </a:solidFill>
                <a:latin typeface="Arial" pitchFamily="34" charset="0"/>
                <a:cs typeface="Arial" pitchFamily="34" charset="0"/>
              </a:rPr>
              <a:t>Nagg:  a tool to Aggregate and Package JPSS Products</a:t>
            </a:r>
            <a:endParaRPr lang="en-US" sz="2000" dirty="0">
              <a:solidFill>
                <a:srgbClr val="0000FF"/>
              </a:solidFill>
              <a:latin typeface="Arial" pitchFamily="34" charset="0"/>
              <a:cs typeface="Arial" pitchFamily="34" charset="0"/>
            </a:endParaRPr>
          </a:p>
        </p:txBody>
      </p:sp>
      <p:sp>
        <p:nvSpPr>
          <p:cNvPr id="16" name="Text Placeholder 15"/>
          <p:cNvSpPr>
            <a:spLocks noGrp="1"/>
          </p:cNvSpPr>
          <p:nvPr>
            <p:ph type="body" sz="quarter" idx="23"/>
          </p:nvPr>
        </p:nvSpPr>
        <p:spPr>
          <a:xfrm>
            <a:off x="7331653" y="3065549"/>
            <a:ext cx="2088833" cy="439651"/>
          </a:xfrm>
        </p:spPr>
        <p:txBody>
          <a:bodyPr/>
          <a:lstStyle/>
          <a:p>
            <a:pPr algn="ctr"/>
            <a:r>
              <a:rPr lang="en-US" sz="1400" dirty="0" smtClean="0">
                <a:solidFill>
                  <a:srgbClr val="0000FF"/>
                </a:solidFill>
              </a:rPr>
              <a:t>Easy Aggregation of Satellite Data Granules</a:t>
            </a:r>
            <a:endParaRPr lang="en-US" sz="1400" dirty="0">
              <a:solidFill>
                <a:srgbClr val="0000FF"/>
              </a:solidFill>
            </a:endParaRPr>
          </a:p>
        </p:txBody>
      </p:sp>
      <p:sp>
        <p:nvSpPr>
          <p:cNvPr id="60" name="Text Placeholder 24"/>
          <p:cNvSpPr txBox="1">
            <a:spLocks/>
          </p:cNvSpPr>
          <p:nvPr/>
        </p:nvSpPr>
        <p:spPr>
          <a:xfrm>
            <a:off x="3675888" y="349984"/>
            <a:ext cx="2428875" cy="457200"/>
          </a:xfrm>
          <a:prstGeom prst="rect">
            <a:avLst/>
          </a:prstGeom>
        </p:spPr>
        <p:txBody>
          <a:bodyPr vert="horz" lIns="0" tIns="0" rIns="0" bIns="0" rtlCol="0">
            <a:noAutofit/>
          </a:bodyPr>
          <a:lstStyle/>
          <a:p>
            <a:pPr marL="0" marR="0" lvl="0" indent="0" algn="l" defTabSz="754380" rtl="0" eaLnBrk="1" fontAlgn="auto" latinLnBrk="0" hangingPunct="1">
              <a:lnSpc>
                <a:spcPct val="90000"/>
              </a:lnSpc>
              <a:spcBef>
                <a:spcPts val="0"/>
              </a:spcBef>
              <a:spcAft>
                <a:spcPts val="0"/>
              </a:spcAft>
              <a:buClrTx/>
              <a:buSzTx/>
              <a:buFont typeface="Arial" panose="020B0604020202020204" pitchFamily="34" charset="0"/>
              <a:buNone/>
              <a:tabLst/>
              <a:defRPr/>
            </a:pPr>
            <a:r>
              <a:rPr lang="en-US" b="1" dirty="0" smtClean="0">
                <a:solidFill>
                  <a:srgbClr val="0000FF"/>
                </a:solidFill>
                <a:latin typeface="Arial" pitchFamily="34" charset="0"/>
                <a:cs typeface="Arial" pitchFamily="34" charset="0"/>
              </a:rPr>
              <a:t>Acknowledgements</a:t>
            </a:r>
            <a:endParaRPr kumimoji="0" lang="en-US" b="1" i="0" u="none" strike="noStrike" kern="1200" cap="none" spc="0" normalizeH="0" baseline="0" noProof="0" dirty="0">
              <a:ln>
                <a:noFill/>
              </a:ln>
              <a:solidFill>
                <a:srgbClr val="0000FF"/>
              </a:solidFill>
              <a:effectLst/>
              <a:uLnTx/>
              <a:uFillTx/>
              <a:latin typeface="Arial" pitchFamily="34" charset="0"/>
              <a:cs typeface="Arial" pitchFamily="34" charset="0"/>
            </a:endParaRPr>
          </a:p>
        </p:txBody>
      </p:sp>
      <p:sp>
        <p:nvSpPr>
          <p:cNvPr id="19" name="Rectangle 24"/>
          <p:cNvSpPr>
            <a:spLocks/>
          </p:cNvSpPr>
          <p:nvPr/>
        </p:nvSpPr>
        <p:spPr bwMode="auto">
          <a:xfrm>
            <a:off x="3679601" y="5422900"/>
            <a:ext cx="2886302"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4254" bIns="0"/>
          <a:lstStyle/>
          <a:p>
            <a:pPr marL="44009">
              <a:tabLst>
                <a:tab pos="242049" algn="l"/>
                <a:tab pos="924191" algn="l"/>
                <a:tab pos="242049" algn="l"/>
                <a:tab pos="924191" algn="l"/>
                <a:tab pos="638131" algn="l"/>
                <a:tab pos="924191" algn="l"/>
                <a:tab pos="242049" algn="l"/>
                <a:tab pos="924191" algn="l"/>
                <a:tab pos="638131" algn="l"/>
                <a:tab pos="924191" algn="l"/>
                <a:tab pos="924191" algn="l"/>
                <a:tab pos="924191" algn="l"/>
                <a:tab pos="638131" algn="l"/>
                <a:tab pos="924191" algn="l"/>
                <a:tab pos="497852" algn="l"/>
                <a:tab pos="924191" algn="l"/>
                <a:tab pos="497852" algn="l"/>
                <a:tab pos="924191" algn="l"/>
              </a:tabLst>
            </a:pPr>
            <a:r>
              <a:rPr lang="en-US" sz="1000" dirty="0">
                <a:solidFill>
                  <a:schemeClr val="tx1"/>
                </a:solidFill>
                <a:latin typeface="Arial" pitchFamily="34" charset="0"/>
                <a:cs typeface="Arial" pitchFamily="34" charset="0"/>
                <a:sym typeface="Arial" charset="0"/>
              </a:rPr>
              <a:t>Website: </a:t>
            </a:r>
            <a:r>
              <a:rPr lang="en-US" sz="1000" dirty="0">
                <a:solidFill>
                  <a:schemeClr val="tx1"/>
                </a:solidFill>
                <a:latin typeface="Arial" pitchFamily="34" charset="0"/>
                <a:cs typeface="Arial" pitchFamily="34" charset="0"/>
                <a:sym typeface="Arial Bold" charset="0"/>
              </a:rPr>
              <a:t> </a:t>
            </a:r>
            <a:r>
              <a:rPr lang="en-US" sz="1000" b="1" dirty="0">
                <a:solidFill>
                  <a:srgbClr val="0000CC"/>
                </a:solidFill>
                <a:latin typeface="Arial" pitchFamily="34" charset="0"/>
                <a:cs typeface="Arial" pitchFamily="34" charset="0"/>
                <a:sym typeface="Arial Bold" charset="0"/>
              </a:rPr>
              <a:t>http://www.hdfgroup.org</a:t>
            </a:r>
            <a:r>
              <a:rPr lang="en-US" sz="1000" dirty="0">
                <a:solidFill>
                  <a:srgbClr val="0000CC"/>
                </a:solidFill>
                <a:latin typeface="Arial" pitchFamily="34" charset="0"/>
                <a:cs typeface="Arial" pitchFamily="34" charset="0"/>
                <a:sym typeface="Arial Bold" charset="0"/>
              </a:rPr>
              <a:t>/</a:t>
            </a:r>
            <a:endParaRPr lang="en-US" sz="1000" dirty="0">
              <a:solidFill>
                <a:schemeClr val="tx1"/>
              </a:solidFill>
              <a:latin typeface="Arial" pitchFamily="34" charset="0"/>
              <a:ea typeface="Lucida Grande" charset="0"/>
              <a:cs typeface="Arial" pitchFamily="34" charset="0"/>
              <a:sym typeface="Arial" charset="0"/>
            </a:endParaRPr>
          </a:p>
          <a:p>
            <a:pPr marL="44009">
              <a:tabLst>
                <a:tab pos="242049" algn="l"/>
                <a:tab pos="924191" algn="l"/>
                <a:tab pos="242049" algn="l"/>
                <a:tab pos="924191" algn="l"/>
                <a:tab pos="638131" algn="l"/>
                <a:tab pos="924191" algn="l"/>
                <a:tab pos="242049" algn="l"/>
                <a:tab pos="924191" algn="l"/>
                <a:tab pos="638131" algn="l"/>
                <a:tab pos="924191" algn="l"/>
                <a:tab pos="924191" algn="l"/>
                <a:tab pos="924191" algn="l"/>
                <a:tab pos="638131" algn="l"/>
                <a:tab pos="924191" algn="l"/>
                <a:tab pos="497852" algn="l"/>
                <a:tab pos="924191" algn="l"/>
                <a:tab pos="497852" algn="l"/>
                <a:tab pos="924191" algn="l"/>
              </a:tabLst>
            </a:pPr>
            <a:r>
              <a:rPr lang="en-US" sz="1000" dirty="0">
                <a:solidFill>
                  <a:schemeClr val="tx1"/>
                </a:solidFill>
                <a:latin typeface="Arial" pitchFamily="34" charset="0"/>
                <a:cs typeface="Arial" pitchFamily="34" charset="0"/>
                <a:sym typeface="Arial" charset="0"/>
              </a:rPr>
              <a:t>Help Desk:  </a:t>
            </a:r>
            <a:r>
              <a:rPr lang="en-US" sz="1000" b="1" dirty="0">
                <a:solidFill>
                  <a:srgbClr val="0000CC"/>
                </a:solidFill>
                <a:latin typeface="Arial" pitchFamily="34" charset="0"/>
                <a:cs typeface="Arial" pitchFamily="34" charset="0"/>
                <a:sym typeface="Arial Bold" charset="0"/>
              </a:rPr>
              <a:t>help@hdfgroup.org</a:t>
            </a:r>
            <a:endParaRPr lang="en-US" sz="1000" b="1" dirty="0">
              <a:solidFill>
                <a:schemeClr val="tx1"/>
              </a:solidFill>
              <a:latin typeface="Arial" pitchFamily="34" charset="0"/>
              <a:ea typeface="Lucida Grande" charset="0"/>
              <a:cs typeface="Arial" pitchFamily="34" charset="0"/>
              <a:sym typeface="Arial" charset="0"/>
            </a:endParaRPr>
          </a:p>
          <a:p>
            <a:pPr marL="44009">
              <a:tabLst>
                <a:tab pos="242049" algn="l"/>
                <a:tab pos="924191" algn="l"/>
                <a:tab pos="242049" algn="l"/>
                <a:tab pos="924191" algn="l"/>
                <a:tab pos="638131" algn="l"/>
                <a:tab pos="924191" algn="l"/>
                <a:tab pos="242049" algn="l"/>
                <a:tab pos="924191" algn="l"/>
                <a:tab pos="638131" algn="l"/>
                <a:tab pos="924191" algn="l"/>
                <a:tab pos="924191" algn="l"/>
                <a:tab pos="924191" algn="l"/>
                <a:tab pos="638131" algn="l"/>
                <a:tab pos="924191" algn="l"/>
                <a:tab pos="497852" algn="l"/>
                <a:tab pos="924191" algn="l"/>
                <a:tab pos="497852" algn="l"/>
                <a:tab pos="924191" algn="l"/>
              </a:tabLst>
            </a:pPr>
            <a:r>
              <a:rPr lang="en-US" sz="1000" dirty="0">
                <a:solidFill>
                  <a:schemeClr val="tx1"/>
                </a:solidFill>
                <a:latin typeface="Arial" pitchFamily="34" charset="0"/>
                <a:cs typeface="Arial" pitchFamily="34" charset="0"/>
                <a:sym typeface="Arial" charset="0"/>
              </a:rPr>
              <a:t>General inquiries:</a:t>
            </a:r>
            <a:endParaRPr lang="en-US" sz="1000" dirty="0">
              <a:solidFill>
                <a:schemeClr val="tx1"/>
              </a:solidFill>
              <a:latin typeface="Arial" pitchFamily="34" charset="0"/>
              <a:ea typeface="Lucida Grande" charset="0"/>
              <a:cs typeface="Arial" pitchFamily="34" charset="0"/>
              <a:sym typeface="Arial" charset="0"/>
            </a:endParaRPr>
          </a:p>
          <a:p>
            <a:pPr marL="44009">
              <a:spcBef>
                <a:spcPts val="87"/>
              </a:spcBef>
              <a:tabLst>
                <a:tab pos="242049" algn="l"/>
                <a:tab pos="924191" algn="l"/>
                <a:tab pos="242049" algn="l"/>
                <a:tab pos="924191" algn="l"/>
                <a:tab pos="638131" algn="l"/>
                <a:tab pos="924191" algn="l"/>
                <a:tab pos="242049" algn="l"/>
                <a:tab pos="924191" algn="l"/>
                <a:tab pos="638131" algn="l"/>
                <a:tab pos="924191" algn="l"/>
                <a:tab pos="924191" algn="l"/>
                <a:tab pos="924191" algn="l"/>
                <a:tab pos="638131" algn="l"/>
                <a:tab pos="924191" algn="l"/>
                <a:tab pos="497852" algn="l"/>
                <a:tab pos="924191" algn="l"/>
                <a:tab pos="497852" algn="l"/>
                <a:tab pos="924191" algn="l"/>
              </a:tabLst>
            </a:pPr>
            <a:r>
              <a:rPr lang="en-US" sz="1000" b="1" dirty="0">
                <a:solidFill>
                  <a:srgbClr val="0000CC"/>
                </a:solidFill>
                <a:latin typeface="Arial" pitchFamily="34" charset="0"/>
                <a:cs typeface="Arial" pitchFamily="34" charset="0"/>
                <a:sym typeface="Arial Bold" charset="0"/>
              </a:rPr>
              <a:t>http://www.hdfgroup.org/about/contact.html</a:t>
            </a:r>
            <a:endParaRPr lang="en-US" sz="1000" b="1" dirty="0">
              <a:solidFill>
                <a:srgbClr val="0000CC"/>
              </a:solidFill>
              <a:latin typeface="Arial" pitchFamily="34" charset="0"/>
              <a:ea typeface="Lucida Grande" charset="0"/>
              <a:cs typeface="Arial" pitchFamily="34" charset="0"/>
              <a:sym typeface="Arial Bold" charset="0"/>
            </a:endParaRPr>
          </a:p>
          <a:p>
            <a:pPr marL="44009">
              <a:spcBef>
                <a:spcPts val="87"/>
              </a:spcBef>
              <a:tabLst>
                <a:tab pos="242049" algn="l"/>
                <a:tab pos="924191" algn="l"/>
                <a:tab pos="242049" algn="l"/>
                <a:tab pos="924191" algn="l"/>
                <a:tab pos="638131" algn="l"/>
                <a:tab pos="924191" algn="l"/>
                <a:tab pos="242049" algn="l"/>
                <a:tab pos="924191" algn="l"/>
                <a:tab pos="638131" algn="l"/>
                <a:tab pos="924191" algn="l"/>
                <a:tab pos="924191" algn="l"/>
                <a:tab pos="924191" algn="l"/>
                <a:tab pos="638131" algn="l"/>
                <a:tab pos="924191" algn="l"/>
                <a:tab pos="497852" algn="l"/>
                <a:tab pos="924191" algn="l"/>
                <a:tab pos="497852" algn="l"/>
                <a:tab pos="924191" algn="l"/>
              </a:tabLst>
            </a:pPr>
            <a:endParaRPr lang="en-US" sz="1000" dirty="0">
              <a:solidFill>
                <a:schemeClr val="tx1"/>
              </a:solidFill>
              <a:latin typeface="Arial" pitchFamily="34" charset="0"/>
              <a:cs typeface="Arial" pitchFamily="34" charset="0"/>
            </a:endParaRPr>
          </a:p>
          <a:p>
            <a:pPr marL="44009">
              <a:tabLst>
                <a:tab pos="242049" algn="l"/>
                <a:tab pos="924191" algn="l"/>
                <a:tab pos="242049" algn="l"/>
                <a:tab pos="924191" algn="l"/>
                <a:tab pos="638131" algn="l"/>
                <a:tab pos="924191" algn="l"/>
                <a:tab pos="242049" algn="l"/>
                <a:tab pos="924191" algn="l"/>
                <a:tab pos="638131" algn="l"/>
                <a:tab pos="924191" algn="l"/>
                <a:tab pos="924191" algn="l"/>
                <a:tab pos="924191" algn="l"/>
                <a:tab pos="638131" algn="l"/>
                <a:tab pos="924191" algn="l"/>
                <a:tab pos="497852" algn="l"/>
                <a:tab pos="924191" algn="l"/>
                <a:tab pos="497852" algn="l"/>
                <a:tab pos="924191" algn="l"/>
              </a:tabLst>
            </a:pPr>
            <a:r>
              <a:rPr lang="en-US" sz="1000" dirty="0">
                <a:solidFill>
                  <a:schemeClr val="tx1"/>
                </a:solidFill>
                <a:latin typeface="Arial" pitchFamily="34" charset="0"/>
                <a:cs typeface="Arial" pitchFamily="34" charset="0"/>
                <a:sym typeface="Arial" charset="0"/>
              </a:rPr>
              <a:t>The HDF Group</a:t>
            </a:r>
          </a:p>
          <a:p>
            <a:pPr marL="44009">
              <a:tabLst>
                <a:tab pos="242049" algn="l"/>
                <a:tab pos="924191" algn="l"/>
                <a:tab pos="242049" algn="l"/>
                <a:tab pos="924191" algn="l"/>
                <a:tab pos="638131" algn="l"/>
                <a:tab pos="924191" algn="l"/>
                <a:tab pos="242049" algn="l"/>
                <a:tab pos="924191" algn="l"/>
                <a:tab pos="638131" algn="l"/>
                <a:tab pos="924191" algn="l"/>
                <a:tab pos="924191" algn="l"/>
                <a:tab pos="924191" algn="l"/>
                <a:tab pos="638131" algn="l"/>
                <a:tab pos="924191" algn="l"/>
                <a:tab pos="497852" algn="l"/>
                <a:tab pos="924191" algn="l"/>
                <a:tab pos="497852" algn="l"/>
                <a:tab pos="924191" algn="l"/>
              </a:tabLst>
            </a:pPr>
            <a:r>
              <a:rPr lang="en-US" sz="1000" dirty="0">
                <a:solidFill>
                  <a:schemeClr val="tx1"/>
                </a:solidFill>
                <a:latin typeface="Arial" pitchFamily="34" charset="0"/>
                <a:cs typeface="Arial" pitchFamily="34" charset="0"/>
                <a:sym typeface="Arial" charset="0"/>
              </a:rPr>
              <a:t>1800 South Oak Street, Suite 203</a:t>
            </a:r>
          </a:p>
          <a:p>
            <a:pPr marL="44009">
              <a:tabLst>
                <a:tab pos="242049" algn="l"/>
                <a:tab pos="924191" algn="l"/>
                <a:tab pos="242049" algn="l"/>
                <a:tab pos="924191" algn="l"/>
                <a:tab pos="638131" algn="l"/>
                <a:tab pos="924191" algn="l"/>
                <a:tab pos="242049" algn="l"/>
                <a:tab pos="924191" algn="l"/>
                <a:tab pos="638131" algn="l"/>
                <a:tab pos="924191" algn="l"/>
                <a:tab pos="924191" algn="l"/>
                <a:tab pos="924191" algn="l"/>
                <a:tab pos="638131" algn="l"/>
                <a:tab pos="924191" algn="l"/>
                <a:tab pos="497852" algn="l"/>
                <a:tab pos="924191" algn="l"/>
                <a:tab pos="497852" algn="l"/>
                <a:tab pos="924191" algn="l"/>
              </a:tabLst>
            </a:pPr>
            <a:r>
              <a:rPr lang="en-US" sz="1000" dirty="0">
                <a:solidFill>
                  <a:schemeClr val="tx1"/>
                </a:solidFill>
                <a:latin typeface="Arial" pitchFamily="34" charset="0"/>
                <a:cs typeface="Arial" pitchFamily="34" charset="0"/>
                <a:sym typeface="Arial" charset="0"/>
              </a:rPr>
              <a:t>Champaign, Illinois  61820</a:t>
            </a:r>
          </a:p>
          <a:p>
            <a:pPr marL="44009">
              <a:tabLst>
                <a:tab pos="242049" algn="l"/>
                <a:tab pos="924191" algn="l"/>
                <a:tab pos="242049" algn="l"/>
                <a:tab pos="924191" algn="l"/>
                <a:tab pos="638131" algn="l"/>
                <a:tab pos="924191" algn="l"/>
                <a:tab pos="242049" algn="l"/>
                <a:tab pos="924191" algn="l"/>
                <a:tab pos="638131" algn="l"/>
                <a:tab pos="924191" algn="l"/>
                <a:tab pos="924191" algn="l"/>
                <a:tab pos="924191" algn="l"/>
                <a:tab pos="638131" algn="l"/>
                <a:tab pos="924191" algn="l"/>
                <a:tab pos="497852" algn="l"/>
                <a:tab pos="924191" algn="l"/>
                <a:tab pos="497852" algn="l"/>
                <a:tab pos="924191" algn="l"/>
              </a:tabLst>
            </a:pPr>
            <a:r>
              <a:rPr lang="en-US" sz="1000" dirty="0">
                <a:solidFill>
                  <a:schemeClr val="tx1"/>
                </a:solidFill>
                <a:latin typeface="Arial" pitchFamily="34" charset="0"/>
                <a:cs typeface="Arial" pitchFamily="34" charset="0"/>
                <a:sym typeface="Arial" charset="0"/>
              </a:rPr>
              <a:t>(217) 531-6100 </a:t>
            </a:r>
          </a:p>
        </p:txBody>
      </p:sp>
      <p:sp>
        <p:nvSpPr>
          <p:cNvPr id="20" name="Rectangle 25"/>
          <p:cNvSpPr>
            <a:spLocks/>
          </p:cNvSpPr>
          <p:nvPr/>
        </p:nvSpPr>
        <p:spPr bwMode="auto">
          <a:xfrm>
            <a:off x="3679601" y="5057001"/>
            <a:ext cx="28863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800080"/>
                </a:solidFill>
                <a:miter lim="800000"/>
                <a:headEnd type="none" w="med" len="med"/>
                <a:tailEnd type="none" w="med" len="med"/>
              </a14:hiddenLine>
            </a:ext>
          </a:extLst>
        </p:spPr>
        <p:txBody>
          <a:bodyPr wrap="square" lIns="0" tIns="0" rIns="44254" bIns="0">
            <a:spAutoFit/>
          </a:bodyPr>
          <a:lstStyle/>
          <a:p>
            <a:pPr marL="44009"/>
            <a:r>
              <a:rPr lang="en-US" b="1" dirty="0">
                <a:solidFill>
                  <a:srgbClr val="0000FF"/>
                </a:solidFill>
                <a:latin typeface="Arial" pitchFamily="34" charset="0"/>
                <a:ea typeface="Verdana" pitchFamily="34" charset="0"/>
                <a:cs typeface="Arial" pitchFamily="34" charset="0"/>
                <a:sym typeface="Times New Roman Bold Italic" charset="0"/>
              </a:rPr>
              <a:t>Contact Information</a:t>
            </a:r>
          </a:p>
        </p:txBody>
      </p:sp>
      <p:pic>
        <p:nvPicPr>
          <p:cNvPr id="27" name="Picture 2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32120" y="6870699"/>
            <a:ext cx="877866" cy="53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1" name="Picture 30"/>
          <p:cNvPicPr>
            <a:picLocks noChangeAspect="1"/>
          </p:cNvPicPr>
          <p:nvPr/>
        </p:nvPicPr>
        <p:blipFill>
          <a:blip r:embed="rId3" cstate="print">
            <a:extLst>
              <a:ext uri="{BEBA8EAE-BF5A-486C-A8C5-ECC9F3942E4B}">
                <a14:imgProps xmlns:a14="http://schemas.microsoft.com/office/drawing/2010/main">
                  <a14:imgLayer r:embed="rId4">
                    <a14:imgEffect>
                      <a14:artisticFilmGrain grainSize="30"/>
                    </a14:imgEffect>
                    <a14:imgEffect>
                      <a14:brightnessContrast bright="10000"/>
                    </a14:imgEffect>
                  </a14:imgLayer>
                </a14:imgProps>
              </a:ext>
              <a:ext uri="{28A0092B-C50C-407E-A947-70E740481C1C}">
                <a14:useLocalDpi xmlns:a14="http://schemas.microsoft.com/office/drawing/2010/main" val="0"/>
              </a:ext>
            </a:extLst>
          </a:blip>
          <a:stretch>
            <a:fillRect/>
          </a:stretch>
        </p:blipFill>
        <p:spPr>
          <a:xfrm>
            <a:off x="3700305" y="3500882"/>
            <a:ext cx="2640330" cy="1299718"/>
          </a:xfrm>
          <a:prstGeom prst="rect">
            <a:avLst/>
          </a:prstGeom>
          <a:effectLst>
            <a:glow rad="63500">
              <a:srgbClr val="C1D9F5">
                <a:alpha val="40000"/>
              </a:srgbClr>
            </a:glow>
            <a:softEdge rad="31750"/>
          </a:effectLst>
        </p:spPr>
      </p:pic>
      <p:pic>
        <p:nvPicPr>
          <p:cNvPr id="33" name="Picture 2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23334" y="301752"/>
            <a:ext cx="877866" cy="53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5" name="Picture 5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162800" y="4754880"/>
            <a:ext cx="2713275" cy="2508365"/>
          </a:xfrm>
          <a:prstGeom prst="rect">
            <a:avLst/>
          </a:prstGeom>
        </p:spPr>
      </p:pic>
      <p:grpSp>
        <p:nvGrpSpPr>
          <p:cNvPr id="56" name="Group 55"/>
          <p:cNvGrpSpPr>
            <a:grpSpLocks noChangeAspect="1"/>
          </p:cNvGrpSpPr>
          <p:nvPr/>
        </p:nvGrpSpPr>
        <p:grpSpPr>
          <a:xfrm>
            <a:off x="7239000" y="3886200"/>
            <a:ext cx="2626020" cy="877824"/>
            <a:chOff x="22860000" y="10515600"/>
            <a:chExt cx="20406360" cy="6821424"/>
          </a:xfrm>
        </p:grpSpPr>
        <p:grpSp>
          <p:nvGrpSpPr>
            <p:cNvPr id="57" name="Group 56"/>
            <p:cNvGrpSpPr/>
            <p:nvPr/>
          </p:nvGrpSpPr>
          <p:grpSpPr>
            <a:xfrm>
              <a:off x="22860000" y="10515600"/>
              <a:ext cx="20406360" cy="3253740"/>
              <a:chOff x="22860000" y="10515600"/>
              <a:chExt cx="20406360" cy="3253740"/>
            </a:xfrm>
          </p:grpSpPr>
          <p:pic>
            <p:nvPicPr>
              <p:cNvPr id="70" name="Picture 6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974800" y="10515600"/>
                <a:ext cx="3947160" cy="3253740"/>
              </a:xfrm>
              <a:prstGeom prst="rect">
                <a:avLst/>
              </a:prstGeom>
            </p:spPr>
          </p:pic>
          <p:pic>
            <p:nvPicPr>
              <p:cNvPr id="71" name="Picture 7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2860000" y="10515600"/>
                <a:ext cx="3947160" cy="3253740"/>
              </a:xfrm>
              <a:prstGeom prst="rect">
                <a:avLst/>
              </a:prstGeom>
            </p:spPr>
          </p:pic>
          <p:pic>
            <p:nvPicPr>
              <p:cNvPr id="72" name="Picture 7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1089600" y="10515600"/>
                <a:ext cx="3947160" cy="3253740"/>
              </a:xfrm>
              <a:prstGeom prst="rect">
                <a:avLst/>
              </a:prstGeom>
            </p:spPr>
          </p:pic>
          <p:pic>
            <p:nvPicPr>
              <p:cNvPr id="73" name="Picture 72"/>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5204400" y="10515600"/>
                <a:ext cx="3947160" cy="3253740"/>
              </a:xfrm>
              <a:prstGeom prst="rect">
                <a:avLst/>
              </a:prstGeom>
            </p:spPr>
          </p:pic>
          <p:pic>
            <p:nvPicPr>
              <p:cNvPr id="74" name="Picture 73"/>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9319200" y="10515600"/>
                <a:ext cx="3947160" cy="3253740"/>
              </a:xfrm>
              <a:prstGeom prst="rect">
                <a:avLst/>
              </a:prstGeom>
            </p:spPr>
          </p:pic>
          <p:grpSp>
            <p:nvGrpSpPr>
              <p:cNvPr id="75" name="Group 74"/>
              <p:cNvGrpSpPr/>
              <p:nvPr/>
            </p:nvGrpSpPr>
            <p:grpSpPr>
              <a:xfrm>
                <a:off x="26128599" y="11226165"/>
                <a:ext cx="12790160" cy="2296005"/>
                <a:chOff x="4915543" y="6624032"/>
                <a:chExt cx="12790160" cy="2296005"/>
              </a:xfrm>
            </p:grpSpPr>
            <p:sp>
              <p:nvSpPr>
                <p:cNvPr id="76" name="TextBox 75"/>
                <p:cNvSpPr txBox="1"/>
                <p:nvPr/>
              </p:nvSpPr>
              <p:spPr>
                <a:xfrm>
                  <a:off x="4915543" y="6624032"/>
                  <a:ext cx="731518" cy="2009010"/>
                </a:xfrm>
                <a:prstGeom prst="rect">
                  <a:avLst/>
                </a:prstGeom>
                <a:noFill/>
              </p:spPr>
              <p:txBody>
                <a:bodyPr wrap="square" rtlCol="0">
                  <a:spAutoFit/>
                </a:bodyPr>
                <a:lstStyle/>
                <a:p>
                  <a:r>
                    <a:rPr lang="en-US" sz="800" dirty="0" smtClean="0">
                      <a:solidFill>
                        <a:schemeClr val="tx1"/>
                      </a:solidFill>
                      <a:latin typeface="Rockwell Extra Bold" pitchFamily="18" charset="0"/>
                    </a:rPr>
                    <a:t>+</a:t>
                  </a:r>
                  <a:endParaRPr lang="en-US" sz="800" dirty="0">
                    <a:solidFill>
                      <a:schemeClr val="tx1"/>
                    </a:solidFill>
                    <a:latin typeface="Rockwell Extra Bold" pitchFamily="18" charset="0"/>
                  </a:endParaRPr>
                </a:p>
              </p:txBody>
            </p:sp>
            <p:sp>
              <p:nvSpPr>
                <p:cNvPr id="77" name="TextBox 76"/>
                <p:cNvSpPr txBox="1"/>
                <p:nvPr/>
              </p:nvSpPr>
              <p:spPr>
                <a:xfrm>
                  <a:off x="9036829" y="6624032"/>
                  <a:ext cx="426330" cy="2296005"/>
                </a:xfrm>
                <a:prstGeom prst="rect">
                  <a:avLst/>
                </a:prstGeom>
                <a:noFill/>
              </p:spPr>
              <p:txBody>
                <a:bodyPr wrap="square" rtlCol="0">
                  <a:spAutoFit/>
                </a:bodyPr>
                <a:lstStyle/>
                <a:p>
                  <a:r>
                    <a:rPr lang="en-US" sz="1000" dirty="0" smtClean="0">
                      <a:solidFill>
                        <a:schemeClr val="tx1"/>
                      </a:solidFill>
                      <a:latin typeface="Rockwell Extra Bold" pitchFamily="18" charset="0"/>
                    </a:rPr>
                    <a:t>+</a:t>
                  </a:r>
                  <a:endParaRPr lang="en-US" sz="1000" dirty="0">
                    <a:solidFill>
                      <a:schemeClr val="tx1"/>
                    </a:solidFill>
                    <a:latin typeface="Rockwell Extra Bold" pitchFamily="18" charset="0"/>
                  </a:endParaRPr>
                </a:p>
              </p:txBody>
            </p:sp>
            <p:sp>
              <p:nvSpPr>
                <p:cNvPr id="78" name="TextBox 77"/>
                <p:cNvSpPr txBox="1"/>
                <p:nvPr/>
              </p:nvSpPr>
              <p:spPr>
                <a:xfrm>
                  <a:off x="13300219" y="6624032"/>
                  <a:ext cx="426330" cy="2296005"/>
                </a:xfrm>
                <a:prstGeom prst="rect">
                  <a:avLst/>
                </a:prstGeom>
                <a:noFill/>
              </p:spPr>
              <p:txBody>
                <a:bodyPr wrap="square" rtlCol="0">
                  <a:spAutoFit/>
                </a:bodyPr>
                <a:lstStyle/>
                <a:p>
                  <a:r>
                    <a:rPr lang="en-US" sz="1000" dirty="0" smtClean="0">
                      <a:solidFill>
                        <a:schemeClr val="tx1"/>
                      </a:solidFill>
                      <a:latin typeface="Rockwell Extra Bold" pitchFamily="18" charset="0"/>
                    </a:rPr>
                    <a:t>+</a:t>
                  </a:r>
                  <a:endParaRPr lang="en-US" sz="1000" dirty="0">
                    <a:solidFill>
                      <a:schemeClr val="tx1"/>
                    </a:solidFill>
                    <a:latin typeface="Rockwell Extra Bold" pitchFamily="18" charset="0"/>
                  </a:endParaRPr>
                </a:p>
              </p:txBody>
            </p:sp>
            <p:sp>
              <p:nvSpPr>
                <p:cNvPr id="79" name="TextBox 78"/>
                <p:cNvSpPr txBox="1"/>
                <p:nvPr/>
              </p:nvSpPr>
              <p:spPr>
                <a:xfrm>
                  <a:off x="17279373" y="6624032"/>
                  <a:ext cx="426330" cy="2296005"/>
                </a:xfrm>
                <a:prstGeom prst="rect">
                  <a:avLst/>
                </a:prstGeom>
                <a:noFill/>
              </p:spPr>
              <p:txBody>
                <a:bodyPr wrap="square" rtlCol="0">
                  <a:spAutoFit/>
                </a:bodyPr>
                <a:lstStyle/>
                <a:p>
                  <a:r>
                    <a:rPr lang="en-US" sz="1000" dirty="0" smtClean="0">
                      <a:solidFill>
                        <a:schemeClr val="tx1"/>
                      </a:solidFill>
                      <a:latin typeface="Rockwell Extra Bold" pitchFamily="18" charset="0"/>
                    </a:rPr>
                    <a:t>+</a:t>
                  </a:r>
                  <a:endParaRPr lang="en-US" sz="1000" dirty="0">
                    <a:solidFill>
                      <a:schemeClr val="tx1"/>
                    </a:solidFill>
                    <a:latin typeface="Rockwell Extra Bold" pitchFamily="18" charset="0"/>
                  </a:endParaRPr>
                </a:p>
              </p:txBody>
            </p:sp>
          </p:grpSp>
        </p:grpSp>
        <p:grpSp>
          <p:nvGrpSpPr>
            <p:cNvPr id="58" name="Group 57"/>
            <p:cNvGrpSpPr/>
            <p:nvPr/>
          </p:nvGrpSpPr>
          <p:grpSpPr>
            <a:xfrm>
              <a:off x="23996905" y="14081760"/>
              <a:ext cx="17212055" cy="3255264"/>
              <a:chOff x="23996905" y="14081760"/>
              <a:chExt cx="17212055" cy="3255264"/>
            </a:xfrm>
          </p:grpSpPr>
          <p:pic>
            <p:nvPicPr>
              <p:cNvPr id="59" name="Picture 58"/>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4917400" y="14081760"/>
                <a:ext cx="3947160" cy="3253740"/>
              </a:xfrm>
              <a:prstGeom prst="rect">
                <a:avLst/>
              </a:prstGeom>
            </p:spPr>
          </p:pic>
          <p:pic>
            <p:nvPicPr>
              <p:cNvPr id="61" name="Picture 60"/>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3147000" y="14081760"/>
                <a:ext cx="3947160" cy="3253740"/>
              </a:xfrm>
              <a:prstGeom prst="rect">
                <a:avLst/>
              </a:prstGeom>
            </p:spPr>
          </p:pic>
          <p:pic>
            <p:nvPicPr>
              <p:cNvPr id="62" name="Picture 61"/>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9032200" y="14081760"/>
                <a:ext cx="3949009" cy="3255264"/>
              </a:xfrm>
              <a:prstGeom prst="rect">
                <a:avLst/>
              </a:prstGeom>
            </p:spPr>
          </p:pic>
          <p:pic>
            <p:nvPicPr>
              <p:cNvPr id="63" name="Picture 62"/>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37261800" y="14081760"/>
                <a:ext cx="3947160" cy="3253740"/>
              </a:xfrm>
              <a:prstGeom prst="rect">
                <a:avLst/>
              </a:prstGeom>
            </p:spPr>
          </p:pic>
          <p:grpSp>
            <p:nvGrpSpPr>
              <p:cNvPr id="64" name="Group 63"/>
              <p:cNvGrpSpPr/>
              <p:nvPr/>
            </p:nvGrpSpPr>
            <p:grpSpPr>
              <a:xfrm>
                <a:off x="23996905" y="14778993"/>
                <a:ext cx="13074391" cy="2296009"/>
                <a:chOff x="22472491" y="10577995"/>
                <a:chExt cx="13074391" cy="2296009"/>
              </a:xfrm>
            </p:grpSpPr>
            <p:sp>
              <p:nvSpPr>
                <p:cNvPr id="66" name="TextBox 65"/>
                <p:cNvSpPr txBox="1"/>
                <p:nvPr/>
              </p:nvSpPr>
              <p:spPr>
                <a:xfrm>
                  <a:off x="30857164" y="10577995"/>
                  <a:ext cx="426330" cy="2296009"/>
                </a:xfrm>
                <a:prstGeom prst="rect">
                  <a:avLst/>
                </a:prstGeom>
                <a:noFill/>
              </p:spPr>
              <p:txBody>
                <a:bodyPr wrap="square" rtlCol="0">
                  <a:spAutoFit/>
                </a:bodyPr>
                <a:lstStyle/>
                <a:p>
                  <a:r>
                    <a:rPr lang="en-US" sz="1000" dirty="0" smtClean="0">
                      <a:solidFill>
                        <a:schemeClr val="tx1"/>
                      </a:solidFill>
                      <a:latin typeface="Rockwell Extra Bold" pitchFamily="18" charset="0"/>
                    </a:rPr>
                    <a:t>+</a:t>
                  </a:r>
                  <a:endParaRPr lang="en-US" sz="1000" dirty="0">
                    <a:solidFill>
                      <a:schemeClr val="tx1"/>
                    </a:solidFill>
                    <a:latin typeface="Rockwell Extra Bold" pitchFamily="18" charset="0"/>
                  </a:endParaRPr>
                </a:p>
              </p:txBody>
            </p:sp>
            <p:sp>
              <p:nvSpPr>
                <p:cNvPr id="67" name="TextBox 66"/>
                <p:cNvSpPr txBox="1"/>
                <p:nvPr/>
              </p:nvSpPr>
              <p:spPr>
                <a:xfrm>
                  <a:off x="26593776" y="10577995"/>
                  <a:ext cx="426330" cy="2296009"/>
                </a:xfrm>
                <a:prstGeom prst="rect">
                  <a:avLst/>
                </a:prstGeom>
                <a:noFill/>
              </p:spPr>
              <p:txBody>
                <a:bodyPr wrap="square" rtlCol="0">
                  <a:spAutoFit/>
                </a:bodyPr>
                <a:lstStyle/>
                <a:p>
                  <a:r>
                    <a:rPr lang="en-US" sz="1000" dirty="0" smtClean="0">
                      <a:solidFill>
                        <a:schemeClr val="tx1"/>
                      </a:solidFill>
                      <a:latin typeface="Rockwell Extra Bold" pitchFamily="18" charset="0"/>
                    </a:rPr>
                    <a:t>+</a:t>
                  </a:r>
                  <a:endParaRPr lang="en-US" sz="1000" dirty="0">
                    <a:solidFill>
                      <a:schemeClr val="tx1"/>
                    </a:solidFill>
                    <a:latin typeface="Rockwell Extra Bold" pitchFamily="18" charset="0"/>
                  </a:endParaRPr>
                </a:p>
              </p:txBody>
            </p:sp>
            <p:sp>
              <p:nvSpPr>
                <p:cNvPr id="68" name="TextBox 67"/>
                <p:cNvSpPr txBox="1"/>
                <p:nvPr/>
              </p:nvSpPr>
              <p:spPr>
                <a:xfrm>
                  <a:off x="22472491" y="10577995"/>
                  <a:ext cx="426330" cy="2296009"/>
                </a:xfrm>
                <a:prstGeom prst="rect">
                  <a:avLst/>
                </a:prstGeom>
                <a:noFill/>
              </p:spPr>
              <p:txBody>
                <a:bodyPr wrap="square" rtlCol="0">
                  <a:spAutoFit/>
                </a:bodyPr>
                <a:lstStyle/>
                <a:p>
                  <a:r>
                    <a:rPr lang="en-US" sz="1000" dirty="0" smtClean="0">
                      <a:solidFill>
                        <a:schemeClr val="tx1"/>
                      </a:solidFill>
                      <a:latin typeface="Rockwell Extra Bold" pitchFamily="18" charset="0"/>
                    </a:rPr>
                    <a:t>+</a:t>
                  </a:r>
                  <a:endParaRPr lang="en-US" sz="1000" dirty="0">
                    <a:solidFill>
                      <a:schemeClr val="tx1"/>
                    </a:solidFill>
                    <a:latin typeface="Rockwell Extra Bold" pitchFamily="18" charset="0"/>
                  </a:endParaRPr>
                </a:p>
              </p:txBody>
            </p:sp>
            <p:sp>
              <p:nvSpPr>
                <p:cNvPr id="69" name="TextBox 68"/>
                <p:cNvSpPr txBox="1"/>
                <p:nvPr/>
              </p:nvSpPr>
              <p:spPr>
                <a:xfrm>
                  <a:off x="35089687" y="10577995"/>
                  <a:ext cx="457195" cy="2296009"/>
                </a:xfrm>
                <a:prstGeom prst="rect">
                  <a:avLst/>
                </a:prstGeom>
                <a:noFill/>
              </p:spPr>
              <p:txBody>
                <a:bodyPr wrap="square" rtlCol="0">
                  <a:spAutoFit/>
                </a:bodyPr>
                <a:lstStyle/>
                <a:p>
                  <a:r>
                    <a:rPr lang="en-US" sz="1000" dirty="0" smtClean="0">
                      <a:solidFill>
                        <a:schemeClr val="tx1"/>
                      </a:solidFill>
                      <a:latin typeface="Rockwell Extra Bold" pitchFamily="18" charset="0"/>
                    </a:rPr>
                    <a:t>+</a:t>
                  </a:r>
                  <a:endParaRPr lang="en-US" sz="1000" dirty="0">
                    <a:solidFill>
                      <a:schemeClr val="tx1"/>
                    </a:solidFill>
                    <a:latin typeface="Rockwell Extra Bold" pitchFamily="18" charset="0"/>
                  </a:endParaRPr>
                </a:p>
              </p:txBody>
            </p:sp>
          </p:grpSp>
        </p:grpSp>
      </p:grpSp>
      <p:sp>
        <p:nvSpPr>
          <p:cNvPr id="24" name="TextBox 23"/>
          <p:cNvSpPr txBox="1"/>
          <p:nvPr/>
        </p:nvSpPr>
        <p:spPr>
          <a:xfrm>
            <a:off x="9507276" y="4385846"/>
            <a:ext cx="322524" cy="338554"/>
          </a:xfrm>
          <a:prstGeom prst="rect">
            <a:avLst/>
          </a:prstGeom>
          <a:noFill/>
        </p:spPr>
        <p:txBody>
          <a:bodyPr wrap="none" rtlCol="0">
            <a:spAutoFit/>
          </a:bodyPr>
          <a:lstStyle/>
          <a:p>
            <a:r>
              <a:rPr lang="en-US" sz="1600" dirty="0" smtClean="0">
                <a:latin typeface="Rockwell Extra Bold" pitchFamily="18" charset="0"/>
              </a:rPr>
              <a:t>=</a:t>
            </a:r>
            <a:endParaRPr lang="en-US" sz="1600" dirty="0">
              <a:latin typeface="Rockwell Extra Bold" pitchFamily="18" charset="0"/>
            </a:endParaRPr>
          </a:p>
        </p:txBody>
      </p:sp>
      <p:pic>
        <p:nvPicPr>
          <p:cNvPr id="81" name="Picture 4" descr="http://upload.wikimedia.org/wikipedia/commons/thumb/7/79/NOAA_logo.svg/200px-NOAA_logo.svg.png"/>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7159752" y="301752"/>
            <a:ext cx="533400" cy="533400"/>
          </a:xfrm>
          <a:prstGeom prst="rect">
            <a:avLst/>
          </a:prstGeom>
          <a:noFill/>
          <a:extLst>
            <a:ext uri="{909E8E84-426E-40DD-AFC4-6F175D3DCCD1}">
              <a14:hiddenFill xmlns:a14="http://schemas.microsoft.com/office/drawing/2010/main">
                <a:solidFill>
                  <a:srgbClr val="FFFFFF"/>
                </a:solidFill>
              </a14:hiddenFill>
            </a:ext>
          </a:extLst>
        </p:spPr>
      </p:pic>
      <p:grpSp>
        <p:nvGrpSpPr>
          <p:cNvPr id="100" name="Group 99"/>
          <p:cNvGrpSpPr/>
          <p:nvPr/>
        </p:nvGrpSpPr>
        <p:grpSpPr>
          <a:xfrm>
            <a:off x="3745862" y="2590800"/>
            <a:ext cx="2206368" cy="553998"/>
            <a:chOff x="3745862" y="2819400"/>
            <a:chExt cx="2206368" cy="553998"/>
          </a:xfrm>
        </p:grpSpPr>
        <p:pic>
          <p:nvPicPr>
            <p:cNvPr id="96" name="Picture 9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50658" y="2868043"/>
              <a:ext cx="476250" cy="476250"/>
            </a:xfrm>
            <a:prstGeom prst="rect">
              <a:avLst/>
            </a:prstGeom>
          </p:spPr>
        </p:pic>
        <p:sp>
          <p:nvSpPr>
            <p:cNvPr id="98" name="TextBox 97"/>
            <p:cNvSpPr txBox="1"/>
            <p:nvPr/>
          </p:nvSpPr>
          <p:spPr>
            <a:xfrm>
              <a:off x="3745862" y="2819400"/>
              <a:ext cx="2206368" cy="553998"/>
            </a:xfrm>
            <a:prstGeom prst="rect">
              <a:avLst/>
            </a:prstGeom>
            <a:noFill/>
          </p:spPr>
          <p:txBody>
            <a:bodyPr wrap="square" rtlCol="0">
              <a:spAutoFit/>
            </a:bodyPr>
            <a:lstStyle/>
            <a:p>
              <a:r>
                <a:rPr lang="en-US" sz="1000" dirty="0" smtClean="0">
                  <a:solidFill>
                    <a:schemeClr val="tx1"/>
                  </a:solidFill>
                  <a:latin typeface="Arial" pitchFamily="34" charset="0"/>
                  <a:cs typeface="Arial" pitchFamily="34" charset="0"/>
                </a:rPr>
                <a:t>More information, </a:t>
              </a:r>
              <a:endParaRPr lang="en-US" sz="1000" dirty="0" smtClean="0">
                <a:solidFill>
                  <a:schemeClr val="tx1"/>
                </a:solidFill>
                <a:latin typeface="Arial" pitchFamily="34" charset="0"/>
                <a:cs typeface="Arial" pitchFamily="34" charset="0"/>
              </a:endParaRPr>
            </a:p>
            <a:p>
              <a:r>
                <a:rPr lang="en-US" sz="1000" dirty="0" smtClean="0">
                  <a:solidFill>
                    <a:schemeClr val="tx1"/>
                  </a:solidFill>
                  <a:latin typeface="Arial" pitchFamily="34" charset="0"/>
                  <a:cs typeface="Arial" pitchFamily="34" charset="0"/>
                </a:rPr>
                <a:t>download </a:t>
              </a:r>
              <a:r>
                <a:rPr lang="en-US" sz="1000" dirty="0" smtClean="0">
                  <a:solidFill>
                    <a:schemeClr val="tx1"/>
                  </a:solidFill>
                  <a:latin typeface="Arial" pitchFamily="34" charset="0"/>
                  <a:cs typeface="Arial" pitchFamily="34" charset="0"/>
                </a:rPr>
                <a:t>Linux64 binary: </a:t>
              </a:r>
              <a:endParaRPr lang="en-US" sz="1000" dirty="0" smtClean="0">
                <a:solidFill>
                  <a:schemeClr val="tx1"/>
                </a:solidFill>
                <a:latin typeface="Arial" pitchFamily="34" charset="0"/>
                <a:cs typeface="Arial" pitchFamily="34" charset="0"/>
              </a:endParaRPr>
            </a:p>
            <a:p>
              <a:r>
                <a:rPr lang="en-US" sz="1000" dirty="0">
                  <a:latin typeface="Arial" pitchFamily="34" charset="0"/>
                  <a:cs typeface="Arial" pitchFamily="34" charset="0"/>
                </a:rPr>
                <a:t>hdfgroup.org/projects/</a:t>
              </a:r>
              <a:r>
                <a:rPr lang="en-US" sz="1000" u="sng" dirty="0" err="1">
                  <a:latin typeface="Arial" pitchFamily="34" charset="0"/>
                  <a:cs typeface="Arial" pitchFamily="34" charset="0"/>
                </a:rPr>
                <a:t>jpss</a:t>
              </a:r>
              <a:r>
                <a:rPr lang="en-US" sz="1000" dirty="0" smtClean="0">
                  <a:solidFill>
                    <a:schemeClr val="tx1"/>
                  </a:solidFill>
                  <a:latin typeface="Arial" pitchFamily="34" charset="0"/>
                  <a:cs typeface="Arial" pitchFamily="34" charset="0"/>
                </a:rPr>
                <a:t>             </a:t>
              </a:r>
              <a:endParaRPr lang="en-US" sz="1000" dirty="0" smtClean="0">
                <a:solidFill>
                  <a:schemeClr val="tx1"/>
                </a:solidFill>
                <a:latin typeface="Arial" pitchFamily="34" charset="0"/>
                <a:cs typeface="Arial" pitchFamily="34" charset="0"/>
              </a:endParaRPr>
            </a:p>
          </p:txBody>
        </p:sp>
      </p:grpSp>
      <p:sp>
        <p:nvSpPr>
          <p:cNvPr id="101" name="TextBox 100"/>
          <p:cNvSpPr txBox="1"/>
          <p:nvPr/>
        </p:nvSpPr>
        <p:spPr>
          <a:xfrm>
            <a:off x="3584714" y="654784"/>
            <a:ext cx="2981189" cy="1631216"/>
          </a:xfrm>
          <a:prstGeom prst="rect">
            <a:avLst/>
          </a:prstGeom>
          <a:noFill/>
        </p:spPr>
        <p:txBody>
          <a:bodyPr wrap="square" rtlCol="0">
            <a:spAutoFit/>
          </a:bodyPr>
          <a:lstStyle/>
          <a:p>
            <a:r>
              <a:rPr lang="en-US" sz="1000" dirty="0" smtClean="0">
                <a:solidFill>
                  <a:schemeClr val="tx1"/>
                </a:solidFill>
                <a:latin typeface="Arial" pitchFamily="34" charset="0"/>
                <a:cs typeface="Arial" pitchFamily="34" charset="0"/>
              </a:rPr>
              <a:t>This </a:t>
            </a:r>
            <a:r>
              <a:rPr lang="en-US" sz="1000" dirty="0" smtClean="0">
                <a:solidFill>
                  <a:schemeClr val="tx1"/>
                </a:solidFill>
                <a:latin typeface="Arial" pitchFamily="34" charset="0"/>
                <a:cs typeface="Arial" pitchFamily="34" charset="0"/>
              </a:rPr>
              <a:t>work was supported by subcontract number HDF-1000 under Riverside Technology, Inc. prime contract number </a:t>
            </a:r>
            <a:r>
              <a:rPr lang="en-US" sz="1000" dirty="0" smtClean="0">
                <a:latin typeface="Arial" pitchFamily="34" charset="0"/>
                <a:cs typeface="Arial" pitchFamily="34" charset="0"/>
              </a:rPr>
              <a:t>DG133E07CQ0055, funded by the National Oceanic and Atmospheric Administration (NOAA)/National Environmental Satellite, Data and Information Services (NESDIS)</a:t>
            </a:r>
            <a:r>
              <a:rPr lang="en-US" sz="1000" dirty="0">
                <a:latin typeface="Arial" pitchFamily="34" charset="0"/>
                <a:cs typeface="Arial" pitchFamily="34" charset="0"/>
              </a:rPr>
              <a:t> ), under the direction of the NASA JPSS </a:t>
            </a:r>
            <a:r>
              <a:rPr lang="en-US" sz="1000" dirty="0" smtClean="0">
                <a:latin typeface="Arial" pitchFamily="34" charset="0"/>
                <a:cs typeface="Arial" pitchFamily="34" charset="0"/>
              </a:rPr>
              <a:t>program.  Images created by the IDV application developed at the Unidata Program Center/UCAR</a:t>
            </a:r>
            <a:r>
              <a:rPr lang="en-US" sz="1000" dirty="0" smtClean="0">
                <a:solidFill>
                  <a:schemeClr val="tx1"/>
                </a:solidFill>
                <a:latin typeface="Arial" pitchFamily="34" charset="0"/>
                <a:cs typeface="Arial" pitchFamily="34" charset="0"/>
              </a:rPr>
              <a:t>.</a:t>
            </a:r>
            <a:endParaRPr lang="en-GB" sz="1000" dirty="0" smtClean="0">
              <a:solidFill>
                <a:schemeClr val="tx1"/>
              </a:solidFill>
              <a:latin typeface="Arial" pitchFamily="34" charset="0"/>
              <a:cs typeface="Arial" pitchFamily="34" charset="0"/>
            </a:endParaRPr>
          </a:p>
        </p:txBody>
      </p:sp>
      <p:sp>
        <p:nvSpPr>
          <p:cNvPr id="103" name="TextBox 102"/>
          <p:cNvSpPr txBox="1"/>
          <p:nvPr/>
        </p:nvSpPr>
        <p:spPr>
          <a:xfrm>
            <a:off x="3313" y="598230"/>
            <a:ext cx="3349487" cy="7171194"/>
          </a:xfrm>
          <a:prstGeom prst="rect">
            <a:avLst/>
          </a:prstGeom>
          <a:noFill/>
        </p:spPr>
        <p:txBody>
          <a:bodyPr wrap="square" rtlCol="0">
            <a:spAutoFit/>
          </a:bodyPr>
          <a:lstStyle/>
          <a:p>
            <a:r>
              <a:rPr lang="en-US" sz="1000" b="1" dirty="0" smtClean="0">
                <a:latin typeface="Arial" pitchFamily="34" charset="0"/>
                <a:cs typeface="Arial" pitchFamily="34" charset="0"/>
              </a:rPr>
              <a:t>nagg </a:t>
            </a:r>
            <a:r>
              <a:rPr lang="en-US" sz="1000" b="1" dirty="0">
                <a:latin typeface="Arial" pitchFamily="34" charset="0"/>
                <a:cs typeface="Arial" pitchFamily="34" charset="0"/>
              </a:rPr>
              <a:t>[OPTIONS] &lt;</a:t>
            </a:r>
            <a:r>
              <a:rPr lang="en-US" sz="1000" b="1" dirty="0" err="1">
                <a:latin typeface="Arial" pitchFamily="34" charset="0"/>
                <a:cs typeface="Arial" pitchFamily="34" charset="0"/>
              </a:rPr>
              <a:t>input_file</a:t>
            </a:r>
            <a:r>
              <a:rPr lang="en-US" sz="1000" b="1" dirty="0" smtClean="0">
                <a:latin typeface="Arial" pitchFamily="34" charset="0"/>
                <a:cs typeface="Arial" pitchFamily="34" charset="0"/>
              </a:rPr>
              <a:t>&gt;...  </a:t>
            </a:r>
          </a:p>
          <a:p>
            <a:r>
              <a:rPr lang="en-US" sz="1000" b="1" dirty="0" smtClean="0">
                <a:latin typeface="Arial" pitchFamily="34" charset="0"/>
                <a:cs typeface="Arial" pitchFamily="34" charset="0"/>
              </a:rPr>
              <a:t>OPTIONS:</a:t>
            </a:r>
            <a:endParaRPr lang="en-US" sz="1000" b="1" dirty="0">
              <a:latin typeface="Arial" pitchFamily="34" charset="0"/>
              <a:cs typeface="Arial" pitchFamily="34" charset="0"/>
            </a:endParaRPr>
          </a:p>
          <a:p>
            <a:r>
              <a:rPr lang="en-US" sz="1000" b="1" dirty="0" smtClean="0">
                <a:latin typeface="Arial" pitchFamily="34" charset="0"/>
                <a:cs typeface="Arial" pitchFamily="34" charset="0"/>
              </a:rPr>
              <a:t>-</a:t>
            </a:r>
            <a:r>
              <a:rPr lang="en-US" sz="1000" b="1" dirty="0">
                <a:latin typeface="Arial" pitchFamily="34" charset="0"/>
                <a:cs typeface="Arial" pitchFamily="34" charset="0"/>
              </a:rPr>
              <a:t>h, --help</a:t>
            </a:r>
          </a:p>
          <a:p>
            <a:r>
              <a:rPr lang="en-US" sz="1000" dirty="0">
                <a:latin typeface="Arial" pitchFamily="34" charset="0"/>
                <a:cs typeface="Arial" pitchFamily="34" charset="0"/>
              </a:rPr>
              <a:t>   </a:t>
            </a:r>
            <a:r>
              <a:rPr lang="en-US" sz="1000" dirty="0" smtClean="0">
                <a:latin typeface="Arial" pitchFamily="34" charset="0"/>
                <a:cs typeface="Arial" pitchFamily="34" charset="0"/>
              </a:rPr>
              <a:t>Print </a:t>
            </a:r>
            <a:r>
              <a:rPr lang="en-US" sz="1000" dirty="0">
                <a:latin typeface="Arial" pitchFamily="34" charset="0"/>
                <a:cs typeface="Arial" pitchFamily="34" charset="0"/>
              </a:rPr>
              <a:t>command syntax; l</a:t>
            </a:r>
            <a:r>
              <a:rPr lang="en-US" sz="1000" dirty="0" smtClean="0">
                <a:latin typeface="Arial" pitchFamily="34" charset="0"/>
                <a:cs typeface="Arial" pitchFamily="34" charset="0"/>
              </a:rPr>
              <a:t>ist </a:t>
            </a:r>
            <a:r>
              <a:rPr lang="en-US" sz="1000" dirty="0">
                <a:latin typeface="Arial" pitchFamily="34" charset="0"/>
                <a:cs typeface="Arial" pitchFamily="34" charset="0"/>
              </a:rPr>
              <a:t>valid </a:t>
            </a:r>
            <a:r>
              <a:rPr lang="en-US" sz="1000" dirty="0" smtClean="0">
                <a:latin typeface="Arial" pitchFamily="34" charset="0"/>
                <a:cs typeface="Arial" pitchFamily="34" charset="0"/>
              </a:rPr>
              <a:t>&amp; compatible types</a:t>
            </a:r>
            <a:endParaRPr lang="en-US" sz="1000" dirty="0">
              <a:latin typeface="Arial" pitchFamily="34" charset="0"/>
              <a:cs typeface="Arial" pitchFamily="34" charset="0"/>
            </a:endParaRPr>
          </a:p>
          <a:p>
            <a:r>
              <a:rPr lang="en-US" sz="1000" b="1" dirty="0" smtClean="0">
                <a:latin typeface="Arial" pitchFamily="34" charset="0"/>
                <a:cs typeface="Arial" pitchFamily="34" charset="0"/>
              </a:rPr>
              <a:t>-</a:t>
            </a:r>
            <a:r>
              <a:rPr lang="en-US" sz="1000" b="1" dirty="0">
                <a:latin typeface="Arial" pitchFamily="34" charset="0"/>
                <a:cs typeface="Arial" pitchFamily="34" charset="0"/>
              </a:rPr>
              <a:t>t &lt;list&gt;, --type=&lt;list&gt;</a:t>
            </a:r>
          </a:p>
          <a:p>
            <a:r>
              <a:rPr lang="en-US" sz="1000" dirty="0">
                <a:latin typeface="Arial" pitchFamily="34" charset="0"/>
                <a:cs typeface="Arial" pitchFamily="34" charset="0"/>
              </a:rPr>
              <a:t>   </a:t>
            </a:r>
            <a:r>
              <a:rPr lang="en-US" sz="1000" i="1" dirty="0" smtClean="0">
                <a:latin typeface="Arial" pitchFamily="34" charset="0"/>
                <a:cs typeface="Arial" pitchFamily="34" charset="0"/>
              </a:rPr>
              <a:t>&lt;</a:t>
            </a:r>
            <a:r>
              <a:rPr lang="en-US" sz="1000" i="1" dirty="0">
                <a:latin typeface="Arial" pitchFamily="34" charset="0"/>
                <a:cs typeface="Arial" pitchFamily="34" charset="0"/>
              </a:rPr>
              <a:t>list&gt; </a:t>
            </a:r>
            <a:r>
              <a:rPr lang="en-US" sz="1000" dirty="0">
                <a:latin typeface="Arial" pitchFamily="34" charset="0"/>
                <a:cs typeface="Arial" pitchFamily="34" charset="0"/>
              </a:rPr>
              <a:t>specifies a comma separated list of </a:t>
            </a:r>
            <a:r>
              <a:rPr lang="en-US" sz="1000" dirty="0" smtClean="0">
                <a:latin typeface="Arial" pitchFamily="34" charset="0"/>
                <a:cs typeface="Arial" pitchFamily="34" charset="0"/>
              </a:rPr>
              <a:t>NPP</a:t>
            </a:r>
          </a:p>
          <a:p>
            <a:r>
              <a:rPr lang="en-US" sz="1000" dirty="0">
                <a:latin typeface="Arial" pitchFamily="34" charset="0"/>
                <a:cs typeface="Arial" pitchFamily="34" charset="0"/>
              </a:rPr>
              <a:t> </a:t>
            </a:r>
            <a:r>
              <a:rPr lang="en-US" sz="1000" dirty="0" smtClean="0">
                <a:latin typeface="Arial" pitchFamily="34" charset="0"/>
                <a:cs typeface="Arial" pitchFamily="34" charset="0"/>
              </a:rPr>
              <a:t>  record type mnemonics.  Unless </a:t>
            </a:r>
            <a:r>
              <a:rPr lang="en-US" sz="1000" dirty="0">
                <a:latin typeface="Arial" pitchFamily="34" charset="0"/>
                <a:cs typeface="Arial" pitchFamily="34" charset="0"/>
              </a:rPr>
              <a:t>-S is specified, </a:t>
            </a:r>
            <a:r>
              <a:rPr lang="en-US" sz="1000" dirty="0" smtClean="0">
                <a:latin typeface="Arial" pitchFamily="34" charset="0"/>
                <a:cs typeface="Arial" pitchFamily="34" charset="0"/>
              </a:rPr>
              <a:t>the</a:t>
            </a:r>
          </a:p>
          <a:p>
            <a:r>
              <a:rPr lang="en-US" sz="1000" dirty="0">
                <a:latin typeface="Arial" pitchFamily="34" charset="0"/>
                <a:cs typeface="Arial" pitchFamily="34" charset="0"/>
              </a:rPr>
              <a:t> </a:t>
            </a:r>
            <a:r>
              <a:rPr lang="en-US" sz="1000" dirty="0" smtClean="0">
                <a:latin typeface="Arial" pitchFamily="34" charset="0"/>
                <a:cs typeface="Arial" pitchFamily="34" charset="0"/>
              </a:rPr>
              <a:t>  granule types </a:t>
            </a:r>
            <a:r>
              <a:rPr lang="en-US" sz="1000" dirty="0">
                <a:latin typeface="Arial" pitchFamily="34" charset="0"/>
                <a:cs typeface="Arial" pitchFamily="34" charset="0"/>
              </a:rPr>
              <a:t>will </a:t>
            </a:r>
            <a:r>
              <a:rPr lang="en-US" sz="1000" dirty="0" smtClean="0">
                <a:latin typeface="Arial" pitchFamily="34" charset="0"/>
                <a:cs typeface="Arial" pitchFamily="34" charset="0"/>
              </a:rPr>
              <a:t>be packaged together.  Types</a:t>
            </a:r>
          </a:p>
          <a:p>
            <a:r>
              <a:rPr lang="en-US" sz="1000" dirty="0">
                <a:latin typeface="Arial" pitchFamily="34" charset="0"/>
                <a:cs typeface="Arial" pitchFamily="34" charset="0"/>
              </a:rPr>
              <a:t> </a:t>
            </a:r>
            <a:r>
              <a:rPr lang="en-US" sz="1000" dirty="0" smtClean="0">
                <a:latin typeface="Arial" pitchFamily="34" charset="0"/>
                <a:cs typeface="Arial" pitchFamily="34" charset="0"/>
              </a:rPr>
              <a:t>  must be compatible </a:t>
            </a:r>
            <a:r>
              <a:rPr lang="en-US" sz="1000" dirty="0">
                <a:latin typeface="Arial" pitchFamily="34" charset="0"/>
                <a:cs typeface="Arial" pitchFamily="34" charset="0"/>
              </a:rPr>
              <a:t>to be packaged together</a:t>
            </a:r>
            <a:r>
              <a:rPr lang="en-US" sz="1000" dirty="0" smtClean="0">
                <a:latin typeface="Arial" pitchFamily="34" charset="0"/>
                <a:cs typeface="Arial" pitchFamily="34" charset="0"/>
              </a:rPr>
              <a:t>.  (Use</a:t>
            </a:r>
          </a:p>
          <a:p>
            <a:r>
              <a:rPr lang="en-US" sz="1000" dirty="0">
                <a:latin typeface="Arial" pitchFamily="34" charset="0"/>
                <a:cs typeface="Arial" pitchFamily="34" charset="0"/>
              </a:rPr>
              <a:t> </a:t>
            </a:r>
            <a:r>
              <a:rPr lang="en-US" sz="1000" dirty="0" smtClean="0">
                <a:latin typeface="Arial" pitchFamily="34" charset="0"/>
                <a:cs typeface="Arial" pitchFamily="34" charset="0"/>
              </a:rPr>
              <a:t>  –h to list valid </a:t>
            </a:r>
            <a:r>
              <a:rPr lang="en-US" sz="1000" dirty="0">
                <a:latin typeface="Arial" pitchFamily="34" charset="0"/>
                <a:cs typeface="Arial" pitchFamily="34" charset="0"/>
              </a:rPr>
              <a:t>package groupings</a:t>
            </a:r>
            <a:r>
              <a:rPr lang="en-US" sz="1000" dirty="0" smtClean="0">
                <a:latin typeface="Arial" pitchFamily="34" charset="0"/>
                <a:cs typeface="Arial" pitchFamily="34" charset="0"/>
              </a:rPr>
              <a:t>).</a:t>
            </a:r>
          </a:p>
          <a:p>
            <a:r>
              <a:rPr lang="en-US" sz="1000" b="1" dirty="0" smtClean="0">
                <a:latin typeface="Arial" pitchFamily="34" charset="0"/>
                <a:cs typeface="Arial" pitchFamily="34" charset="0"/>
              </a:rPr>
              <a:t>-n </a:t>
            </a:r>
            <a:r>
              <a:rPr lang="en-US" sz="1000" b="1" dirty="0">
                <a:latin typeface="Arial" pitchFamily="34" charset="0"/>
                <a:cs typeface="Arial" pitchFamily="34" charset="0"/>
              </a:rPr>
              <a:t>&lt;N&gt;, --number=&lt;N&gt;</a:t>
            </a:r>
          </a:p>
          <a:p>
            <a:r>
              <a:rPr lang="en-US" sz="1000" dirty="0" smtClean="0">
                <a:latin typeface="Arial" pitchFamily="34" charset="0"/>
                <a:cs typeface="Arial" pitchFamily="34" charset="0"/>
              </a:rPr>
              <a:t>   </a:t>
            </a:r>
            <a:r>
              <a:rPr lang="en-US" sz="1000" i="1" dirty="0">
                <a:latin typeface="Arial" pitchFamily="34" charset="0"/>
                <a:cs typeface="Arial" pitchFamily="34" charset="0"/>
              </a:rPr>
              <a:t>&lt;N&gt; </a:t>
            </a:r>
            <a:r>
              <a:rPr lang="en-US" sz="1000" dirty="0">
                <a:latin typeface="Arial" pitchFamily="34" charset="0"/>
                <a:cs typeface="Arial" pitchFamily="34" charset="0"/>
              </a:rPr>
              <a:t>is the number of granules of each product </a:t>
            </a:r>
            <a:r>
              <a:rPr lang="en-US" sz="1000" dirty="0" smtClean="0">
                <a:latin typeface="Arial" pitchFamily="34" charset="0"/>
                <a:cs typeface="Arial" pitchFamily="34" charset="0"/>
              </a:rPr>
              <a:t>in</a:t>
            </a:r>
          </a:p>
          <a:p>
            <a:r>
              <a:rPr lang="en-US" sz="1000" dirty="0">
                <a:latin typeface="Arial" pitchFamily="34" charset="0"/>
                <a:cs typeface="Arial" pitchFamily="34" charset="0"/>
              </a:rPr>
              <a:t> </a:t>
            </a:r>
            <a:r>
              <a:rPr lang="en-US" sz="1000" dirty="0" smtClean="0">
                <a:latin typeface="Arial" pitchFamily="34" charset="0"/>
                <a:cs typeface="Arial" pitchFamily="34" charset="0"/>
              </a:rPr>
              <a:t>  each aggregate file;  </a:t>
            </a:r>
            <a:r>
              <a:rPr lang="en-US" sz="1000" i="1" dirty="0" smtClean="0">
                <a:latin typeface="Arial" pitchFamily="34" charset="0"/>
                <a:cs typeface="Arial" pitchFamily="34" charset="0"/>
              </a:rPr>
              <a:t>&lt;N&gt;</a:t>
            </a:r>
            <a:r>
              <a:rPr lang="en-US" sz="1000" dirty="0" smtClean="0">
                <a:latin typeface="Arial" pitchFamily="34" charset="0"/>
                <a:cs typeface="Arial" pitchFamily="34" charset="0"/>
              </a:rPr>
              <a:t> must </a:t>
            </a:r>
            <a:r>
              <a:rPr lang="en-US" sz="1000" dirty="0">
                <a:latin typeface="Arial" pitchFamily="34" charset="0"/>
                <a:cs typeface="Arial" pitchFamily="34" charset="0"/>
              </a:rPr>
              <a:t>be greater than </a:t>
            </a:r>
            <a:r>
              <a:rPr lang="en-US" sz="1000" dirty="0" smtClean="0">
                <a:latin typeface="Arial" pitchFamily="34" charset="0"/>
                <a:cs typeface="Arial" pitchFamily="34" charset="0"/>
              </a:rPr>
              <a:t>0.</a:t>
            </a:r>
          </a:p>
          <a:p>
            <a:r>
              <a:rPr lang="en-US" sz="1000" dirty="0">
                <a:latin typeface="Arial" pitchFamily="34" charset="0"/>
                <a:cs typeface="Arial" pitchFamily="34" charset="0"/>
              </a:rPr>
              <a:t> </a:t>
            </a:r>
            <a:r>
              <a:rPr lang="en-US" sz="1000" dirty="0" smtClean="0">
                <a:latin typeface="Arial" pitchFamily="34" charset="0"/>
                <a:cs typeface="Arial" pitchFamily="34" charset="0"/>
              </a:rPr>
              <a:t>  If not specified</a:t>
            </a:r>
            <a:r>
              <a:rPr lang="en-US" sz="1000" dirty="0">
                <a:latin typeface="Arial" pitchFamily="34" charset="0"/>
                <a:cs typeface="Arial" pitchFamily="34" charset="0"/>
              </a:rPr>
              <a:t>, default is </a:t>
            </a:r>
            <a:r>
              <a:rPr lang="en-US" sz="1000" dirty="0" smtClean="0">
                <a:latin typeface="Arial" pitchFamily="34" charset="0"/>
                <a:cs typeface="Arial" pitchFamily="34" charset="0"/>
              </a:rPr>
              <a:t>1 (single granule </a:t>
            </a:r>
            <a:r>
              <a:rPr lang="en-US" sz="1000" dirty="0">
                <a:latin typeface="Arial" pitchFamily="34" charset="0"/>
                <a:cs typeface="Arial" pitchFamily="34" charset="0"/>
              </a:rPr>
              <a:t>files).</a:t>
            </a:r>
          </a:p>
          <a:p>
            <a:r>
              <a:rPr lang="en-US" sz="1000" b="1" dirty="0" smtClean="0">
                <a:latin typeface="Arial" pitchFamily="34" charset="0"/>
                <a:cs typeface="Arial" pitchFamily="34" charset="0"/>
              </a:rPr>
              <a:t>-</a:t>
            </a:r>
            <a:r>
              <a:rPr lang="en-US" sz="1000" b="1" dirty="0">
                <a:latin typeface="Arial" pitchFamily="34" charset="0"/>
                <a:cs typeface="Arial" pitchFamily="34" charset="0"/>
              </a:rPr>
              <a:t>A &lt;t&gt;</a:t>
            </a:r>
          </a:p>
          <a:p>
            <a:r>
              <a:rPr lang="en-US" sz="1000" dirty="0" smtClean="0">
                <a:latin typeface="Arial" pitchFamily="34" charset="0"/>
                <a:cs typeface="Arial" pitchFamily="34" charset="0"/>
              </a:rPr>
              <a:t>   </a:t>
            </a:r>
            <a:r>
              <a:rPr lang="en-US" sz="1000" i="1" dirty="0">
                <a:latin typeface="Arial" pitchFamily="34" charset="0"/>
                <a:cs typeface="Arial" pitchFamily="34" charset="0"/>
              </a:rPr>
              <a:t>&lt;t&gt;</a:t>
            </a:r>
            <a:r>
              <a:rPr lang="en-US" sz="1000" dirty="0">
                <a:latin typeface="Arial" pitchFamily="34" charset="0"/>
                <a:cs typeface="Arial" pitchFamily="34" charset="0"/>
              </a:rPr>
              <a:t> is the </a:t>
            </a:r>
            <a:r>
              <a:rPr lang="en-US" sz="1000" dirty="0" smtClean="0">
                <a:latin typeface="Arial" pitchFamily="34" charset="0"/>
                <a:cs typeface="Arial" pitchFamily="34" charset="0"/>
              </a:rPr>
              <a:t>aggregation time span in seconds</a:t>
            </a:r>
          </a:p>
          <a:p>
            <a:r>
              <a:rPr lang="en-US" sz="1000" dirty="0">
                <a:latin typeface="Arial" pitchFamily="34" charset="0"/>
                <a:cs typeface="Arial" pitchFamily="34" charset="0"/>
              </a:rPr>
              <a:t> </a:t>
            </a:r>
            <a:r>
              <a:rPr lang="en-US" sz="1000" dirty="0" smtClean="0">
                <a:latin typeface="Arial" pitchFamily="34" charset="0"/>
                <a:cs typeface="Arial" pitchFamily="34" charset="0"/>
              </a:rPr>
              <a:t>  of  each aggregate </a:t>
            </a:r>
            <a:r>
              <a:rPr lang="en-US" sz="1000" dirty="0">
                <a:latin typeface="Arial" pitchFamily="34" charset="0"/>
                <a:cs typeface="Arial" pitchFamily="34" charset="0"/>
              </a:rPr>
              <a:t>file; must be a positive integer. </a:t>
            </a:r>
            <a:endParaRPr lang="en-US" sz="1000" dirty="0" smtClean="0">
              <a:latin typeface="Arial" pitchFamily="34" charset="0"/>
              <a:cs typeface="Arial" pitchFamily="34" charset="0"/>
            </a:endParaRPr>
          </a:p>
          <a:p>
            <a:r>
              <a:rPr lang="en-US" sz="1000" b="1" dirty="0" smtClean="0">
                <a:latin typeface="Arial" pitchFamily="34" charset="0"/>
                <a:cs typeface="Arial" pitchFamily="34" charset="0"/>
              </a:rPr>
              <a:t>-g &lt;criterion&gt;, --geolocation=&lt;criterion&gt;</a:t>
            </a:r>
          </a:p>
          <a:p>
            <a:r>
              <a:rPr lang="en-US" sz="1000" dirty="0" smtClean="0">
                <a:latin typeface="Arial" pitchFamily="34" charset="0"/>
                <a:cs typeface="Arial" pitchFamily="34" charset="0"/>
              </a:rPr>
              <a:t>   </a:t>
            </a:r>
            <a:r>
              <a:rPr lang="en-US" sz="1000" i="1" dirty="0">
                <a:latin typeface="Arial" pitchFamily="34" charset="0"/>
                <a:cs typeface="Arial" pitchFamily="34" charset="0"/>
              </a:rPr>
              <a:t>&lt;criterion</a:t>
            </a:r>
            <a:r>
              <a:rPr lang="en-US" sz="1000" i="1" dirty="0" smtClean="0">
                <a:latin typeface="Arial" pitchFamily="34" charset="0"/>
                <a:cs typeface="Arial" pitchFamily="34" charset="0"/>
              </a:rPr>
              <a:t>&gt;</a:t>
            </a:r>
            <a:r>
              <a:rPr lang="en-US" sz="1000" dirty="0" smtClean="0">
                <a:latin typeface="Arial" pitchFamily="34" charset="0"/>
                <a:cs typeface="Arial" pitchFamily="34" charset="0"/>
              </a:rPr>
              <a:t>, the </a:t>
            </a:r>
            <a:r>
              <a:rPr lang="en-US" sz="1000" dirty="0">
                <a:latin typeface="Arial" pitchFamily="34" charset="0"/>
                <a:cs typeface="Arial" pitchFamily="34" charset="0"/>
              </a:rPr>
              <a:t>criterion for </a:t>
            </a:r>
            <a:r>
              <a:rPr lang="en-US" sz="1000" dirty="0" smtClean="0">
                <a:latin typeface="Arial" pitchFamily="34" charset="0"/>
                <a:cs typeface="Arial" pitchFamily="34" charset="0"/>
              </a:rPr>
              <a:t>finding </a:t>
            </a:r>
            <a:r>
              <a:rPr lang="en-US" sz="1000" dirty="0">
                <a:latin typeface="Arial" pitchFamily="34" charset="0"/>
                <a:cs typeface="Arial" pitchFamily="34" charset="0"/>
              </a:rPr>
              <a:t>the </a:t>
            </a:r>
            <a:r>
              <a:rPr lang="en-US" sz="1000" dirty="0" smtClean="0">
                <a:latin typeface="Arial" pitchFamily="34" charset="0"/>
                <a:cs typeface="Arial" pitchFamily="34" charset="0"/>
              </a:rPr>
              <a:t>GEO granules</a:t>
            </a:r>
            <a:endParaRPr lang="en-US" sz="1000" dirty="0">
              <a:latin typeface="Arial" pitchFamily="34" charset="0"/>
              <a:cs typeface="Arial" pitchFamily="34" charset="0"/>
            </a:endParaRPr>
          </a:p>
          <a:p>
            <a:r>
              <a:rPr lang="en-US" sz="1000" dirty="0" smtClean="0">
                <a:latin typeface="Arial" pitchFamily="34" charset="0"/>
                <a:cs typeface="Arial" pitchFamily="34" charset="0"/>
              </a:rPr>
              <a:t>      </a:t>
            </a:r>
            <a:r>
              <a:rPr lang="en-US" sz="1000" i="1" dirty="0">
                <a:latin typeface="Arial" pitchFamily="34" charset="0"/>
                <a:cs typeface="Arial" pitchFamily="34" charset="0"/>
              </a:rPr>
              <a:t>no  | 0</a:t>
            </a:r>
            <a:r>
              <a:rPr lang="en-US" sz="1000" dirty="0">
                <a:latin typeface="Arial" pitchFamily="34" charset="0"/>
                <a:cs typeface="Arial" pitchFamily="34" charset="0"/>
              </a:rPr>
              <a:t>: Aggregate product files </a:t>
            </a:r>
            <a:r>
              <a:rPr lang="en-US" sz="1000" dirty="0" smtClean="0">
                <a:latin typeface="Arial" pitchFamily="34" charset="0"/>
                <a:cs typeface="Arial" pitchFamily="34" charset="0"/>
              </a:rPr>
              <a:t>with no GEO input</a:t>
            </a:r>
          </a:p>
          <a:p>
            <a:r>
              <a:rPr lang="en-US" sz="1000" dirty="0">
                <a:latin typeface="Arial" pitchFamily="34" charset="0"/>
                <a:cs typeface="Arial" pitchFamily="34" charset="0"/>
              </a:rPr>
              <a:t> </a:t>
            </a:r>
            <a:r>
              <a:rPr lang="en-US" sz="1000" dirty="0" smtClean="0">
                <a:latin typeface="Arial" pitchFamily="34" charset="0"/>
                <a:cs typeface="Arial" pitchFamily="34" charset="0"/>
              </a:rPr>
              <a:t>     or output</a:t>
            </a:r>
            <a:r>
              <a:rPr lang="en-US" sz="1000" dirty="0">
                <a:latin typeface="Arial" pitchFamily="34" charset="0"/>
                <a:cs typeface="Arial" pitchFamily="34" charset="0"/>
              </a:rPr>
              <a:t>.</a:t>
            </a:r>
          </a:p>
          <a:p>
            <a:r>
              <a:rPr lang="en-US" sz="1000" dirty="0" smtClean="0">
                <a:latin typeface="Arial" pitchFamily="34" charset="0"/>
                <a:cs typeface="Arial" pitchFamily="34" charset="0"/>
              </a:rPr>
              <a:t>      </a:t>
            </a:r>
            <a:r>
              <a:rPr lang="en-US" sz="1000" i="1" dirty="0">
                <a:latin typeface="Arial" pitchFamily="34" charset="0"/>
                <a:cs typeface="Arial" pitchFamily="34" charset="0"/>
              </a:rPr>
              <a:t>yes | 1</a:t>
            </a:r>
            <a:r>
              <a:rPr lang="en-US" sz="1000" dirty="0">
                <a:latin typeface="Arial" pitchFamily="34" charset="0"/>
                <a:cs typeface="Arial" pitchFamily="34" charset="0"/>
              </a:rPr>
              <a:t>: </a:t>
            </a:r>
            <a:r>
              <a:rPr lang="en-US" sz="1000" dirty="0" smtClean="0">
                <a:latin typeface="Arial" pitchFamily="34" charset="0"/>
                <a:cs typeface="Arial" pitchFamily="34" charset="0"/>
              </a:rPr>
              <a:t>Process Geolocation files, near matching</a:t>
            </a:r>
          </a:p>
          <a:p>
            <a:r>
              <a:rPr lang="en-US" sz="1000" dirty="0">
                <a:latin typeface="Arial" pitchFamily="34" charset="0"/>
                <a:cs typeface="Arial" pitchFamily="34" charset="0"/>
              </a:rPr>
              <a:t> </a:t>
            </a:r>
            <a:r>
              <a:rPr lang="en-US" sz="1000" dirty="0" smtClean="0">
                <a:latin typeface="Arial" pitchFamily="34" charset="0"/>
                <a:cs typeface="Arial" pitchFamily="34" charset="0"/>
              </a:rPr>
              <a:t>     of input filenames allowed.</a:t>
            </a:r>
          </a:p>
          <a:p>
            <a:r>
              <a:rPr lang="en-US" sz="1000" dirty="0">
                <a:latin typeface="Arial" pitchFamily="34" charset="0"/>
                <a:cs typeface="Arial" pitchFamily="34" charset="0"/>
              </a:rPr>
              <a:t> </a:t>
            </a:r>
            <a:r>
              <a:rPr lang="en-US" sz="1000" dirty="0" smtClean="0">
                <a:latin typeface="Arial" pitchFamily="34" charset="0"/>
                <a:cs typeface="Arial" pitchFamily="34" charset="0"/>
              </a:rPr>
              <a:t>     </a:t>
            </a:r>
            <a:r>
              <a:rPr lang="en-US" sz="1000" i="1" dirty="0" smtClean="0">
                <a:latin typeface="Arial" pitchFamily="34" charset="0"/>
                <a:cs typeface="Arial" pitchFamily="34" charset="0"/>
              </a:rPr>
              <a:t>strict | 2</a:t>
            </a:r>
            <a:r>
              <a:rPr lang="en-US" sz="1000" dirty="0" smtClean="0">
                <a:latin typeface="Arial" pitchFamily="34" charset="0"/>
                <a:cs typeface="Arial" pitchFamily="34" charset="0"/>
              </a:rPr>
              <a:t>: Require exact match GEO filenames.  </a:t>
            </a:r>
            <a:endParaRPr lang="en-US" sz="1000" dirty="0">
              <a:latin typeface="Arial" pitchFamily="34" charset="0"/>
              <a:cs typeface="Arial" pitchFamily="34" charset="0"/>
            </a:endParaRPr>
          </a:p>
          <a:p>
            <a:r>
              <a:rPr lang="en-US" sz="1000" dirty="0" smtClean="0">
                <a:latin typeface="Arial" pitchFamily="34" charset="0"/>
                <a:cs typeface="Arial" pitchFamily="34" charset="0"/>
              </a:rPr>
              <a:t>      </a:t>
            </a:r>
            <a:r>
              <a:rPr lang="en-US" sz="1000" i="1" dirty="0" smtClean="0">
                <a:latin typeface="Arial" pitchFamily="34" charset="0"/>
                <a:cs typeface="Arial" pitchFamily="34" charset="0"/>
              </a:rPr>
              <a:t>&lt;</a:t>
            </a:r>
            <a:r>
              <a:rPr lang="en-US" sz="1000" i="1" dirty="0" err="1">
                <a:latin typeface="Arial" pitchFamily="34" charset="0"/>
                <a:cs typeface="Arial" pitchFamily="34" charset="0"/>
              </a:rPr>
              <a:t>geoproduct</a:t>
            </a:r>
            <a:r>
              <a:rPr lang="en-US" sz="1000" i="1" dirty="0">
                <a:latin typeface="Arial" pitchFamily="34" charset="0"/>
                <a:cs typeface="Arial" pitchFamily="34" charset="0"/>
              </a:rPr>
              <a:t>&gt;</a:t>
            </a:r>
            <a:r>
              <a:rPr lang="en-US" sz="1000" dirty="0">
                <a:latin typeface="Arial" pitchFamily="34" charset="0"/>
                <a:cs typeface="Arial" pitchFamily="34" charset="0"/>
              </a:rPr>
              <a:t>: aggregate Geolocation </a:t>
            </a:r>
            <a:r>
              <a:rPr lang="en-US" sz="1000" dirty="0" smtClean="0">
                <a:latin typeface="Arial" pitchFamily="34" charset="0"/>
                <a:cs typeface="Arial" pitchFamily="34" charset="0"/>
              </a:rPr>
              <a:t>product</a:t>
            </a:r>
          </a:p>
          <a:p>
            <a:r>
              <a:rPr lang="en-US" sz="1000" dirty="0" smtClean="0">
                <a:latin typeface="Arial" pitchFamily="34" charset="0"/>
                <a:cs typeface="Arial" pitchFamily="34" charset="0"/>
              </a:rPr>
              <a:t>      </a:t>
            </a:r>
            <a:r>
              <a:rPr lang="en-US" sz="1000" i="1" dirty="0" smtClean="0">
                <a:latin typeface="Arial" pitchFamily="34" charset="0"/>
                <a:cs typeface="Arial" pitchFamily="34" charset="0"/>
              </a:rPr>
              <a:t>&lt;</a:t>
            </a:r>
            <a:r>
              <a:rPr lang="en-US" sz="1000" i="1" dirty="0" err="1" smtClean="0">
                <a:latin typeface="Arial" pitchFamily="34" charset="0"/>
                <a:cs typeface="Arial" pitchFamily="34" charset="0"/>
              </a:rPr>
              <a:t>geoproduct</a:t>
            </a:r>
            <a:r>
              <a:rPr lang="en-US" sz="1000" i="1" dirty="0" smtClean="0">
                <a:latin typeface="Arial" pitchFamily="34" charset="0"/>
                <a:cs typeface="Arial" pitchFamily="34" charset="0"/>
              </a:rPr>
              <a:t>&gt; </a:t>
            </a:r>
            <a:r>
              <a:rPr lang="en-US" sz="1000" dirty="0" smtClean="0">
                <a:latin typeface="Arial" pitchFamily="34" charset="0"/>
                <a:cs typeface="Arial" pitchFamily="34" charset="0"/>
              </a:rPr>
              <a:t>only</a:t>
            </a:r>
            <a:r>
              <a:rPr lang="en-US" sz="1000" dirty="0">
                <a:latin typeface="Arial" pitchFamily="34" charset="0"/>
                <a:cs typeface="Arial" pitchFamily="34" charset="0"/>
              </a:rPr>
              <a:t>.</a:t>
            </a:r>
          </a:p>
          <a:p>
            <a:r>
              <a:rPr lang="en-US" sz="1000" b="1" dirty="0" smtClean="0">
                <a:latin typeface="Arial" pitchFamily="34" charset="0"/>
                <a:cs typeface="Arial" pitchFamily="34" charset="0"/>
              </a:rPr>
              <a:t>-</a:t>
            </a:r>
            <a:r>
              <a:rPr lang="en-US" sz="1000" b="1" dirty="0">
                <a:latin typeface="Arial" pitchFamily="34" charset="0"/>
                <a:cs typeface="Arial" pitchFamily="34" charset="0"/>
              </a:rPr>
              <a:t>l &lt;example&gt;, --like=&lt;example&gt;</a:t>
            </a:r>
          </a:p>
          <a:p>
            <a:r>
              <a:rPr lang="en-US" sz="1000" dirty="0" smtClean="0">
                <a:latin typeface="Arial" pitchFamily="34" charset="0"/>
                <a:cs typeface="Arial" pitchFamily="34" charset="0"/>
              </a:rPr>
              <a:t>   </a:t>
            </a:r>
            <a:r>
              <a:rPr lang="en-US" sz="1000" dirty="0">
                <a:latin typeface="Arial" pitchFamily="34" charset="0"/>
                <a:cs typeface="Arial" pitchFamily="34" charset="0"/>
              </a:rPr>
              <a:t>Package like the </a:t>
            </a:r>
            <a:r>
              <a:rPr lang="en-US" sz="1000" i="1" dirty="0">
                <a:latin typeface="Arial" pitchFamily="34" charset="0"/>
                <a:cs typeface="Arial" pitchFamily="34" charset="0"/>
              </a:rPr>
              <a:t>&lt;example&gt; </a:t>
            </a:r>
            <a:r>
              <a:rPr lang="en-US" sz="1000" dirty="0">
                <a:latin typeface="Arial" pitchFamily="34" charset="0"/>
                <a:cs typeface="Arial" pitchFamily="34" charset="0"/>
              </a:rPr>
              <a:t>file in number </a:t>
            </a:r>
            <a:r>
              <a:rPr lang="en-US" sz="1000" dirty="0" smtClean="0">
                <a:latin typeface="Arial" pitchFamily="34" charset="0"/>
                <a:cs typeface="Arial" pitchFamily="34" charset="0"/>
              </a:rPr>
              <a:t>of</a:t>
            </a:r>
          </a:p>
          <a:p>
            <a:r>
              <a:rPr lang="en-US" sz="1000" dirty="0">
                <a:latin typeface="Arial" pitchFamily="34" charset="0"/>
                <a:cs typeface="Arial" pitchFamily="34" charset="0"/>
              </a:rPr>
              <a:t> </a:t>
            </a:r>
            <a:r>
              <a:rPr lang="en-US" sz="1000" dirty="0" smtClean="0">
                <a:latin typeface="Arial" pitchFamily="34" charset="0"/>
                <a:cs typeface="Arial" pitchFamily="34" charset="0"/>
              </a:rPr>
              <a:t>  granules and  type list</a:t>
            </a:r>
            <a:r>
              <a:rPr lang="en-US" sz="1000" dirty="0">
                <a:latin typeface="Arial" pitchFamily="34" charset="0"/>
                <a:cs typeface="Arial" pitchFamily="34" charset="0"/>
              </a:rPr>
              <a:t>.</a:t>
            </a:r>
          </a:p>
          <a:p>
            <a:r>
              <a:rPr lang="en-US" sz="1000" dirty="0" smtClean="0">
                <a:latin typeface="Arial" pitchFamily="34" charset="0"/>
                <a:cs typeface="Arial" pitchFamily="34" charset="0"/>
              </a:rPr>
              <a:t>   </a:t>
            </a:r>
            <a:r>
              <a:rPr lang="en-US" sz="1000" i="1" dirty="0">
                <a:latin typeface="Arial" pitchFamily="34" charset="0"/>
                <a:cs typeface="Arial" pitchFamily="34" charset="0"/>
              </a:rPr>
              <a:t>&lt;example&gt; </a:t>
            </a:r>
            <a:r>
              <a:rPr lang="en-US" sz="1000" dirty="0">
                <a:latin typeface="Arial" pitchFamily="34" charset="0"/>
                <a:cs typeface="Arial" pitchFamily="34" charset="0"/>
              </a:rPr>
              <a:t>must be an existing NPP file. </a:t>
            </a:r>
            <a:r>
              <a:rPr lang="en-US" sz="1000" dirty="0" smtClean="0">
                <a:latin typeface="Arial" pitchFamily="34" charset="0"/>
                <a:cs typeface="Arial" pitchFamily="34" charset="0"/>
              </a:rPr>
              <a:t>Command</a:t>
            </a:r>
          </a:p>
          <a:p>
            <a:r>
              <a:rPr lang="en-US" sz="1000" dirty="0">
                <a:latin typeface="Arial" pitchFamily="34" charset="0"/>
                <a:cs typeface="Arial" pitchFamily="34" charset="0"/>
              </a:rPr>
              <a:t> </a:t>
            </a:r>
            <a:r>
              <a:rPr lang="en-US" sz="1000" dirty="0" smtClean="0">
                <a:latin typeface="Arial" pitchFamily="34" charset="0"/>
                <a:cs typeface="Arial" pitchFamily="34" charset="0"/>
              </a:rPr>
              <a:t>     line options override </a:t>
            </a:r>
            <a:r>
              <a:rPr lang="en-US" sz="1000" dirty="0">
                <a:latin typeface="Arial" pitchFamily="34" charset="0"/>
                <a:cs typeface="Arial" pitchFamily="34" charset="0"/>
              </a:rPr>
              <a:t>the number of granules </a:t>
            </a:r>
            <a:r>
              <a:rPr lang="en-US" sz="1000" dirty="0" smtClean="0">
                <a:latin typeface="Arial" pitchFamily="34" charset="0"/>
                <a:cs typeface="Arial" pitchFamily="34" charset="0"/>
              </a:rPr>
              <a:t>and</a:t>
            </a:r>
          </a:p>
          <a:p>
            <a:r>
              <a:rPr lang="en-US" sz="1000" dirty="0">
                <a:latin typeface="Arial" pitchFamily="34" charset="0"/>
                <a:cs typeface="Arial" pitchFamily="34" charset="0"/>
              </a:rPr>
              <a:t> </a:t>
            </a:r>
            <a:r>
              <a:rPr lang="en-US" sz="1000" dirty="0" smtClean="0">
                <a:latin typeface="Arial" pitchFamily="34" charset="0"/>
                <a:cs typeface="Arial" pitchFamily="34" charset="0"/>
              </a:rPr>
              <a:t>     type list </a:t>
            </a:r>
            <a:r>
              <a:rPr lang="en-US" sz="1000" dirty="0">
                <a:latin typeface="Arial" pitchFamily="34" charset="0"/>
                <a:cs typeface="Arial" pitchFamily="34" charset="0"/>
              </a:rPr>
              <a:t>from the  </a:t>
            </a:r>
            <a:r>
              <a:rPr lang="en-US" sz="1000" i="1" dirty="0" smtClean="0">
                <a:latin typeface="Arial" pitchFamily="34" charset="0"/>
                <a:cs typeface="Arial" pitchFamily="34" charset="0"/>
              </a:rPr>
              <a:t>&lt;example&gt;</a:t>
            </a:r>
            <a:r>
              <a:rPr lang="en-US" sz="1000" dirty="0" smtClean="0">
                <a:latin typeface="Arial" pitchFamily="34" charset="0"/>
                <a:cs typeface="Arial" pitchFamily="34" charset="0"/>
              </a:rPr>
              <a:t> file</a:t>
            </a:r>
            <a:r>
              <a:rPr lang="en-US" sz="1000" dirty="0">
                <a:latin typeface="Arial" pitchFamily="34" charset="0"/>
                <a:cs typeface="Arial" pitchFamily="34" charset="0"/>
              </a:rPr>
              <a:t>.</a:t>
            </a:r>
          </a:p>
          <a:p>
            <a:r>
              <a:rPr lang="en-US" sz="1000" b="1" dirty="0" smtClean="0">
                <a:latin typeface="Arial" pitchFamily="34" charset="0"/>
                <a:cs typeface="Arial" pitchFamily="34" charset="0"/>
              </a:rPr>
              <a:t>-</a:t>
            </a:r>
            <a:r>
              <a:rPr lang="en-US" sz="1000" b="1" dirty="0">
                <a:latin typeface="Arial" pitchFamily="34" charset="0"/>
                <a:cs typeface="Arial" pitchFamily="34" charset="0"/>
              </a:rPr>
              <a:t>d &lt;directory&gt;, --directory=&lt;directory&gt;</a:t>
            </a:r>
          </a:p>
          <a:p>
            <a:r>
              <a:rPr lang="en-US" sz="1000" dirty="0" smtClean="0">
                <a:latin typeface="Arial" pitchFamily="34" charset="0"/>
                <a:cs typeface="Arial" pitchFamily="34" charset="0"/>
              </a:rPr>
              <a:t>   </a:t>
            </a:r>
            <a:r>
              <a:rPr lang="en-US" sz="1000" i="1" dirty="0">
                <a:latin typeface="Arial" pitchFamily="34" charset="0"/>
                <a:cs typeface="Arial" pitchFamily="34" charset="0"/>
              </a:rPr>
              <a:t>&lt;directory&gt; </a:t>
            </a:r>
            <a:r>
              <a:rPr lang="en-US" sz="1000" dirty="0">
                <a:latin typeface="Arial" pitchFamily="34" charset="0"/>
                <a:cs typeface="Arial" pitchFamily="34" charset="0"/>
              </a:rPr>
              <a:t>is name of an existing directory in which </a:t>
            </a:r>
            <a:r>
              <a:rPr lang="en-US" sz="1000" dirty="0" smtClean="0">
                <a:latin typeface="Arial" pitchFamily="34" charset="0"/>
                <a:cs typeface="Arial" pitchFamily="34" charset="0"/>
              </a:rPr>
              <a:t> </a:t>
            </a:r>
          </a:p>
          <a:p>
            <a:r>
              <a:rPr lang="en-US" sz="1000" dirty="0" smtClean="0">
                <a:latin typeface="Arial" pitchFamily="34" charset="0"/>
                <a:cs typeface="Arial" pitchFamily="34" charset="0"/>
              </a:rPr>
              <a:t>       output NPP files </a:t>
            </a:r>
            <a:r>
              <a:rPr lang="en-US" sz="1000" dirty="0">
                <a:latin typeface="Arial" pitchFamily="34" charset="0"/>
                <a:cs typeface="Arial" pitchFamily="34" charset="0"/>
              </a:rPr>
              <a:t>are </a:t>
            </a:r>
            <a:r>
              <a:rPr lang="en-US" sz="1000" dirty="0" smtClean="0">
                <a:latin typeface="Arial" pitchFamily="34" charset="0"/>
                <a:cs typeface="Arial" pitchFamily="34" charset="0"/>
              </a:rPr>
              <a:t>created, </a:t>
            </a:r>
          </a:p>
          <a:p>
            <a:r>
              <a:rPr lang="en-US" sz="1000" b="1" dirty="0" smtClean="0">
                <a:latin typeface="Arial" pitchFamily="34" charset="0"/>
                <a:cs typeface="Arial" pitchFamily="34" charset="0"/>
              </a:rPr>
              <a:t>-</a:t>
            </a:r>
            <a:r>
              <a:rPr lang="en-US" sz="1000" b="1" dirty="0">
                <a:latin typeface="Arial" pitchFamily="34" charset="0"/>
                <a:cs typeface="Arial" pitchFamily="34" charset="0"/>
              </a:rPr>
              <a:t>S, --simple</a:t>
            </a:r>
          </a:p>
          <a:p>
            <a:r>
              <a:rPr lang="en-US" sz="1000" dirty="0">
                <a:latin typeface="Arial" pitchFamily="34" charset="0"/>
                <a:cs typeface="Arial" pitchFamily="34" charset="0"/>
              </a:rPr>
              <a:t>   </a:t>
            </a:r>
            <a:r>
              <a:rPr lang="en-US" sz="1000" dirty="0" smtClean="0">
                <a:latin typeface="Arial" pitchFamily="34" charset="0"/>
                <a:cs typeface="Arial" pitchFamily="34" charset="0"/>
              </a:rPr>
              <a:t>Simple </a:t>
            </a:r>
            <a:r>
              <a:rPr lang="en-US" sz="1000" dirty="0">
                <a:latin typeface="Arial" pitchFamily="34" charset="0"/>
                <a:cs typeface="Arial" pitchFamily="34" charset="0"/>
              </a:rPr>
              <a:t>aggregates are produced. Each type is</a:t>
            </a:r>
          </a:p>
          <a:p>
            <a:r>
              <a:rPr lang="en-US" sz="1000" dirty="0">
                <a:latin typeface="Arial" pitchFamily="34" charset="0"/>
                <a:cs typeface="Arial" pitchFamily="34" charset="0"/>
              </a:rPr>
              <a:t>   </a:t>
            </a:r>
            <a:r>
              <a:rPr lang="en-US" sz="1000" dirty="0" smtClean="0">
                <a:latin typeface="Arial" pitchFamily="34" charset="0"/>
                <a:cs typeface="Arial" pitchFamily="34" charset="0"/>
              </a:rPr>
              <a:t>packaged separately. Default is to package all types.</a:t>
            </a:r>
            <a:endParaRPr lang="en-US" sz="1000" dirty="0">
              <a:latin typeface="Arial" pitchFamily="34" charset="0"/>
              <a:cs typeface="Arial" pitchFamily="34" charset="0"/>
            </a:endParaRPr>
          </a:p>
          <a:p>
            <a:r>
              <a:rPr lang="en-US" sz="1000" b="1" dirty="0" smtClean="0">
                <a:latin typeface="Arial" pitchFamily="34" charset="0"/>
                <a:cs typeface="Arial" pitchFamily="34" charset="0"/>
              </a:rPr>
              <a:t>-</a:t>
            </a:r>
            <a:r>
              <a:rPr lang="en-US" sz="1000" b="1" dirty="0">
                <a:latin typeface="Arial" pitchFamily="34" charset="0"/>
                <a:cs typeface="Arial" pitchFamily="34" charset="0"/>
              </a:rPr>
              <a:t>O &lt;origin&gt;</a:t>
            </a:r>
          </a:p>
          <a:p>
            <a:r>
              <a:rPr lang="en-US" sz="1000" dirty="0">
                <a:latin typeface="Arial" pitchFamily="34" charset="0"/>
                <a:cs typeface="Arial" pitchFamily="34" charset="0"/>
              </a:rPr>
              <a:t>   </a:t>
            </a:r>
            <a:r>
              <a:rPr lang="en-US" sz="1000" i="1" dirty="0" smtClean="0">
                <a:latin typeface="Arial" pitchFamily="34" charset="0"/>
                <a:cs typeface="Arial" pitchFamily="34" charset="0"/>
              </a:rPr>
              <a:t>&lt;</a:t>
            </a:r>
            <a:r>
              <a:rPr lang="en-US" sz="1000" i="1" dirty="0">
                <a:latin typeface="Arial" pitchFamily="34" charset="0"/>
                <a:cs typeface="Arial" pitchFamily="34" charset="0"/>
              </a:rPr>
              <a:t>origin&gt; </a:t>
            </a:r>
            <a:r>
              <a:rPr lang="en-US" sz="1000" dirty="0">
                <a:latin typeface="Arial" pitchFamily="34" charset="0"/>
                <a:cs typeface="Arial" pitchFamily="34" charset="0"/>
              </a:rPr>
              <a:t>is the four character origin identifier.</a:t>
            </a:r>
          </a:p>
          <a:p>
            <a:r>
              <a:rPr lang="en-US" sz="1000" dirty="0">
                <a:latin typeface="Arial" pitchFamily="34" charset="0"/>
                <a:cs typeface="Arial" pitchFamily="34" charset="0"/>
              </a:rPr>
              <a:t>   </a:t>
            </a:r>
            <a:r>
              <a:rPr lang="en-US" sz="1000" dirty="0" smtClean="0">
                <a:latin typeface="Arial" pitchFamily="34" charset="0"/>
                <a:cs typeface="Arial" pitchFamily="34" charset="0"/>
              </a:rPr>
              <a:t>Default </a:t>
            </a:r>
            <a:r>
              <a:rPr lang="en-US" sz="1000" dirty="0">
                <a:latin typeface="Arial" pitchFamily="34" charset="0"/>
                <a:cs typeface="Arial" pitchFamily="34" charset="0"/>
              </a:rPr>
              <a:t>is "XXXX".</a:t>
            </a:r>
          </a:p>
          <a:p>
            <a:r>
              <a:rPr lang="en-US" sz="1000" b="1" dirty="0" smtClean="0">
                <a:latin typeface="Arial" pitchFamily="34" charset="0"/>
                <a:cs typeface="Arial" pitchFamily="34" charset="0"/>
              </a:rPr>
              <a:t>-</a:t>
            </a:r>
            <a:r>
              <a:rPr lang="en-US" sz="1000" b="1" dirty="0">
                <a:latin typeface="Arial" pitchFamily="34" charset="0"/>
                <a:cs typeface="Arial" pitchFamily="34" charset="0"/>
              </a:rPr>
              <a:t>D &lt;domain&gt;</a:t>
            </a:r>
          </a:p>
          <a:p>
            <a:r>
              <a:rPr lang="en-US" sz="1000" dirty="0">
                <a:latin typeface="Arial" pitchFamily="34" charset="0"/>
                <a:cs typeface="Arial" pitchFamily="34" charset="0"/>
              </a:rPr>
              <a:t>   </a:t>
            </a:r>
            <a:r>
              <a:rPr lang="en-US" sz="1000" i="1" dirty="0" smtClean="0">
                <a:latin typeface="Arial" pitchFamily="34" charset="0"/>
                <a:cs typeface="Arial" pitchFamily="34" charset="0"/>
              </a:rPr>
              <a:t>&lt;</a:t>
            </a:r>
            <a:r>
              <a:rPr lang="en-US" sz="1000" i="1" dirty="0">
                <a:latin typeface="Arial" pitchFamily="34" charset="0"/>
                <a:cs typeface="Arial" pitchFamily="34" charset="0"/>
              </a:rPr>
              <a:t>domain&gt; </a:t>
            </a:r>
            <a:r>
              <a:rPr lang="en-US" sz="1000" dirty="0">
                <a:latin typeface="Arial" pitchFamily="34" charset="0"/>
                <a:cs typeface="Arial" pitchFamily="34" charset="0"/>
              </a:rPr>
              <a:t>is the  three character domain identifier.</a:t>
            </a:r>
          </a:p>
          <a:p>
            <a:r>
              <a:rPr lang="en-US" sz="1000" dirty="0">
                <a:latin typeface="Arial" pitchFamily="34" charset="0"/>
                <a:cs typeface="Arial" pitchFamily="34" charset="0"/>
              </a:rPr>
              <a:t>   </a:t>
            </a:r>
            <a:r>
              <a:rPr lang="en-US" sz="1000" dirty="0" smtClean="0">
                <a:latin typeface="Arial" pitchFamily="34" charset="0"/>
                <a:cs typeface="Arial" pitchFamily="34" charset="0"/>
              </a:rPr>
              <a:t>Default </a:t>
            </a:r>
            <a:r>
              <a:rPr lang="en-US" sz="1000" dirty="0">
                <a:latin typeface="Arial" pitchFamily="34" charset="0"/>
                <a:cs typeface="Arial" pitchFamily="34" charset="0"/>
              </a:rPr>
              <a:t>is "XXX</a:t>
            </a:r>
            <a:r>
              <a:rPr lang="en-US" sz="1000" dirty="0" smtClean="0">
                <a:latin typeface="Arial" pitchFamily="34" charset="0"/>
                <a:cs typeface="Arial" pitchFamily="34" charset="0"/>
              </a:rPr>
              <a:t>".</a:t>
            </a:r>
          </a:p>
          <a:p>
            <a:r>
              <a:rPr lang="en-US" sz="1000" b="1" dirty="0" smtClean="0">
                <a:latin typeface="Arial" pitchFamily="34" charset="0"/>
                <a:cs typeface="Arial" pitchFamily="34" charset="0"/>
              </a:rPr>
              <a:t>&lt;</a:t>
            </a:r>
            <a:r>
              <a:rPr lang="en-US" sz="1000" b="1" dirty="0">
                <a:latin typeface="Arial" pitchFamily="34" charset="0"/>
                <a:cs typeface="Arial" pitchFamily="34" charset="0"/>
              </a:rPr>
              <a:t>input  file&gt; </a:t>
            </a:r>
            <a:r>
              <a:rPr lang="en-US" sz="1000" dirty="0">
                <a:latin typeface="Arial" pitchFamily="34" charset="0"/>
                <a:cs typeface="Arial" pitchFamily="34" charset="0"/>
              </a:rPr>
              <a:t>is a list of one or more NPP files.</a:t>
            </a:r>
          </a:p>
          <a:p>
            <a:endParaRPr lang="en-US" sz="1000" dirty="0">
              <a:latin typeface="Arial" pitchFamily="34" charset="0"/>
              <a:cs typeface="Arial" pitchFamily="34" charset="0"/>
            </a:endParaRPr>
          </a:p>
        </p:txBody>
      </p:sp>
      <p:sp>
        <p:nvSpPr>
          <p:cNvPr id="104" name="Text Placeholder 22"/>
          <p:cNvSpPr>
            <a:spLocks noGrp="1"/>
          </p:cNvSpPr>
          <p:nvPr>
            <p:ph type="body" sz="quarter" idx="14"/>
          </p:nvPr>
        </p:nvSpPr>
        <p:spPr>
          <a:xfrm>
            <a:off x="0" y="304800"/>
            <a:ext cx="2428875" cy="304800"/>
          </a:xfrm>
        </p:spPr>
        <p:txBody>
          <a:bodyPr/>
          <a:lstStyle/>
          <a:p>
            <a:r>
              <a:rPr lang="en-US" sz="1600" dirty="0" smtClean="0">
                <a:solidFill>
                  <a:srgbClr val="0000FF"/>
                </a:solidFill>
                <a:latin typeface="Arial" pitchFamily="34" charset="0"/>
                <a:cs typeface="Arial" pitchFamily="34" charset="0"/>
              </a:rPr>
              <a:t>    Basic nagg Syntax</a:t>
            </a:r>
            <a:endParaRPr lang="en-US" sz="16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671253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93165" y="1592267"/>
            <a:ext cx="2971800" cy="2598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22776" y="1447800"/>
            <a:ext cx="2321782" cy="5852160"/>
          </a:xfrm>
          <a:prstGeom prst="rect">
            <a:avLst/>
          </a:prstGeom>
          <a:noFill/>
        </p:spPr>
        <p:txBody>
          <a:bodyPr wrap="square" rtlCol="0">
            <a:spAutoFit/>
          </a:bodyPr>
          <a:lstStyle/>
          <a:p>
            <a:r>
              <a:rPr lang="en-US" sz="1000" dirty="0" smtClean="0">
                <a:latin typeface="Arial" pitchFamily="34" charset="0"/>
                <a:cs typeface="Arial" pitchFamily="34" charset="0"/>
              </a:rPr>
              <a:t>     Each input file has 4 granules in the VIIRS-M7-SDR group and 4 granules in the VIIRS-MOD-GEO group. These granules hold the data for a sequence of </a:t>
            </a:r>
            <a:r>
              <a:rPr lang="en-US" sz="1000" dirty="0">
                <a:latin typeface="Arial" pitchFamily="34" charset="0"/>
                <a:cs typeface="Arial" pitchFamily="34" charset="0"/>
              </a:rPr>
              <a:t>VIIRS Moderate Band </a:t>
            </a:r>
            <a:r>
              <a:rPr lang="en-US" sz="1000" dirty="0" smtClean="0">
                <a:latin typeface="Arial" pitchFamily="34" charset="0"/>
                <a:cs typeface="Arial" pitchFamily="34" charset="0"/>
              </a:rPr>
              <a:t>07 scans from 17:13:57 to 18:50;08 GMT 2012-10-28. The output file has the same structure with all of the data granules in one file.</a:t>
            </a:r>
          </a:p>
          <a:p>
            <a:r>
              <a:rPr lang="en-US" sz="1000" dirty="0" smtClean="0">
                <a:latin typeface="Arial" pitchFamily="34" charset="0"/>
                <a:cs typeface="Arial" pitchFamily="34" charset="0"/>
              </a:rPr>
              <a:t>     The </a:t>
            </a:r>
            <a:r>
              <a:rPr lang="en-US" sz="1000" dirty="0">
                <a:latin typeface="Arial" pitchFamily="34" charset="0"/>
                <a:cs typeface="Arial" pitchFamily="34" charset="0"/>
              </a:rPr>
              <a:t>-</a:t>
            </a:r>
            <a:r>
              <a:rPr lang="en-US" sz="1000" dirty="0" smtClean="0">
                <a:latin typeface="Arial" pitchFamily="34" charset="0"/>
                <a:cs typeface="Arial" pitchFamily="34" charset="0"/>
              </a:rPr>
              <a:t>n </a:t>
            </a:r>
            <a:r>
              <a:rPr lang="en-US" sz="1000" dirty="0">
                <a:latin typeface="Arial" pitchFamily="34" charset="0"/>
                <a:cs typeface="Arial" pitchFamily="34" charset="0"/>
              </a:rPr>
              <a:t>indicates the number of granules to aggregate per output file. “nagg </a:t>
            </a:r>
            <a:r>
              <a:rPr lang="en-US" sz="1000" dirty="0" smtClean="0">
                <a:latin typeface="Arial" pitchFamily="34" charset="0"/>
                <a:cs typeface="Arial" pitchFamily="34" charset="0"/>
              </a:rPr>
              <a:t>-n </a:t>
            </a:r>
            <a:r>
              <a:rPr lang="en-US" sz="1000" dirty="0">
                <a:latin typeface="Arial" pitchFamily="34" charset="0"/>
                <a:cs typeface="Arial" pitchFamily="34" charset="0"/>
              </a:rPr>
              <a:t>36” for these files would create 2 files, one with 28 granules and the other with 8. This division occurs because of the way buckets are prescribed in the Control </a:t>
            </a:r>
            <a:r>
              <a:rPr lang="en-US" sz="1000" dirty="0" smtClean="0">
                <a:latin typeface="Arial" pitchFamily="34" charset="0"/>
                <a:cs typeface="Arial" pitchFamily="34" charset="0"/>
              </a:rPr>
              <a:t>Book.</a:t>
            </a:r>
            <a:r>
              <a:rPr lang="en-US" sz="1000" dirty="0">
                <a:latin typeface="Arial" pitchFamily="34" charset="0"/>
                <a:cs typeface="Arial" pitchFamily="34" charset="0"/>
              </a:rPr>
              <a:t> The smallest </a:t>
            </a:r>
            <a:r>
              <a:rPr lang="en-US" sz="1000" dirty="0" smtClean="0">
                <a:latin typeface="Arial" pitchFamily="34" charset="0"/>
                <a:cs typeface="Arial" pitchFamily="34" charset="0"/>
              </a:rPr>
              <a:t>aggregation number for –n </a:t>
            </a:r>
            <a:r>
              <a:rPr lang="en-US" sz="1000" dirty="0">
                <a:latin typeface="Arial" pitchFamily="34" charset="0"/>
                <a:cs typeface="Arial" pitchFamily="34" charset="0"/>
              </a:rPr>
              <a:t>with a bucket that contains all 36 of these granules is </a:t>
            </a:r>
            <a:r>
              <a:rPr lang="en-US" sz="1000" dirty="0" smtClean="0">
                <a:latin typeface="Arial" pitchFamily="34" charset="0"/>
                <a:cs typeface="Arial" pitchFamily="34" charset="0"/>
              </a:rPr>
              <a:t>44, which was used in this example. </a:t>
            </a:r>
          </a:p>
          <a:p>
            <a:r>
              <a:rPr lang="en-US" sz="1000" dirty="0">
                <a:latin typeface="Arial" pitchFamily="34" charset="0"/>
                <a:cs typeface="Arial" pitchFamily="34" charset="0"/>
              </a:rPr>
              <a:t> </a:t>
            </a:r>
            <a:r>
              <a:rPr lang="en-US" sz="1000" dirty="0" smtClean="0">
                <a:latin typeface="Arial" pitchFamily="34" charset="0"/>
                <a:cs typeface="Arial" pitchFamily="34" charset="0"/>
              </a:rPr>
              <a:t>    Nagg produces partial aggregations at the beginning or end of data to be processed because it does not create fill granules before the first or after the last input granule. It will create fill granules for missing granules between input granules or to match granules of another product when packaging. </a:t>
            </a:r>
          </a:p>
          <a:p>
            <a:r>
              <a:rPr lang="en-US" sz="1000" dirty="0" smtClean="0">
                <a:latin typeface="Arial" pitchFamily="34" charset="0"/>
                <a:cs typeface="Arial" pitchFamily="34" charset="0"/>
              </a:rPr>
              <a:t>     For detailed explanations and examples of aggregation buckets and fill granules please see documentation at </a:t>
            </a:r>
            <a:r>
              <a:rPr lang="en-US" sz="1000" u="sng" dirty="0" smtClean="0">
                <a:latin typeface="Arial" pitchFamily="34" charset="0"/>
                <a:cs typeface="Arial" pitchFamily="34" charset="0"/>
              </a:rPr>
              <a:t>hdfgroup.org/projects/</a:t>
            </a:r>
            <a:r>
              <a:rPr lang="en-US" sz="1000" u="sng" dirty="0" err="1" smtClean="0">
                <a:latin typeface="Arial" pitchFamily="34" charset="0"/>
                <a:cs typeface="Arial" pitchFamily="34" charset="0"/>
              </a:rPr>
              <a:t>jpss</a:t>
            </a:r>
            <a:r>
              <a:rPr lang="en-US" sz="1000" dirty="0" smtClean="0">
                <a:latin typeface="Arial" pitchFamily="34" charset="0"/>
                <a:cs typeface="Arial" pitchFamily="34" charset="0"/>
              </a:rPr>
              <a:t> or the JPSS </a:t>
            </a:r>
            <a:r>
              <a:rPr lang="en-US" sz="1000" dirty="0">
                <a:latin typeface="Arial" pitchFamily="34" charset="0"/>
                <a:cs typeface="Arial" pitchFamily="34" charset="0"/>
              </a:rPr>
              <a:t>Common Data Format Control </a:t>
            </a:r>
            <a:r>
              <a:rPr lang="en-US" sz="1000" dirty="0" smtClean="0">
                <a:latin typeface="Arial" pitchFamily="34" charset="0"/>
                <a:cs typeface="Arial" pitchFamily="34" charset="0"/>
              </a:rPr>
              <a:t>Book at </a:t>
            </a:r>
            <a:r>
              <a:rPr lang="en-US" sz="1000" u="sng" dirty="0" smtClean="0">
                <a:latin typeface="Arial" pitchFamily="34" charset="0"/>
                <a:cs typeface="Arial" pitchFamily="34" charset="0"/>
              </a:rPr>
              <a:t>jointmission.gsfc.nasa.gov/science/documents.html</a:t>
            </a:r>
            <a:endParaRPr lang="en-US" sz="1000" u="sng" dirty="0">
              <a:latin typeface="Arial" pitchFamily="34" charset="0"/>
              <a:cs typeface="Arial" pitchFamily="34" charset="0"/>
            </a:endParaRPr>
          </a:p>
        </p:txBody>
      </p:sp>
      <p:sp>
        <p:nvSpPr>
          <p:cNvPr id="46" name="Text Placeholder 22"/>
          <p:cNvSpPr>
            <a:spLocks noGrp="1"/>
          </p:cNvSpPr>
          <p:nvPr>
            <p:ph type="body" sz="quarter" idx="14"/>
          </p:nvPr>
        </p:nvSpPr>
        <p:spPr>
          <a:xfrm>
            <a:off x="3429000" y="152400"/>
            <a:ext cx="3331939" cy="369332"/>
          </a:xfrm>
        </p:spPr>
        <p:txBody>
          <a:bodyPr/>
          <a:lstStyle/>
          <a:p>
            <a:r>
              <a:rPr lang="en-US" sz="1600" dirty="0" smtClean="0">
                <a:solidFill>
                  <a:srgbClr val="0000FF"/>
                </a:solidFill>
                <a:latin typeface="Arial" pitchFamily="34" charset="0"/>
                <a:cs typeface="Arial" pitchFamily="34" charset="0"/>
              </a:rPr>
              <a:t>A</a:t>
            </a:r>
            <a:r>
              <a:rPr lang="en-US" sz="1600" dirty="0" smtClean="0">
                <a:solidFill>
                  <a:srgbClr val="0000FF"/>
                </a:solidFill>
                <a:latin typeface="Arial" pitchFamily="34" charset="0"/>
                <a:cs typeface="Arial" pitchFamily="34" charset="0"/>
              </a:rPr>
              <a:t>ggregation of 36 VIIRS Granules </a:t>
            </a:r>
            <a:endParaRPr lang="en-US" sz="1600" dirty="0">
              <a:solidFill>
                <a:srgbClr val="0000FF"/>
              </a:solidFill>
              <a:latin typeface="Arial" pitchFamily="34" charset="0"/>
              <a:cs typeface="Arial" pitchFamily="34" charset="0"/>
            </a:endParaRPr>
          </a:p>
        </p:txBody>
      </p:sp>
      <p:sp>
        <p:nvSpPr>
          <p:cNvPr id="24" name="TextBox 23"/>
          <p:cNvSpPr txBox="1"/>
          <p:nvPr/>
        </p:nvSpPr>
        <p:spPr>
          <a:xfrm>
            <a:off x="3366994" y="417835"/>
            <a:ext cx="3393422" cy="400110"/>
          </a:xfrm>
          <a:prstGeom prst="rect">
            <a:avLst/>
          </a:prstGeom>
          <a:noFill/>
        </p:spPr>
        <p:txBody>
          <a:bodyPr wrap="square" rtlCol="0">
            <a:spAutoFit/>
          </a:bodyPr>
          <a:lstStyle/>
          <a:p>
            <a:r>
              <a:rPr lang="en-US" sz="1000" dirty="0" smtClean="0">
                <a:latin typeface="Arial" pitchFamily="34" charset="0"/>
                <a:cs typeface="Arial" pitchFamily="34" charset="0"/>
              </a:rPr>
              <a:t>Create a 36 granule aggregation from 9 files with 4 data and 4 GEO granules  in each file.</a:t>
            </a:r>
            <a:endParaRPr lang="en-US" sz="1000" dirty="0">
              <a:latin typeface="Arial" pitchFamily="34" charset="0"/>
              <a:cs typeface="Arial" pitchFamily="34" charset="0"/>
            </a:endParaRPr>
          </a:p>
        </p:txBody>
      </p:sp>
      <p:sp>
        <p:nvSpPr>
          <p:cNvPr id="54" name="Text Placeholder 22"/>
          <p:cNvSpPr>
            <a:spLocks noGrp="1"/>
          </p:cNvSpPr>
          <p:nvPr>
            <p:ph type="body" sz="quarter" idx="14"/>
          </p:nvPr>
        </p:nvSpPr>
        <p:spPr>
          <a:xfrm>
            <a:off x="7159752" y="152400"/>
            <a:ext cx="2428875" cy="457200"/>
          </a:xfrm>
        </p:spPr>
        <p:txBody>
          <a:bodyPr/>
          <a:lstStyle/>
          <a:p>
            <a:r>
              <a:rPr lang="en-US" sz="1600" dirty="0" smtClean="0">
                <a:solidFill>
                  <a:srgbClr val="0000FF"/>
                </a:solidFill>
                <a:latin typeface="Arial" pitchFamily="34" charset="0"/>
                <a:cs typeface="Arial" pitchFamily="34" charset="0"/>
              </a:rPr>
              <a:t>R</a:t>
            </a:r>
            <a:r>
              <a:rPr lang="en-US" sz="1600" dirty="0" smtClean="0">
                <a:solidFill>
                  <a:srgbClr val="0000FF"/>
                </a:solidFill>
                <a:latin typeface="Arial" pitchFamily="34" charset="0"/>
                <a:cs typeface="Arial" pitchFamily="34" charset="0"/>
              </a:rPr>
              <a:t>e-aggregation without Geolocation</a:t>
            </a:r>
            <a:endParaRPr lang="en-US" sz="1600" dirty="0">
              <a:solidFill>
                <a:srgbClr val="0000FF"/>
              </a:solidFill>
              <a:latin typeface="Arial" pitchFamily="34" charset="0"/>
              <a:cs typeface="Arial" pitchFamily="34" charset="0"/>
            </a:endParaRPr>
          </a:p>
        </p:txBody>
      </p:sp>
      <p:sp>
        <p:nvSpPr>
          <p:cNvPr id="58" name="TextBox 57"/>
          <p:cNvSpPr txBox="1"/>
          <p:nvPr/>
        </p:nvSpPr>
        <p:spPr>
          <a:xfrm>
            <a:off x="7083552" y="668179"/>
            <a:ext cx="2898647" cy="400110"/>
          </a:xfrm>
          <a:prstGeom prst="rect">
            <a:avLst/>
          </a:prstGeom>
          <a:noFill/>
        </p:spPr>
        <p:txBody>
          <a:bodyPr wrap="square" rtlCol="0">
            <a:spAutoFit/>
          </a:bodyPr>
          <a:lstStyle/>
          <a:p>
            <a:r>
              <a:rPr lang="en-US" sz="1000" dirty="0" smtClean="0">
                <a:latin typeface="Arial" pitchFamily="34" charset="0"/>
                <a:cs typeface="Arial" pitchFamily="34" charset="0"/>
              </a:rPr>
              <a:t>Decrease </a:t>
            </a:r>
            <a:r>
              <a:rPr lang="en-US" sz="1000" dirty="0">
                <a:latin typeface="Arial" pitchFamily="34" charset="0"/>
                <a:cs typeface="Arial" pitchFamily="34" charset="0"/>
              </a:rPr>
              <a:t>number of granules per aggregation from 4 to </a:t>
            </a:r>
            <a:r>
              <a:rPr lang="en-US" sz="1000" dirty="0" smtClean="0">
                <a:latin typeface="Arial" pitchFamily="34" charset="0"/>
                <a:cs typeface="Arial" pitchFamily="34" charset="0"/>
              </a:rPr>
              <a:t>3; no GEO in output</a:t>
            </a:r>
            <a:endParaRPr lang="en-US" sz="1000" dirty="0">
              <a:latin typeface="Arial" pitchFamily="34" charset="0"/>
              <a:cs typeface="Arial" pitchFamily="34" charset="0"/>
            </a:endParaRPr>
          </a:p>
        </p:txBody>
      </p:sp>
      <p:sp>
        <p:nvSpPr>
          <p:cNvPr id="63" name="Content Placeholder 3"/>
          <p:cNvSpPr txBox="1">
            <a:spLocks/>
          </p:cNvSpPr>
          <p:nvPr/>
        </p:nvSpPr>
        <p:spPr>
          <a:xfrm>
            <a:off x="7044592" y="3124200"/>
            <a:ext cx="3051048" cy="685800"/>
          </a:xfrm>
          <a:prstGeom prst="rect">
            <a:avLst/>
          </a:prstGeom>
        </p:spPr>
        <p:txBody>
          <a:bodyPr/>
          <a:lstStyle>
            <a:lvl1pPr marL="342900" indent="-342900" algn="l" rtl="0" eaLnBrk="0" fontAlgn="base" hangingPunct="0">
              <a:spcBef>
                <a:spcPct val="20000"/>
              </a:spcBef>
              <a:spcAft>
                <a:spcPct val="0"/>
              </a:spcAft>
              <a:buClr>
                <a:schemeClr val="tx1"/>
              </a:buClr>
              <a:buChar char="•"/>
              <a:defRPr sz="3000">
                <a:solidFill>
                  <a:srgbClr val="00000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Char char="•"/>
              <a:defRPr sz="2800">
                <a:solidFill>
                  <a:srgbClr val="000000"/>
                </a:solidFill>
                <a:latin typeface="Arial" pitchFamily="34" charset="0"/>
                <a:cs typeface="Arial" pitchFamily="34" charset="0"/>
              </a:defRPr>
            </a:lvl2pPr>
            <a:lvl3pPr marL="1143000" indent="-228600" algn="l" rtl="0" eaLnBrk="0" fontAlgn="base" hangingPunct="0">
              <a:spcBef>
                <a:spcPct val="20000"/>
              </a:spcBef>
              <a:spcAft>
                <a:spcPct val="0"/>
              </a:spcAft>
              <a:buClr>
                <a:schemeClr val="tx1"/>
              </a:buClr>
              <a:buChar char="•"/>
              <a:defRPr sz="2600">
                <a:solidFill>
                  <a:srgbClr val="000000"/>
                </a:solidFill>
                <a:latin typeface="Arial" pitchFamily="34" charset="0"/>
                <a:cs typeface="Arial" pitchFamily="34" charset="0"/>
              </a:defRPr>
            </a:lvl3pPr>
            <a:lvl4pPr marL="1600200" indent="-228600" algn="l" rtl="0" eaLnBrk="0" fontAlgn="base" hangingPunct="0">
              <a:spcBef>
                <a:spcPct val="20000"/>
              </a:spcBef>
              <a:spcAft>
                <a:spcPct val="0"/>
              </a:spcAft>
              <a:buClr>
                <a:schemeClr val="tx1"/>
              </a:buClr>
              <a:buChar char="•"/>
              <a:defRPr sz="2000">
                <a:solidFill>
                  <a:srgbClr val="000000"/>
                </a:solidFill>
                <a:latin typeface="Arial" pitchFamily="34" charset="0"/>
                <a:cs typeface="Arial" pitchFamily="34" charset="0"/>
              </a:defRPr>
            </a:lvl4pPr>
            <a:lvl5pPr marL="2057400" indent="-228600" algn="l" rtl="0" eaLnBrk="0" fontAlgn="base" hangingPunct="0">
              <a:spcBef>
                <a:spcPct val="20000"/>
              </a:spcBef>
              <a:spcAft>
                <a:spcPct val="0"/>
              </a:spcAft>
              <a:buClr>
                <a:schemeClr val="tx1"/>
              </a:buClr>
              <a:buChar char="•"/>
              <a:defRPr sz="2000">
                <a:solidFill>
                  <a:srgbClr val="000000"/>
                </a:solidFill>
                <a:latin typeface="Arial" pitchFamily="34" charset="0"/>
                <a:cs typeface="Arial" pitchFamily="34" charset="0"/>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pPr marL="0" indent="0">
              <a:buNone/>
            </a:pPr>
            <a:r>
              <a:rPr lang="en-US" sz="1000" dirty="0" smtClean="0"/>
              <a:t>-A </a:t>
            </a:r>
            <a:r>
              <a:rPr lang="en-US" sz="1000" dirty="0" smtClean="0"/>
              <a:t>250 </a:t>
            </a:r>
            <a:r>
              <a:rPr lang="en-US" sz="1000" dirty="0" smtClean="0"/>
              <a:t>produces 3 </a:t>
            </a:r>
            <a:r>
              <a:rPr lang="en-US" sz="1000" dirty="0" smtClean="0"/>
              <a:t>– </a:t>
            </a:r>
            <a:r>
              <a:rPr lang="en-US" sz="1000" dirty="0" smtClean="0"/>
              <a:t>85.3</a:t>
            </a:r>
            <a:r>
              <a:rPr lang="en-US" sz="1000" dirty="0" smtClean="0"/>
              <a:t> </a:t>
            </a:r>
            <a:r>
              <a:rPr lang="en-US" sz="1000" dirty="0" smtClean="0"/>
              <a:t>second granules per aggregation for the </a:t>
            </a:r>
            <a:r>
              <a:rPr lang="en-US" sz="1000" dirty="0" smtClean="0"/>
              <a:t>SVM07 </a:t>
            </a:r>
            <a:r>
              <a:rPr lang="en-US" sz="1000" dirty="0" smtClean="0"/>
              <a:t>and </a:t>
            </a:r>
            <a:r>
              <a:rPr lang="en-US" sz="1000" dirty="0" smtClean="0"/>
              <a:t>GMODO products.</a:t>
            </a:r>
          </a:p>
          <a:p>
            <a:pPr marL="0" indent="0">
              <a:buNone/>
            </a:pPr>
            <a:r>
              <a:rPr lang="en-US" sz="1000" dirty="0" smtClean="0"/>
              <a:t>-g no directs nagg not to process GEO granules.  The 3</a:t>
            </a:r>
            <a:r>
              <a:rPr lang="en-US" sz="1000" baseline="30000" dirty="0" smtClean="0"/>
              <a:t>rd</a:t>
            </a:r>
            <a:r>
              <a:rPr lang="en-US" sz="1000" dirty="0" smtClean="0"/>
              <a:t> output file is a partial aggregation.</a:t>
            </a:r>
            <a:endParaRPr lang="en-US" sz="1000" dirty="0" smtClean="0"/>
          </a:p>
        </p:txBody>
      </p:sp>
      <p:sp>
        <p:nvSpPr>
          <p:cNvPr id="69" name="TextBox 68"/>
          <p:cNvSpPr txBox="1"/>
          <p:nvPr/>
        </p:nvSpPr>
        <p:spPr>
          <a:xfrm>
            <a:off x="303068" y="1752600"/>
            <a:ext cx="2734056" cy="2708434"/>
          </a:xfrm>
          <a:prstGeom prst="rect">
            <a:avLst/>
          </a:prstGeom>
          <a:noFill/>
        </p:spPr>
        <p:txBody>
          <a:bodyPr wrap="square" rtlCol="0">
            <a:spAutoFit/>
          </a:bodyPr>
          <a:lstStyle/>
          <a:p>
            <a:pPr marL="171450" indent="-171450">
              <a:buClr>
                <a:schemeClr val="tx1">
                  <a:lumMod val="95000"/>
                </a:schemeClr>
              </a:buClr>
              <a:buFont typeface="Arial" pitchFamily="34" charset="0"/>
              <a:buChar char="•"/>
            </a:pPr>
            <a:r>
              <a:rPr lang="en-US" sz="1000" dirty="0" smtClean="0">
                <a:solidFill>
                  <a:schemeClr val="tx1"/>
                </a:solidFill>
                <a:latin typeface="Arial" pitchFamily="34" charset="0"/>
                <a:cs typeface="Arial" pitchFamily="34" charset="0"/>
              </a:rPr>
              <a:t>Aggregates NPP data and GEO </a:t>
            </a:r>
            <a:r>
              <a:rPr lang="en-US" sz="1000" dirty="0">
                <a:solidFill>
                  <a:schemeClr val="tx1"/>
                </a:solidFill>
                <a:latin typeface="Arial" pitchFamily="34" charset="0"/>
                <a:cs typeface="Arial" pitchFamily="34" charset="0"/>
              </a:rPr>
              <a:t>product </a:t>
            </a:r>
            <a:r>
              <a:rPr lang="en-US" sz="1000" dirty="0" smtClean="0">
                <a:solidFill>
                  <a:schemeClr val="tx1"/>
                </a:solidFill>
                <a:latin typeface="Arial" pitchFamily="34" charset="0"/>
                <a:cs typeface="Arial" pitchFamily="34" charset="0"/>
              </a:rPr>
              <a:t>granules.  Nagg can increase or decrease the number of data granules per output file for all products in the file.</a:t>
            </a:r>
            <a:endParaRPr lang="en-US" sz="1000" dirty="0">
              <a:solidFill>
                <a:schemeClr val="tx1"/>
              </a:solidFill>
              <a:latin typeface="Arial" pitchFamily="34" charset="0"/>
              <a:cs typeface="Arial" pitchFamily="34" charset="0"/>
            </a:endParaRPr>
          </a:p>
          <a:p>
            <a:pPr marL="171450" indent="-171450">
              <a:buClr>
                <a:schemeClr val="tx1">
                  <a:lumMod val="95000"/>
                </a:schemeClr>
              </a:buClr>
              <a:buFont typeface="Arial" pitchFamily="34" charset="0"/>
              <a:buChar char="•"/>
            </a:pPr>
            <a:r>
              <a:rPr lang="en-US" sz="1000" dirty="0" smtClean="0">
                <a:solidFill>
                  <a:schemeClr val="tx1"/>
                </a:solidFill>
                <a:latin typeface="Arial" pitchFamily="34" charset="0"/>
                <a:cs typeface="Arial" pitchFamily="34" charset="0"/>
              </a:rPr>
              <a:t>Packages compatible NPP data and GEO products.  Granules of all products in a file to be processed must have matching temporal </a:t>
            </a:r>
            <a:r>
              <a:rPr lang="en-US" sz="1000" dirty="0">
                <a:solidFill>
                  <a:schemeClr val="tx1"/>
                </a:solidFill>
                <a:latin typeface="Arial" pitchFamily="34" charset="0"/>
                <a:cs typeface="Arial" pitchFamily="34" charset="0"/>
              </a:rPr>
              <a:t>and </a:t>
            </a:r>
            <a:r>
              <a:rPr lang="en-US" sz="1000" dirty="0" smtClean="0">
                <a:solidFill>
                  <a:schemeClr val="tx1"/>
                </a:solidFill>
                <a:latin typeface="Arial" pitchFamily="34" charset="0"/>
                <a:cs typeface="Arial" pitchFamily="34" charset="0"/>
              </a:rPr>
              <a:t>spatial extents and a matching GEO </a:t>
            </a:r>
            <a:r>
              <a:rPr lang="en-US" sz="1000" dirty="0" smtClean="0">
                <a:solidFill>
                  <a:schemeClr val="tx1"/>
                </a:solidFill>
                <a:latin typeface="Arial" pitchFamily="34" charset="0"/>
                <a:cs typeface="Arial" pitchFamily="34" charset="0"/>
              </a:rPr>
              <a:t>product</a:t>
            </a:r>
            <a:r>
              <a:rPr lang="en-US" sz="1000" dirty="0" smtClean="0">
                <a:solidFill>
                  <a:schemeClr val="tx1"/>
                </a:solidFill>
                <a:latin typeface="Arial" pitchFamily="34" charset="0"/>
                <a:cs typeface="Arial" pitchFamily="34" charset="0"/>
              </a:rPr>
              <a:t>. </a:t>
            </a:r>
            <a:endParaRPr lang="en-US" sz="1000" dirty="0" smtClean="0">
              <a:solidFill>
                <a:schemeClr val="tx1"/>
              </a:solidFill>
              <a:latin typeface="Arial" pitchFamily="34" charset="0"/>
              <a:cs typeface="Arial" pitchFamily="34" charset="0"/>
            </a:endParaRPr>
          </a:p>
          <a:p>
            <a:pPr marL="171450" indent="-171450">
              <a:buClr>
                <a:schemeClr val="tx1">
                  <a:lumMod val="95000"/>
                </a:schemeClr>
              </a:buClr>
              <a:buFont typeface="Arial" pitchFamily="34" charset="0"/>
              <a:buChar char="•"/>
            </a:pPr>
            <a:r>
              <a:rPr lang="en-US" sz="1000" dirty="0" smtClean="0">
                <a:latin typeface="Arial" pitchFamily="34" charset="0"/>
                <a:cs typeface="Arial" pitchFamily="34" charset="0"/>
              </a:rPr>
              <a:t>S</a:t>
            </a:r>
            <a:r>
              <a:rPr lang="en-US" sz="1000" dirty="0" smtClean="0">
                <a:solidFill>
                  <a:schemeClr val="tx1"/>
                </a:solidFill>
                <a:latin typeface="Arial" pitchFamily="34" charset="0"/>
                <a:cs typeface="Arial" pitchFamily="34" charset="0"/>
              </a:rPr>
              <a:t>eparates </a:t>
            </a:r>
            <a:r>
              <a:rPr lang="en-US" sz="1000" dirty="0" smtClean="0">
                <a:solidFill>
                  <a:schemeClr val="tx1"/>
                </a:solidFill>
                <a:latin typeface="Arial" pitchFamily="34" charset="0"/>
                <a:cs typeface="Arial" pitchFamily="34" charset="0"/>
              </a:rPr>
              <a:t>all products or </a:t>
            </a:r>
            <a:r>
              <a:rPr lang="en-US" sz="1000" dirty="0" smtClean="0">
                <a:solidFill>
                  <a:schemeClr val="tx1"/>
                </a:solidFill>
                <a:latin typeface="Arial" pitchFamily="34" charset="0"/>
                <a:cs typeface="Arial" pitchFamily="34" charset="0"/>
              </a:rPr>
              <a:t>extracts selected </a:t>
            </a:r>
            <a:r>
              <a:rPr lang="en-US" sz="1000" dirty="0" smtClean="0">
                <a:solidFill>
                  <a:schemeClr val="tx1"/>
                </a:solidFill>
                <a:latin typeface="Arial" pitchFamily="34" charset="0"/>
                <a:cs typeface="Arial" pitchFamily="34" charset="0"/>
              </a:rPr>
              <a:t>products from a packaged file.</a:t>
            </a:r>
            <a:endParaRPr lang="en-US" sz="1000" dirty="0">
              <a:solidFill>
                <a:schemeClr val="tx1"/>
              </a:solidFill>
              <a:latin typeface="Arial" pitchFamily="34" charset="0"/>
              <a:cs typeface="Arial" pitchFamily="34" charset="0"/>
            </a:endParaRPr>
          </a:p>
          <a:p>
            <a:pPr marL="171450" indent="-171450">
              <a:buClr>
                <a:schemeClr val="tx1">
                  <a:lumMod val="95000"/>
                </a:schemeClr>
              </a:buClr>
              <a:buFont typeface="Arial" pitchFamily="34" charset="0"/>
              <a:buChar char="•"/>
            </a:pPr>
            <a:r>
              <a:rPr lang="en-US" sz="1000" dirty="0" smtClean="0">
                <a:solidFill>
                  <a:schemeClr val="tx1"/>
                </a:solidFill>
                <a:latin typeface="Arial" pitchFamily="34" charset="0"/>
                <a:cs typeface="Arial" pitchFamily="34" charset="0"/>
              </a:rPr>
              <a:t>Provides processing flexibility with command line options.  These options control settings such as aggregation number, products to process, packaged or unpackaged output, whether to process GEO files, and output directory.</a:t>
            </a:r>
            <a:endParaRPr lang="en-US" sz="1000" dirty="0">
              <a:solidFill>
                <a:schemeClr val="tx1"/>
              </a:solidFill>
            </a:endParaRPr>
          </a:p>
        </p:txBody>
      </p:sp>
      <p:sp>
        <p:nvSpPr>
          <p:cNvPr id="77" name="Rectangle 76"/>
          <p:cNvSpPr/>
          <p:nvPr/>
        </p:nvSpPr>
        <p:spPr>
          <a:xfrm>
            <a:off x="304800" y="4990743"/>
            <a:ext cx="2732324" cy="2400657"/>
          </a:xfrm>
          <a:prstGeom prst="rect">
            <a:avLst/>
          </a:prstGeom>
        </p:spPr>
        <p:txBody>
          <a:bodyPr wrap="square">
            <a:spAutoFit/>
          </a:bodyPr>
          <a:lstStyle/>
          <a:p>
            <a:r>
              <a:rPr lang="en-US" sz="1000" dirty="0">
                <a:latin typeface="Arial" pitchFamily="34" charset="0"/>
                <a:cs typeface="Arial" pitchFamily="34" charset="0"/>
              </a:rPr>
              <a:t>Nagg concatenates the granules from the input  files in the output </a:t>
            </a:r>
            <a:r>
              <a:rPr lang="en-US" sz="1000" dirty="0" smtClean="0">
                <a:latin typeface="Arial" pitchFamily="34" charset="0"/>
                <a:cs typeface="Arial" pitchFamily="34" charset="0"/>
              </a:rPr>
              <a:t>file</a:t>
            </a:r>
            <a:r>
              <a:rPr lang="en-US" sz="1000" dirty="0">
                <a:latin typeface="Arial" pitchFamily="34" charset="0"/>
                <a:cs typeface="Arial" pitchFamily="34" charset="0"/>
              </a:rPr>
              <a:t> , which is structured according to the JPSS Common Data Format Control Book</a:t>
            </a:r>
            <a:r>
              <a:rPr lang="en-US" sz="1000" dirty="0" smtClean="0">
                <a:latin typeface="Arial" pitchFamily="34" charset="0"/>
                <a:cs typeface="Arial" pitchFamily="34" charset="0"/>
              </a:rPr>
              <a:t>. The images on the  cover show on the small globes IDV visualizations of 36 VIIRS </a:t>
            </a:r>
            <a:r>
              <a:rPr lang="en-US" sz="1000" dirty="0">
                <a:latin typeface="Arial" pitchFamily="34" charset="0"/>
                <a:cs typeface="Arial" pitchFamily="34" charset="0"/>
              </a:rPr>
              <a:t>Moderate Band 07 </a:t>
            </a:r>
            <a:r>
              <a:rPr lang="en-US" sz="1000" dirty="0" smtClean="0">
                <a:latin typeface="Arial" pitchFamily="34" charset="0"/>
                <a:cs typeface="Arial" pitchFamily="34" charset="0"/>
              </a:rPr>
              <a:t>data granules downloaded from  the NOAA CLASS website in 4 granule aggregations, and on the large globe  IDV visualization of the same 36 data granules aggregated by nagg in a single file.  The  center column represents an internal view of the same aggregation  by nagg. The examples in the far right column illustrate other nagg capabilities and command options.  </a:t>
            </a:r>
          </a:p>
        </p:txBody>
      </p:sp>
      <p:sp>
        <p:nvSpPr>
          <p:cNvPr id="79" name="Rectangle 78"/>
          <p:cNvSpPr/>
          <p:nvPr/>
        </p:nvSpPr>
        <p:spPr>
          <a:xfrm>
            <a:off x="304800" y="533400"/>
            <a:ext cx="2651760" cy="707886"/>
          </a:xfrm>
          <a:prstGeom prst="rect">
            <a:avLst/>
          </a:prstGeom>
        </p:spPr>
        <p:txBody>
          <a:bodyPr wrap="square">
            <a:spAutoFit/>
          </a:bodyPr>
          <a:lstStyle/>
          <a:p>
            <a:r>
              <a:rPr lang="en-US" sz="1000" dirty="0" smtClean="0">
                <a:latin typeface="Arial" pitchFamily="34" charset="0"/>
                <a:cs typeface="Arial" pitchFamily="34" charset="0"/>
              </a:rPr>
              <a:t>Nagg </a:t>
            </a:r>
            <a:r>
              <a:rPr lang="en-US" sz="1000" dirty="0">
                <a:latin typeface="Arial" pitchFamily="34" charset="0"/>
                <a:cs typeface="Arial" pitchFamily="34" charset="0"/>
              </a:rPr>
              <a:t>is a tool for rearranging NPP data granules from existing files to create new files with a different aggregation number or a different packaging arrangement</a:t>
            </a:r>
            <a:endParaRPr lang="en-US" sz="1000" dirty="0">
              <a:latin typeface="Arial" pitchFamily="34" charset="0"/>
              <a:cs typeface="Arial" pitchFamily="34" charset="0"/>
            </a:endParaRPr>
          </a:p>
        </p:txBody>
      </p:sp>
      <p:grpSp>
        <p:nvGrpSpPr>
          <p:cNvPr id="19" name="Group 18"/>
          <p:cNvGrpSpPr>
            <a:grpSpLocks/>
          </p:cNvGrpSpPr>
          <p:nvPr/>
        </p:nvGrpSpPr>
        <p:grpSpPr>
          <a:xfrm>
            <a:off x="6217920" y="1469136"/>
            <a:ext cx="521635" cy="5931990"/>
            <a:chOff x="1911096" y="2277927"/>
            <a:chExt cx="1391031" cy="1757625"/>
          </a:xfrm>
        </p:grpSpPr>
        <p:sp>
          <p:nvSpPr>
            <p:cNvPr id="20" name="Rectangle 19"/>
            <p:cNvSpPr/>
            <p:nvPr/>
          </p:nvSpPr>
          <p:spPr bwMode="auto">
            <a:xfrm>
              <a:off x="1911096" y="2279904"/>
              <a:ext cx="685800" cy="1755648"/>
            </a:xfrm>
            <a:prstGeom prst="rect">
              <a:avLst/>
            </a:prstGeom>
            <a:solidFill>
              <a:srgbClr val="33CC3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a:t>
              </a:r>
              <a:r>
                <a:rPr kumimoji="0" lang="en-US" sz="1000" b="0" i="0" u="none" strike="noStrike" cap="none" normalizeH="0" baseline="0" dirty="0" smtClean="0">
                  <a:ln>
                    <a:noFill/>
                  </a:ln>
                  <a:solidFill>
                    <a:srgbClr val="002060"/>
                  </a:solidFill>
                  <a:effectLst/>
                  <a:latin typeface="Arial" pitchFamily="34" charset="0"/>
                  <a:cs typeface="Arial" pitchFamily="34" charset="0"/>
                </a:rPr>
                <a:t> 0</a:t>
              </a:r>
              <a:endParaRPr kumimoji="0" lang="en-US" sz="1000" b="0" i="0" u="none" strike="noStrike" cap="none" normalizeH="0" baseline="0" dirty="0" smtClean="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a:solidFill>
                    <a:srgbClr val="002060"/>
                  </a:solidFill>
                  <a:latin typeface="Arial" pitchFamily="34" charset="0"/>
                  <a:cs typeface="Arial" pitchFamily="34" charset="0"/>
                </a:rPr>
                <a:t> </a:t>
              </a:r>
              <a:r>
                <a:rPr lang="en-US" sz="1000" dirty="0" smtClean="0">
                  <a:solidFill>
                    <a:srgbClr val="002060"/>
                  </a:solidFill>
                  <a:latin typeface="Arial" pitchFamily="34" charset="0"/>
                  <a:cs typeface="Arial" pitchFamily="34" charset="0"/>
                </a:rPr>
                <a:t> 1</a:t>
              </a:r>
              <a:endParaRPr kumimoji="0" lang="en-US" sz="1000" b="0" i="0" u="none" strike="noStrike" cap="none" normalizeH="0" baseline="0" dirty="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  2</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a:t>
              </a:r>
              <a:r>
                <a:rPr kumimoji="0" lang="en-US" sz="1000" b="0" i="0" u="none" strike="noStrike" cap="none" normalizeH="0" baseline="0" dirty="0" smtClean="0">
                  <a:ln>
                    <a:noFill/>
                  </a:ln>
                  <a:solidFill>
                    <a:srgbClr val="002060"/>
                  </a:solidFill>
                  <a:effectLst/>
                  <a:latin typeface="Arial" pitchFamily="34" charset="0"/>
                  <a:cs typeface="Arial" pitchFamily="34" charset="0"/>
                </a:rPr>
                <a:t>3</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a:solidFill>
                    <a:srgbClr val="002060"/>
                  </a:solidFill>
                  <a:latin typeface="Arial" pitchFamily="34" charset="0"/>
                  <a:cs typeface="Arial" pitchFamily="34" charset="0"/>
                </a:rPr>
                <a:t> </a:t>
              </a:r>
              <a:r>
                <a:rPr lang="en-US" sz="1000" dirty="0" smtClean="0">
                  <a:solidFill>
                    <a:srgbClr val="002060"/>
                  </a:solidFill>
                  <a:latin typeface="Arial" pitchFamily="34" charset="0"/>
                  <a:cs typeface="Arial" pitchFamily="34" charset="0"/>
                </a:rPr>
                <a:t> 4</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2060"/>
                  </a:solidFill>
                  <a:effectLst/>
                  <a:latin typeface="Arial" pitchFamily="34" charset="0"/>
                  <a:cs typeface="Arial" pitchFamily="34" charset="0"/>
                </a:rPr>
                <a:t> </a:t>
              </a:r>
              <a:r>
                <a:rPr kumimoji="0" lang="en-US" sz="1000" b="0" i="0" u="none" strike="noStrike" cap="none" normalizeH="0" baseline="0" dirty="0" smtClean="0">
                  <a:ln>
                    <a:noFill/>
                  </a:ln>
                  <a:solidFill>
                    <a:srgbClr val="002060"/>
                  </a:solidFill>
                  <a:effectLst/>
                  <a:latin typeface="Arial" pitchFamily="34" charset="0"/>
                  <a:cs typeface="Arial" pitchFamily="34" charset="0"/>
                </a:rPr>
                <a:t> 5</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a:solidFill>
                    <a:srgbClr val="002060"/>
                  </a:solidFill>
                  <a:latin typeface="Arial" pitchFamily="34" charset="0"/>
                  <a:cs typeface="Arial" pitchFamily="34" charset="0"/>
                </a:rPr>
                <a:t> </a:t>
              </a:r>
              <a:r>
                <a:rPr lang="en-US" sz="1000" dirty="0" smtClean="0">
                  <a:solidFill>
                    <a:srgbClr val="002060"/>
                  </a:solidFill>
                  <a:latin typeface="Arial" pitchFamily="34" charset="0"/>
                  <a:cs typeface="Arial" pitchFamily="34" charset="0"/>
                </a:rPr>
                <a:t> 6</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dirty="0">
                  <a:ln>
                    <a:noFill/>
                  </a:ln>
                  <a:solidFill>
                    <a:srgbClr val="002060"/>
                  </a:solidFill>
                  <a:effectLst/>
                  <a:latin typeface="Arial" pitchFamily="34" charset="0"/>
                  <a:cs typeface="Arial" pitchFamily="34" charset="0"/>
                </a:rPr>
                <a:t> </a:t>
              </a:r>
              <a:r>
                <a:rPr kumimoji="0" lang="en-US" sz="1000" b="0" i="0" u="none" strike="noStrike" cap="none" normalizeH="0" dirty="0" smtClean="0">
                  <a:ln>
                    <a:noFill/>
                  </a:ln>
                  <a:solidFill>
                    <a:srgbClr val="002060"/>
                  </a:solidFill>
                  <a:effectLst/>
                  <a:latin typeface="Arial" pitchFamily="34" charset="0"/>
                  <a:cs typeface="Arial" pitchFamily="34" charset="0"/>
                </a:rPr>
                <a:t> 7</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a:solidFill>
                    <a:srgbClr val="002060"/>
                  </a:solidFill>
                  <a:latin typeface="Arial" pitchFamily="34" charset="0"/>
                  <a:cs typeface="Arial" pitchFamily="34" charset="0"/>
                </a:rPr>
                <a:t> </a:t>
              </a:r>
              <a:r>
                <a:rPr lang="en-US" sz="1000" dirty="0" smtClean="0">
                  <a:solidFill>
                    <a:srgbClr val="002060"/>
                  </a:solidFill>
                  <a:latin typeface="Arial" pitchFamily="34" charset="0"/>
                  <a:cs typeface="Arial" pitchFamily="34" charset="0"/>
                </a:rPr>
                <a:t> 8</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dirty="0">
                  <a:ln>
                    <a:noFill/>
                  </a:ln>
                  <a:solidFill>
                    <a:srgbClr val="002060"/>
                  </a:solidFill>
                  <a:effectLst/>
                  <a:latin typeface="Arial" pitchFamily="34" charset="0"/>
                  <a:cs typeface="Arial" pitchFamily="34" charset="0"/>
                </a:rPr>
                <a:t> </a:t>
              </a:r>
              <a:r>
                <a:rPr kumimoji="0" lang="en-US" sz="1000" b="0" i="0" u="none" strike="noStrike" cap="none" normalizeH="0" dirty="0" smtClean="0">
                  <a:ln>
                    <a:noFill/>
                  </a:ln>
                  <a:solidFill>
                    <a:srgbClr val="002060"/>
                  </a:solidFill>
                  <a:effectLst/>
                  <a:latin typeface="Arial" pitchFamily="34" charset="0"/>
                  <a:cs typeface="Arial" pitchFamily="34" charset="0"/>
                </a:rPr>
                <a:t> 9</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10</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11</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12</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13</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14</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15</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16</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17</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18</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19</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20</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21</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22</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23</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24</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25</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26</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27</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28</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29</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30</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31</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32</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33</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34</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35</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36</a:t>
              </a:r>
            </a:p>
          </p:txBody>
        </p:sp>
        <p:sp>
          <p:nvSpPr>
            <p:cNvPr id="21" name="Rectangle 20"/>
            <p:cNvSpPr/>
            <p:nvPr/>
          </p:nvSpPr>
          <p:spPr bwMode="auto">
            <a:xfrm>
              <a:off x="2609850" y="2279904"/>
              <a:ext cx="685800" cy="1755648"/>
            </a:xfrm>
            <a:prstGeom prst="rect">
              <a:avLst/>
            </a:prstGeom>
            <a:solidFill>
              <a:srgbClr val="CC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kumimoji="0" lang="en-US" sz="1000" b="0" i="0" u="none" strike="noStrike" cap="none" normalizeH="0" baseline="0" dirty="0" smtClean="0">
                  <a:ln>
                    <a:noFill/>
                  </a:ln>
                  <a:solidFill>
                    <a:srgbClr val="002060"/>
                  </a:solidFill>
                  <a:effectLst/>
                  <a:latin typeface="Arial" pitchFamily="34" charset="0"/>
                  <a:cs typeface="Arial" pitchFamily="34" charset="0"/>
                </a:rPr>
                <a:t> </a:t>
              </a:r>
              <a:r>
                <a:rPr lang="en-US" sz="1000" dirty="0">
                  <a:solidFill>
                    <a:srgbClr val="002060"/>
                  </a:solidFill>
                  <a:latin typeface="Arial" pitchFamily="34" charset="0"/>
                  <a:cs typeface="Arial" pitchFamily="34" charset="0"/>
                </a:rPr>
                <a:t> 0</a:t>
              </a:r>
            </a:p>
            <a:p>
              <a:pPr fontAlgn="base">
                <a:spcBef>
                  <a:spcPct val="0"/>
                </a:spcBef>
                <a:spcAft>
                  <a:spcPct val="0"/>
                </a:spcAft>
              </a:pPr>
              <a:r>
                <a:rPr lang="en-US" sz="1000" dirty="0">
                  <a:solidFill>
                    <a:srgbClr val="002060"/>
                  </a:solidFill>
                  <a:latin typeface="Arial" pitchFamily="34" charset="0"/>
                  <a:cs typeface="Arial" pitchFamily="34" charset="0"/>
                </a:rPr>
                <a:t>  1</a:t>
              </a:r>
            </a:p>
            <a:p>
              <a:pPr fontAlgn="base">
                <a:spcBef>
                  <a:spcPct val="0"/>
                </a:spcBef>
                <a:spcAft>
                  <a:spcPct val="0"/>
                </a:spcAft>
              </a:pPr>
              <a:r>
                <a:rPr lang="en-US" sz="1000" dirty="0">
                  <a:solidFill>
                    <a:srgbClr val="002060"/>
                  </a:solidFill>
                  <a:latin typeface="Arial" pitchFamily="34" charset="0"/>
                  <a:cs typeface="Arial" pitchFamily="34" charset="0"/>
                </a:rPr>
                <a:t>  2</a:t>
              </a:r>
            </a:p>
            <a:p>
              <a:pPr fontAlgn="base">
                <a:spcBef>
                  <a:spcPct val="0"/>
                </a:spcBef>
                <a:spcAft>
                  <a:spcPct val="0"/>
                </a:spcAft>
              </a:pPr>
              <a:r>
                <a:rPr lang="en-US" sz="1000" dirty="0">
                  <a:solidFill>
                    <a:srgbClr val="002060"/>
                  </a:solidFill>
                  <a:latin typeface="Arial" pitchFamily="34" charset="0"/>
                  <a:cs typeface="Arial" pitchFamily="34" charset="0"/>
                </a:rPr>
                <a:t>  3</a:t>
              </a:r>
            </a:p>
            <a:p>
              <a:pPr fontAlgn="base">
                <a:spcBef>
                  <a:spcPct val="0"/>
                </a:spcBef>
                <a:spcAft>
                  <a:spcPct val="0"/>
                </a:spcAft>
              </a:pPr>
              <a:r>
                <a:rPr lang="en-US" sz="1000" dirty="0">
                  <a:solidFill>
                    <a:srgbClr val="002060"/>
                  </a:solidFill>
                  <a:latin typeface="Arial" pitchFamily="34" charset="0"/>
                  <a:cs typeface="Arial" pitchFamily="34" charset="0"/>
                </a:rPr>
                <a:t>  4</a:t>
              </a:r>
            </a:p>
            <a:p>
              <a:pPr fontAlgn="base">
                <a:spcBef>
                  <a:spcPct val="0"/>
                </a:spcBef>
                <a:spcAft>
                  <a:spcPct val="0"/>
                </a:spcAft>
              </a:pPr>
              <a:r>
                <a:rPr lang="en-US" sz="1000" dirty="0">
                  <a:solidFill>
                    <a:srgbClr val="002060"/>
                  </a:solidFill>
                  <a:latin typeface="Arial" pitchFamily="34" charset="0"/>
                  <a:cs typeface="Arial" pitchFamily="34" charset="0"/>
                </a:rPr>
                <a:t>  5</a:t>
              </a:r>
            </a:p>
            <a:p>
              <a:pPr fontAlgn="base">
                <a:spcBef>
                  <a:spcPct val="0"/>
                </a:spcBef>
                <a:spcAft>
                  <a:spcPct val="0"/>
                </a:spcAft>
              </a:pPr>
              <a:r>
                <a:rPr lang="en-US" sz="1000" dirty="0">
                  <a:solidFill>
                    <a:srgbClr val="002060"/>
                  </a:solidFill>
                  <a:latin typeface="Arial" pitchFamily="34" charset="0"/>
                  <a:cs typeface="Arial" pitchFamily="34" charset="0"/>
                </a:rPr>
                <a:t>  6</a:t>
              </a:r>
            </a:p>
            <a:p>
              <a:pPr fontAlgn="base">
                <a:spcBef>
                  <a:spcPct val="0"/>
                </a:spcBef>
                <a:spcAft>
                  <a:spcPct val="0"/>
                </a:spcAft>
              </a:pPr>
              <a:r>
                <a:rPr lang="en-US" sz="1000" dirty="0">
                  <a:solidFill>
                    <a:srgbClr val="002060"/>
                  </a:solidFill>
                  <a:latin typeface="Arial" pitchFamily="34" charset="0"/>
                  <a:cs typeface="Arial" pitchFamily="34" charset="0"/>
                </a:rPr>
                <a:t>  7</a:t>
              </a:r>
            </a:p>
            <a:p>
              <a:pPr fontAlgn="base">
                <a:spcBef>
                  <a:spcPct val="0"/>
                </a:spcBef>
                <a:spcAft>
                  <a:spcPct val="0"/>
                </a:spcAft>
              </a:pPr>
              <a:r>
                <a:rPr lang="en-US" sz="1000" dirty="0">
                  <a:solidFill>
                    <a:srgbClr val="002060"/>
                  </a:solidFill>
                  <a:latin typeface="Arial" pitchFamily="34" charset="0"/>
                  <a:cs typeface="Arial" pitchFamily="34" charset="0"/>
                </a:rPr>
                <a:t>  8</a:t>
              </a:r>
            </a:p>
            <a:p>
              <a:pPr fontAlgn="base">
                <a:spcBef>
                  <a:spcPct val="0"/>
                </a:spcBef>
                <a:spcAft>
                  <a:spcPct val="0"/>
                </a:spcAft>
              </a:pPr>
              <a:r>
                <a:rPr lang="en-US" sz="1000" dirty="0">
                  <a:solidFill>
                    <a:srgbClr val="002060"/>
                  </a:solidFill>
                  <a:latin typeface="Arial" pitchFamily="34" charset="0"/>
                  <a:cs typeface="Arial" pitchFamily="34" charset="0"/>
                </a:rPr>
                <a:t>  9</a:t>
              </a:r>
            </a:p>
            <a:p>
              <a:pPr fontAlgn="base">
                <a:spcBef>
                  <a:spcPct val="0"/>
                </a:spcBef>
                <a:spcAft>
                  <a:spcPct val="0"/>
                </a:spcAft>
              </a:pPr>
              <a:r>
                <a:rPr lang="en-US" sz="1000" dirty="0">
                  <a:solidFill>
                    <a:srgbClr val="002060"/>
                  </a:solidFill>
                  <a:latin typeface="Arial" pitchFamily="34" charset="0"/>
                  <a:cs typeface="Arial" pitchFamily="34" charset="0"/>
                </a:rPr>
                <a:t>10</a:t>
              </a:r>
            </a:p>
            <a:p>
              <a:pPr fontAlgn="base">
                <a:spcBef>
                  <a:spcPct val="0"/>
                </a:spcBef>
                <a:spcAft>
                  <a:spcPct val="0"/>
                </a:spcAft>
              </a:pPr>
              <a:r>
                <a:rPr lang="en-US" sz="1000" dirty="0">
                  <a:solidFill>
                    <a:srgbClr val="002060"/>
                  </a:solidFill>
                  <a:latin typeface="Arial" pitchFamily="34" charset="0"/>
                  <a:cs typeface="Arial" pitchFamily="34" charset="0"/>
                </a:rPr>
                <a:t>11</a:t>
              </a:r>
            </a:p>
            <a:p>
              <a:pPr fontAlgn="base">
                <a:spcBef>
                  <a:spcPct val="0"/>
                </a:spcBef>
                <a:spcAft>
                  <a:spcPct val="0"/>
                </a:spcAft>
              </a:pPr>
              <a:r>
                <a:rPr lang="en-US" sz="1000" dirty="0">
                  <a:solidFill>
                    <a:srgbClr val="002060"/>
                  </a:solidFill>
                  <a:latin typeface="Arial" pitchFamily="34" charset="0"/>
                  <a:cs typeface="Arial" pitchFamily="34" charset="0"/>
                </a:rPr>
                <a:t>12</a:t>
              </a:r>
            </a:p>
            <a:p>
              <a:pPr fontAlgn="base">
                <a:spcBef>
                  <a:spcPct val="0"/>
                </a:spcBef>
                <a:spcAft>
                  <a:spcPct val="0"/>
                </a:spcAft>
              </a:pPr>
              <a:r>
                <a:rPr lang="en-US" sz="1000" dirty="0">
                  <a:solidFill>
                    <a:srgbClr val="002060"/>
                  </a:solidFill>
                  <a:latin typeface="Arial" pitchFamily="34" charset="0"/>
                  <a:cs typeface="Arial" pitchFamily="34" charset="0"/>
                </a:rPr>
                <a:t>13</a:t>
              </a:r>
            </a:p>
            <a:p>
              <a:pPr fontAlgn="base">
                <a:spcBef>
                  <a:spcPct val="0"/>
                </a:spcBef>
                <a:spcAft>
                  <a:spcPct val="0"/>
                </a:spcAft>
              </a:pPr>
              <a:r>
                <a:rPr lang="en-US" sz="1000" dirty="0">
                  <a:solidFill>
                    <a:srgbClr val="002060"/>
                  </a:solidFill>
                  <a:latin typeface="Arial" pitchFamily="34" charset="0"/>
                  <a:cs typeface="Arial" pitchFamily="34" charset="0"/>
                </a:rPr>
                <a:t>14</a:t>
              </a:r>
            </a:p>
            <a:p>
              <a:pPr fontAlgn="base">
                <a:spcBef>
                  <a:spcPct val="0"/>
                </a:spcBef>
                <a:spcAft>
                  <a:spcPct val="0"/>
                </a:spcAft>
              </a:pPr>
              <a:r>
                <a:rPr lang="en-US" sz="1000" dirty="0">
                  <a:solidFill>
                    <a:srgbClr val="002060"/>
                  </a:solidFill>
                  <a:latin typeface="Arial" pitchFamily="34" charset="0"/>
                  <a:cs typeface="Arial" pitchFamily="34" charset="0"/>
                </a:rPr>
                <a:t>15</a:t>
              </a:r>
            </a:p>
            <a:p>
              <a:pPr fontAlgn="base">
                <a:spcBef>
                  <a:spcPct val="0"/>
                </a:spcBef>
                <a:spcAft>
                  <a:spcPct val="0"/>
                </a:spcAft>
              </a:pPr>
              <a:r>
                <a:rPr lang="en-US" sz="1000" dirty="0">
                  <a:solidFill>
                    <a:srgbClr val="002060"/>
                  </a:solidFill>
                  <a:latin typeface="Arial" pitchFamily="34" charset="0"/>
                  <a:cs typeface="Arial" pitchFamily="34" charset="0"/>
                </a:rPr>
                <a:t>16</a:t>
              </a:r>
            </a:p>
            <a:p>
              <a:pPr fontAlgn="base">
                <a:spcBef>
                  <a:spcPct val="0"/>
                </a:spcBef>
                <a:spcAft>
                  <a:spcPct val="0"/>
                </a:spcAft>
              </a:pPr>
              <a:r>
                <a:rPr lang="en-US" sz="1000" dirty="0">
                  <a:solidFill>
                    <a:srgbClr val="002060"/>
                  </a:solidFill>
                  <a:latin typeface="Arial" pitchFamily="34" charset="0"/>
                  <a:cs typeface="Arial" pitchFamily="34" charset="0"/>
                </a:rPr>
                <a:t>17</a:t>
              </a:r>
            </a:p>
            <a:p>
              <a:pPr fontAlgn="base">
                <a:spcBef>
                  <a:spcPct val="0"/>
                </a:spcBef>
                <a:spcAft>
                  <a:spcPct val="0"/>
                </a:spcAft>
              </a:pPr>
              <a:r>
                <a:rPr lang="en-US" sz="1000" dirty="0">
                  <a:solidFill>
                    <a:srgbClr val="002060"/>
                  </a:solidFill>
                  <a:latin typeface="Arial" pitchFamily="34" charset="0"/>
                  <a:cs typeface="Arial" pitchFamily="34" charset="0"/>
                </a:rPr>
                <a:t>18</a:t>
              </a:r>
            </a:p>
            <a:p>
              <a:pPr fontAlgn="base">
                <a:spcBef>
                  <a:spcPct val="0"/>
                </a:spcBef>
                <a:spcAft>
                  <a:spcPct val="0"/>
                </a:spcAft>
              </a:pPr>
              <a:r>
                <a:rPr lang="en-US" sz="1000" dirty="0">
                  <a:solidFill>
                    <a:srgbClr val="002060"/>
                  </a:solidFill>
                  <a:latin typeface="Arial" pitchFamily="34" charset="0"/>
                  <a:cs typeface="Arial" pitchFamily="34" charset="0"/>
                </a:rPr>
                <a:t>19</a:t>
              </a:r>
            </a:p>
            <a:p>
              <a:pPr fontAlgn="base">
                <a:spcBef>
                  <a:spcPct val="0"/>
                </a:spcBef>
                <a:spcAft>
                  <a:spcPct val="0"/>
                </a:spcAft>
              </a:pPr>
              <a:r>
                <a:rPr lang="en-US" sz="1000" dirty="0">
                  <a:solidFill>
                    <a:srgbClr val="002060"/>
                  </a:solidFill>
                  <a:latin typeface="Arial" pitchFamily="34" charset="0"/>
                  <a:cs typeface="Arial" pitchFamily="34" charset="0"/>
                </a:rPr>
                <a:t>20</a:t>
              </a:r>
            </a:p>
            <a:p>
              <a:pPr fontAlgn="base">
                <a:spcBef>
                  <a:spcPct val="0"/>
                </a:spcBef>
                <a:spcAft>
                  <a:spcPct val="0"/>
                </a:spcAft>
              </a:pPr>
              <a:r>
                <a:rPr lang="en-US" sz="1000" dirty="0">
                  <a:solidFill>
                    <a:srgbClr val="002060"/>
                  </a:solidFill>
                  <a:latin typeface="Arial" pitchFamily="34" charset="0"/>
                  <a:cs typeface="Arial" pitchFamily="34" charset="0"/>
                </a:rPr>
                <a:t>21</a:t>
              </a:r>
            </a:p>
            <a:p>
              <a:pPr fontAlgn="base">
                <a:spcBef>
                  <a:spcPct val="0"/>
                </a:spcBef>
                <a:spcAft>
                  <a:spcPct val="0"/>
                </a:spcAft>
              </a:pPr>
              <a:r>
                <a:rPr lang="en-US" sz="1000" dirty="0">
                  <a:solidFill>
                    <a:srgbClr val="002060"/>
                  </a:solidFill>
                  <a:latin typeface="Arial" pitchFamily="34" charset="0"/>
                  <a:cs typeface="Arial" pitchFamily="34" charset="0"/>
                </a:rPr>
                <a:t>22</a:t>
              </a:r>
            </a:p>
            <a:p>
              <a:pPr fontAlgn="base">
                <a:spcBef>
                  <a:spcPct val="0"/>
                </a:spcBef>
                <a:spcAft>
                  <a:spcPct val="0"/>
                </a:spcAft>
              </a:pPr>
              <a:r>
                <a:rPr lang="en-US" sz="1000" dirty="0">
                  <a:solidFill>
                    <a:srgbClr val="002060"/>
                  </a:solidFill>
                  <a:latin typeface="Arial" pitchFamily="34" charset="0"/>
                  <a:cs typeface="Arial" pitchFamily="34" charset="0"/>
                </a:rPr>
                <a:t>23</a:t>
              </a:r>
            </a:p>
            <a:p>
              <a:pPr fontAlgn="base">
                <a:spcBef>
                  <a:spcPct val="0"/>
                </a:spcBef>
                <a:spcAft>
                  <a:spcPct val="0"/>
                </a:spcAft>
              </a:pPr>
              <a:r>
                <a:rPr lang="en-US" sz="1000" dirty="0">
                  <a:solidFill>
                    <a:srgbClr val="002060"/>
                  </a:solidFill>
                  <a:latin typeface="Arial" pitchFamily="34" charset="0"/>
                  <a:cs typeface="Arial" pitchFamily="34" charset="0"/>
                </a:rPr>
                <a:t>24</a:t>
              </a:r>
            </a:p>
            <a:p>
              <a:pPr fontAlgn="base">
                <a:spcBef>
                  <a:spcPct val="0"/>
                </a:spcBef>
                <a:spcAft>
                  <a:spcPct val="0"/>
                </a:spcAft>
              </a:pPr>
              <a:r>
                <a:rPr lang="en-US" sz="1000" dirty="0">
                  <a:solidFill>
                    <a:srgbClr val="002060"/>
                  </a:solidFill>
                  <a:latin typeface="Arial" pitchFamily="34" charset="0"/>
                  <a:cs typeface="Arial" pitchFamily="34" charset="0"/>
                </a:rPr>
                <a:t>25</a:t>
              </a:r>
            </a:p>
            <a:p>
              <a:pPr fontAlgn="base">
                <a:spcBef>
                  <a:spcPct val="0"/>
                </a:spcBef>
                <a:spcAft>
                  <a:spcPct val="0"/>
                </a:spcAft>
              </a:pPr>
              <a:r>
                <a:rPr lang="en-US" sz="1000" dirty="0">
                  <a:solidFill>
                    <a:srgbClr val="002060"/>
                  </a:solidFill>
                  <a:latin typeface="Arial" pitchFamily="34" charset="0"/>
                  <a:cs typeface="Arial" pitchFamily="34" charset="0"/>
                </a:rPr>
                <a:t>26</a:t>
              </a:r>
            </a:p>
            <a:p>
              <a:pPr fontAlgn="base">
                <a:spcBef>
                  <a:spcPct val="0"/>
                </a:spcBef>
                <a:spcAft>
                  <a:spcPct val="0"/>
                </a:spcAft>
              </a:pPr>
              <a:r>
                <a:rPr lang="en-US" sz="1000" dirty="0">
                  <a:solidFill>
                    <a:srgbClr val="002060"/>
                  </a:solidFill>
                  <a:latin typeface="Arial" pitchFamily="34" charset="0"/>
                  <a:cs typeface="Arial" pitchFamily="34" charset="0"/>
                </a:rPr>
                <a:t>27</a:t>
              </a:r>
            </a:p>
            <a:p>
              <a:pPr fontAlgn="base">
                <a:spcBef>
                  <a:spcPct val="0"/>
                </a:spcBef>
                <a:spcAft>
                  <a:spcPct val="0"/>
                </a:spcAft>
              </a:pPr>
              <a:r>
                <a:rPr lang="en-US" sz="1000" dirty="0" smtClean="0">
                  <a:solidFill>
                    <a:srgbClr val="002060"/>
                  </a:solidFill>
                  <a:latin typeface="Arial" pitchFamily="34" charset="0"/>
                  <a:cs typeface="Arial" pitchFamily="34" charset="0"/>
                </a:rPr>
                <a:t>28</a:t>
              </a:r>
              <a:endParaRPr lang="en-US" sz="1000" dirty="0">
                <a:solidFill>
                  <a:srgbClr val="002060"/>
                </a:solidFill>
                <a:latin typeface="Arial" pitchFamily="34" charset="0"/>
                <a:cs typeface="Arial" pitchFamily="34" charset="0"/>
              </a:endParaRPr>
            </a:p>
            <a:p>
              <a:pPr fontAlgn="base">
                <a:spcBef>
                  <a:spcPct val="0"/>
                </a:spcBef>
                <a:spcAft>
                  <a:spcPct val="0"/>
                </a:spcAft>
              </a:pPr>
              <a:r>
                <a:rPr lang="en-US" sz="1000" dirty="0">
                  <a:solidFill>
                    <a:srgbClr val="002060"/>
                  </a:solidFill>
                  <a:latin typeface="Arial" pitchFamily="34" charset="0"/>
                  <a:cs typeface="Arial" pitchFamily="34" charset="0"/>
                </a:rPr>
                <a:t>29</a:t>
              </a:r>
            </a:p>
            <a:p>
              <a:pPr fontAlgn="base">
                <a:spcBef>
                  <a:spcPct val="0"/>
                </a:spcBef>
                <a:spcAft>
                  <a:spcPct val="0"/>
                </a:spcAft>
              </a:pPr>
              <a:r>
                <a:rPr lang="en-US" sz="1000" dirty="0">
                  <a:solidFill>
                    <a:srgbClr val="002060"/>
                  </a:solidFill>
                  <a:latin typeface="Arial" pitchFamily="34" charset="0"/>
                  <a:cs typeface="Arial" pitchFamily="34" charset="0"/>
                </a:rPr>
                <a:t>30</a:t>
              </a:r>
            </a:p>
            <a:p>
              <a:pPr fontAlgn="base">
                <a:spcBef>
                  <a:spcPct val="0"/>
                </a:spcBef>
                <a:spcAft>
                  <a:spcPct val="0"/>
                </a:spcAft>
              </a:pPr>
              <a:r>
                <a:rPr lang="en-US" sz="1000" dirty="0">
                  <a:solidFill>
                    <a:srgbClr val="002060"/>
                  </a:solidFill>
                  <a:latin typeface="Arial" pitchFamily="34" charset="0"/>
                  <a:cs typeface="Arial" pitchFamily="34" charset="0"/>
                </a:rPr>
                <a:t>31</a:t>
              </a:r>
            </a:p>
            <a:p>
              <a:pPr fontAlgn="base">
                <a:spcBef>
                  <a:spcPct val="0"/>
                </a:spcBef>
                <a:spcAft>
                  <a:spcPct val="0"/>
                </a:spcAft>
              </a:pPr>
              <a:r>
                <a:rPr lang="en-US" sz="1000" dirty="0">
                  <a:solidFill>
                    <a:srgbClr val="002060"/>
                  </a:solidFill>
                  <a:latin typeface="Arial" pitchFamily="34" charset="0"/>
                  <a:cs typeface="Arial" pitchFamily="34" charset="0"/>
                </a:rPr>
                <a:t>32</a:t>
              </a:r>
            </a:p>
            <a:p>
              <a:pPr fontAlgn="base">
                <a:spcBef>
                  <a:spcPct val="0"/>
                </a:spcBef>
                <a:spcAft>
                  <a:spcPct val="0"/>
                </a:spcAft>
              </a:pPr>
              <a:r>
                <a:rPr lang="en-US" sz="1000" dirty="0">
                  <a:solidFill>
                    <a:srgbClr val="002060"/>
                  </a:solidFill>
                  <a:latin typeface="Arial" pitchFamily="34" charset="0"/>
                  <a:cs typeface="Arial" pitchFamily="34" charset="0"/>
                </a:rPr>
                <a:t>33</a:t>
              </a:r>
            </a:p>
            <a:p>
              <a:pPr fontAlgn="base">
                <a:spcBef>
                  <a:spcPct val="0"/>
                </a:spcBef>
                <a:spcAft>
                  <a:spcPct val="0"/>
                </a:spcAft>
              </a:pPr>
              <a:r>
                <a:rPr lang="en-US" sz="1000" dirty="0">
                  <a:solidFill>
                    <a:srgbClr val="002060"/>
                  </a:solidFill>
                  <a:latin typeface="Arial" pitchFamily="34" charset="0"/>
                  <a:cs typeface="Arial" pitchFamily="34" charset="0"/>
                </a:rPr>
                <a:t>34</a:t>
              </a:r>
            </a:p>
            <a:p>
              <a:pPr fontAlgn="base">
                <a:spcBef>
                  <a:spcPct val="0"/>
                </a:spcBef>
                <a:spcAft>
                  <a:spcPct val="0"/>
                </a:spcAft>
              </a:pPr>
              <a:r>
                <a:rPr lang="en-US" sz="1000" dirty="0">
                  <a:solidFill>
                    <a:srgbClr val="002060"/>
                  </a:solidFill>
                  <a:latin typeface="Arial" pitchFamily="34" charset="0"/>
                  <a:cs typeface="Arial" pitchFamily="34" charset="0"/>
                </a:rPr>
                <a:t>35</a:t>
              </a:r>
            </a:p>
            <a:p>
              <a:pPr fontAlgn="base">
                <a:spcBef>
                  <a:spcPct val="0"/>
                </a:spcBef>
                <a:spcAft>
                  <a:spcPct val="0"/>
                </a:spcAft>
              </a:pPr>
              <a:r>
                <a:rPr lang="en-US" sz="1000" dirty="0" smtClean="0">
                  <a:solidFill>
                    <a:srgbClr val="002060"/>
                  </a:solidFill>
                  <a:latin typeface="Arial" pitchFamily="34" charset="0"/>
                  <a:cs typeface="Arial" pitchFamily="34" charset="0"/>
                </a:rPr>
                <a:t>36</a:t>
              </a:r>
            </a:p>
          </p:txBody>
        </p:sp>
        <p:cxnSp>
          <p:nvCxnSpPr>
            <p:cNvPr id="22" name="Straight Connector 21"/>
            <p:cNvCxnSpPr/>
            <p:nvPr/>
          </p:nvCxnSpPr>
          <p:spPr bwMode="auto">
            <a:xfrm>
              <a:off x="1911096" y="2279904"/>
              <a:ext cx="1384554"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3295650" y="2279904"/>
              <a:ext cx="0" cy="1755648"/>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1917573" y="4033575"/>
              <a:ext cx="1384554"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1917573" y="2277927"/>
              <a:ext cx="0" cy="1755648"/>
            </a:xfrm>
            <a:prstGeom prst="line">
              <a:avLst/>
            </a:prstGeom>
            <a:solidFill>
              <a:schemeClr val="accent1"/>
            </a:solidFill>
            <a:ln w="50800" cap="flat" cmpd="sng" algn="ctr">
              <a:solidFill>
                <a:schemeClr val="tx1"/>
              </a:solidFill>
              <a:prstDash val="solid"/>
              <a:round/>
              <a:headEnd type="none" w="med" len="med"/>
              <a:tailEnd type="none" w="med" len="med"/>
            </a:ln>
            <a:effectLst/>
          </p:spPr>
        </p:cxnSp>
      </p:grpSp>
      <p:grpSp>
        <p:nvGrpSpPr>
          <p:cNvPr id="29" name="Group 28"/>
          <p:cNvGrpSpPr>
            <a:grpSpLocks noChangeAspect="1"/>
          </p:cNvGrpSpPr>
          <p:nvPr/>
        </p:nvGrpSpPr>
        <p:grpSpPr>
          <a:xfrm>
            <a:off x="3392424" y="1465255"/>
            <a:ext cx="521635" cy="659110"/>
            <a:chOff x="1911096" y="2277927"/>
            <a:chExt cx="1391031" cy="1757625"/>
          </a:xfrm>
        </p:grpSpPr>
        <p:sp>
          <p:nvSpPr>
            <p:cNvPr id="30" name="Rectangle 29"/>
            <p:cNvSpPr/>
            <p:nvPr/>
          </p:nvSpPr>
          <p:spPr bwMode="auto">
            <a:xfrm>
              <a:off x="1911096" y="2279903"/>
              <a:ext cx="685799" cy="1755649"/>
            </a:xfrm>
            <a:prstGeom prst="rect">
              <a:avLst/>
            </a:prstGeom>
            <a:solidFill>
              <a:srgbClr val="33CC3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a:t>
              </a:r>
              <a:r>
                <a:rPr kumimoji="0" lang="en-US" sz="1000" b="0" i="0" u="none" strike="noStrike" cap="none" normalizeH="0" baseline="0" dirty="0" smtClean="0">
                  <a:ln>
                    <a:noFill/>
                  </a:ln>
                  <a:solidFill>
                    <a:srgbClr val="002060"/>
                  </a:solidFill>
                  <a:effectLst/>
                  <a:latin typeface="Arial" pitchFamily="34" charset="0"/>
                  <a:cs typeface="Arial" pitchFamily="34" charset="0"/>
                </a:rPr>
                <a:t> 0</a:t>
              </a:r>
              <a:endParaRPr kumimoji="0" lang="en-US" sz="1000" b="0" i="0" u="none" strike="noStrike" cap="none" normalizeH="0" baseline="0" dirty="0" smtClean="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a:solidFill>
                    <a:srgbClr val="002060"/>
                  </a:solidFill>
                  <a:latin typeface="Arial" pitchFamily="34" charset="0"/>
                  <a:cs typeface="Arial" pitchFamily="34" charset="0"/>
                </a:rPr>
                <a:t> </a:t>
              </a:r>
              <a:r>
                <a:rPr lang="en-US" sz="1000" dirty="0" smtClean="0">
                  <a:solidFill>
                    <a:srgbClr val="002060"/>
                  </a:solidFill>
                  <a:latin typeface="Arial" pitchFamily="34" charset="0"/>
                  <a:cs typeface="Arial" pitchFamily="34" charset="0"/>
                </a:rPr>
                <a:t> 1</a:t>
              </a:r>
              <a:endParaRPr kumimoji="0" lang="en-US" sz="1000" b="0" i="0" u="none" strike="noStrike" cap="none" normalizeH="0" baseline="0" dirty="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  2</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3</a:t>
              </a:r>
            </a:p>
          </p:txBody>
        </p:sp>
        <p:sp>
          <p:nvSpPr>
            <p:cNvPr id="31" name="Rectangle 30"/>
            <p:cNvSpPr/>
            <p:nvPr/>
          </p:nvSpPr>
          <p:spPr bwMode="auto">
            <a:xfrm>
              <a:off x="2609850" y="2279903"/>
              <a:ext cx="685799" cy="1755649"/>
            </a:xfrm>
            <a:prstGeom prst="rect">
              <a:avLst/>
            </a:prstGeom>
            <a:solidFill>
              <a:srgbClr val="CC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0</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a:solidFill>
                    <a:srgbClr val="002060"/>
                  </a:solidFill>
                  <a:latin typeface="Arial" pitchFamily="34" charset="0"/>
                  <a:cs typeface="Arial" pitchFamily="34" charset="0"/>
                </a:rPr>
                <a:t> </a:t>
              </a:r>
              <a:r>
                <a:rPr lang="en-US" sz="1000" dirty="0" smtClean="0">
                  <a:solidFill>
                    <a:srgbClr val="002060"/>
                  </a:solidFill>
                  <a:latin typeface="Arial" pitchFamily="34" charset="0"/>
                  <a:cs typeface="Arial" pitchFamily="34" charset="0"/>
                </a:rPr>
                <a:t> 1</a:t>
              </a:r>
              <a:endParaRPr kumimoji="0" lang="en-US" sz="1000" b="0" i="0" u="none" strike="noStrike" cap="none" normalizeH="0" baseline="0" dirty="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  2</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3</a:t>
              </a:r>
            </a:p>
          </p:txBody>
        </p:sp>
        <p:cxnSp>
          <p:nvCxnSpPr>
            <p:cNvPr id="32" name="Straight Connector 31"/>
            <p:cNvCxnSpPr/>
            <p:nvPr/>
          </p:nvCxnSpPr>
          <p:spPr bwMode="auto">
            <a:xfrm>
              <a:off x="1911096" y="2279904"/>
              <a:ext cx="1384554"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3295650" y="2279904"/>
              <a:ext cx="0" cy="1755648"/>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1917573" y="4033575"/>
              <a:ext cx="1384554"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1917573" y="2277927"/>
              <a:ext cx="0" cy="1755648"/>
            </a:xfrm>
            <a:prstGeom prst="line">
              <a:avLst/>
            </a:prstGeom>
            <a:solidFill>
              <a:schemeClr val="accent1"/>
            </a:solidFill>
            <a:ln w="50800" cap="flat" cmpd="sng" algn="ctr">
              <a:solidFill>
                <a:schemeClr val="tx1"/>
              </a:solidFill>
              <a:prstDash val="solid"/>
              <a:round/>
              <a:headEnd type="none" w="med" len="med"/>
              <a:tailEnd type="none" w="med" len="med"/>
            </a:ln>
            <a:effectLst/>
          </p:spPr>
        </p:cxnSp>
      </p:grpSp>
      <p:grpSp>
        <p:nvGrpSpPr>
          <p:cNvPr id="44" name="Group 43"/>
          <p:cNvGrpSpPr>
            <a:grpSpLocks noChangeAspect="1"/>
          </p:cNvGrpSpPr>
          <p:nvPr/>
        </p:nvGrpSpPr>
        <p:grpSpPr>
          <a:xfrm>
            <a:off x="3392424" y="2783475"/>
            <a:ext cx="521635" cy="659110"/>
            <a:chOff x="1911096" y="2277927"/>
            <a:chExt cx="1391031" cy="1757625"/>
          </a:xfrm>
        </p:grpSpPr>
        <p:sp>
          <p:nvSpPr>
            <p:cNvPr id="45" name="Rectangle 44"/>
            <p:cNvSpPr/>
            <p:nvPr/>
          </p:nvSpPr>
          <p:spPr bwMode="auto">
            <a:xfrm>
              <a:off x="1911096" y="2279904"/>
              <a:ext cx="685800" cy="1755648"/>
            </a:xfrm>
            <a:prstGeom prst="rect">
              <a:avLst/>
            </a:prstGeom>
            <a:solidFill>
              <a:srgbClr val="33CC3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a:t>
              </a:r>
              <a:r>
                <a:rPr kumimoji="0" lang="en-US" sz="1000" b="0" i="0" u="none" strike="noStrike" cap="none" normalizeH="0" baseline="0" dirty="0" smtClean="0">
                  <a:ln>
                    <a:noFill/>
                  </a:ln>
                  <a:solidFill>
                    <a:srgbClr val="002060"/>
                  </a:solidFill>
                  <a:effectLst/>
                  <a:latin typeface="Arial" pitchFamily="34" charset="0"/>
                  <a:cs typeface="Arial" pitchFamily="34" charset="0"/>
                </a:rPr>
                <a:t> 0</a:t>
              </a:r>
              <a:endParaRPr kumimoji="0" lang="en-US" sz="1000" b="0" i="0" u="none" strike="noStrike" cap="none" normalizeH="0" baseline="0" dirty="0" smtClean="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a:solidFill>
                    <a:srgbClr val="002060"/>
                  </a:solidFill>
                  <a:latin typeface="Arial" pitchFamily="34" charset="0"/>
                  <a:cs typeface="Arial" pitchFamily="34" charset="0"/>
                </a:rPr>
                <a:t> </a:t>
              </a:r>
              <a:r>
                <a:rPr lang="en-US" sz="1000" dirty="0" smtClean="0">
                  <a:solidFill>
                    <a:srgbClr val="002060"/>
                  </a:solidFill>
                  <a:latin typeface="Arial" pitchFamily="34" charset="0"/>
                  <a:cs typeface="Arial" pitchFamily="34" charset="0"/>
                </a:rPr>
                <a:t> 1</a:t>
              </a:r>
              <a:endParaRPr kumimoji="0" lang="en-US" sz="1000" b="0" i="0" u="none" strike="noStrike" cap="none" normalizeH="0" baseline="0" dirty="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  2</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3</a:t>
              </a:r>
            </a:p>
          </p:txBody>
        </p:sp>
        <p:sp>
          <p:nvSpPr>
            <p:cNvPr id="47" name="Rectangle 46"/>
            <p:cNvSpPr/>
            <p:nvPr/>
          </p:nvSpPr>
          <p:spPr bwMode="auto">
            <a:xfrm>
              <a:off x="2609850" y="2279904"/>
              <a:ext cx="685800" cy="1755648"/>
            </a:xfrm>
            <a:prstGeom prst="rect">
              <a:avLst/>
            </a:prstGeom>
            <a:solidFill>
              <a:srgbClr val="CC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0</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a:solidFill>
                    <a:srgbClr val="002060"/>
                  </a:solidFill>
                  <a:latin typeface="Arial" pitchFamily="34" charset="0"/>
                  <a:cs typeface="Arial" pitchFamily="34" charset="0"/>
                </a:rPr>
                <a:t> </a:t>
              </a:r>
              <a:r>
                <a:rPr lang="en-US" sz="1000" dirty="0" smtClean="0">
                  <a:solidFill>
                    <a:srgbClr val="002060"/>
                  </a:solidFill>
                  <a:latin typeface="Arial" pitchFamily="34" charset="0"/>
                  <a:cs typeface="Arial" pitchFamily="34" charset="0"/>
                </a:rPr>
                <a:t> 1</a:t>
              </a:r>
              <a:endParaRPr kumimoji="0" lang="en-US" sz="1000" b="0" i="0" u="none" strike="noStrike" cap="none" normalizeH="0" baseline="0" dirty="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  2</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3</a:t>
              </a:r>
            </a:p>
          </p:txBody>
        </p:sp>
        <p:cxnSp>
          <p:nvCxnSpPr>
            <p:cNvPr id="48" name="Straight Connector 47"/>
            <p:cNvCxnSpPr/>
            <p:nvPr/>
          </p:nvCxnSpPr>
          <p:spPr bwMode="auto">
            <a:xfrm>
              <a:off x="1911096" y="2279904"/>
              <a:ext cx="1384554"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3295650" y="2279904"/>
              <a:ext cx="0" cy="1755648"/>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1917573" y="4033575"/>
              <a:ext cx="1384554"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a:off x="1917573" y="2277927"/>
              <a:ext cx="0" cy="1755648"/>
            </a:xfrm>
            <a:prstGeom prst="line">
              <a:avLst/>
            </a:prstGeom>
            <a:solidFill>
              <a:schemeClr val="accent1"/>
            </a:solidFill>
            <a:ln w="50800" cap="flat" cmpd="sng" algn="ctr">
              <a:solidFill>
                <a:schemeClr val="tx1"/>
              </a:solidFill>
              <a:prstDash val="solid"/>
              <a:round/>
              <a:headEnd type="none" w="med" len="med"/>
              <a:tailEnd type="none" w="med" len="med"/>
            </a:ln>
            <a:effectLst/>
          </p:spPr>
        </p:cxnSp>
      </p:grpSp>
      <p:grpSp>
        <p:nvGrpSpPr>
          <p:cNvPr id="52" name="Group 51"/>
          <p:cNvGrpSpPr>
            <a:grpSpLocks noChangeAspect="1"/>
          </p:cNvGrpSpPr>
          <p:nvPr/>
        </p:nvGrpSpPr>
        <p:grpSpPr>
          <a:xfrm>
            <a:off x="3392424" y="3441844"/>
            <a:ext cx="521635" cy="659110"/>
            <a:chOff x="1911096" y="2277927"/>
            <a:chExt cx="1391031" cy="1757625"/>
          </a:xfrm>
        </p:grpSpPr>
        <p:sp>
          <p:nvSpPr>
            <p:cNvPr id="53" name="Rectangle 52"/>
            <p:cNvSpPr/>
            <p:nvPr/>
          </p:nvSpPr>
          <p:spPr bwMode="auto">
            <a:xfrm>
              <a:off x="1911096" y="2279904"/>
              <a:ext cx="685800" cy="1755648"/>
            </a:xfrm>
            <a:prstGeom prst="rect">
              <a:avLst/>
            </a:prstGeom>
            <a:solidFill>
              <a:srgbClr val="33CC3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a:t>
              </a:r>
              <a:r>
                <a:rPr kumimoji="0" lang="en-US" sz="1000" b="0" i="0" u="none" strike="noStrike" cap="none" normalizeH="0" baseline="0" dirty="0" smtClean="0">
                  <a:ln>
                    <a:noFill/>
                  </a:ln>
                  <a:solidFill>
                    <a:srgbClr val="002060"/>
                  </a:solidFill>
                  <a:effectLst/>
                  <a:latin typeface="Arial" pitchFamily="34" charset="0"/>
                  <a:cs typeface="Arial" pitchFamily="34" charset="0"/>
                </a:rPr>
                <a:t> 0</a:t>
              </a:r>
              <a:endParaRPr kumimoji="0" lang="en-US" sz="1000" b="0" i="0" u="none" strike="noStrike" cap="none" normalizeH="0" baseline="0" dirty="0" smtClean="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a:solidFill>
                    <a:srgbClr val="002060"/>
                  </a:solidFill>
                  <a:latin typeface="Arial" pitchFamily="34" charset="0"/>
                  <a:cs typeface="Arial" pitchFamily="34" charset="0"/>
                </a:rPr>
                <a:t> </a:t>
              </a:r>
              <a:r>
                <a:rPr lang="en-US" sz="1000" dirty="0" smtClean="0">
                  <a:solidFill>
                    <a:srgbClr val="002060"/>
                  </a:solidFill>
                  <a:latin typeface="Arial" pitchFamily="34" charset="0"/>
                  <a:cs typeface="Arial" pitchFamily="34" charset="0"/>
                </a:rPr>
                <a:t> 1</a:t>
              </a:r>
              <a:endParaRPr kumimoji="0" lang="en-US" sz="1000" b="0" i="0" u="none" strike="noStrike" cap="none" normalizeH="0" baseline="0" dirty="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  2</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3</a:t>
              </a:r>
            </a:p>
          </p:txBody>
        </p:sp>
        <p:sp>
          <p:nvSpPr>
            <p:cNvPr id="55" name="Rectangle 54"/>
            <p:cNvSpPr/>
            <p:nvPr/>
          </p:nvSpPr>
          <p:spPr bwMode="auto">
            <a:xfrm>
              <a:off x="2609850" y="2279904"/>
              <a:ext cx="685800" cy="1755648"/>
            </a:xfrm>
            <a:prstGeom prst="rect">
              <a:avLst/>
            </a:prstGeom>
            <a:solidFill>
              <a:srgbClr val="CC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0</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a:solidFill>
                    <a:srgbClr val="002060"/>
                  </a:solidFill>
                  <a:latin typeface="Arial" pitchFamily="34" charset="0"/>
                  <a:cs typeface="Arial" pitchFamily="34" charset="0"/>
                </a:rPr>
                <a:t> </a:t>
              </a:r>
              <a:r>
                <a:rPr lang="en-US" sz="1000" dirty="0" smtClean="0">
                  <a:solidFill>
                    <a:srgbClr val="002060"/>
                  </a:solidFill>
                  <a:latin typeface="Arial" pitchFamily="34" charset="0"/>
                  <a:cs typeface="Arial" pitchFamily="34" charset="0"/>
                </a:rPr>
                <a:t> 1</a:t>
              </a:r>
              <a:endParaRPr kumimoji="0" lang="en-US" sz="1000" b="0" i="0" u="none" strike="noStrike" cap="none" normalizeH="0" baseline="0" dirty="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  2</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3</a:t>
              </a:r>
            </a:p>
          </p:txBody>
        </p:sp>
        <p:cxnSp>
          <p:nvCxnSpPr>
            <p:cNvPr id="57" name="Straight Connector 56"/>
            <p:cNvCxnSpPr/>
            <p:nvPr/>
          </p:nvCxnSpPr>
          <p:spPr bwMode="auto">
            <a:xfrm>
              <a:off x="1911096" y="2279904"/>
              <a:ext cx="1384554"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3295650" y="2279904"/>
              <a:ext cx="0" cy="1755648"/>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a:off x="1917573" y="4033575"/>
              <a:ext cx="1384554"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a:off x="1917573" y="2277927"/>
              <a:ext cx="0" cy="1755648"/>
            </a:xfrm>
            <a:prstGeom prst="line">
              <a:avLst/>
            </a:prstGeom>
            <a:solidFill>
              <a:schemeClr val="accent1"/>
            </a:solidFill>
            <a:ln w="50800" cap="flat" cmpd="sng" algn="ctr">
              <a:solidFill>
                <a:schemeClr val="tx1"/>
              </a:solidFill>
              <a:prstDash val="solid"/>
              <a:round/>
              <a:headEnd type="none" w="med" len="med"/>
              <a:tailEnd type="none" w="med" len="med"/>
            </a:ln>
            <a:effectLst/>
          </p:spPr>
        </p:cxnSp>
      </p:grpSp>
      <p:grpSp>
        <p:nvGrpSpPr>
          <p:cNvPr id="64" name="Group 63"/>
          <p:cNvGrpSpPr>
            <a:grpSpLocks noChangeAspect="1"/>
          </p:cNvGrpSpPr>
          <p:nvPr/>
        </p:nvGrpSpPr>
        <p:grpSpPr>
          <a:xfrm>
            <a:off x="3392424" y="4100954"/>
            <a:ext cx="521635" cy="659110"/>
            <a:chOff x="1911096" y="2277927"/>
            <a:chExt cx="1391031" cy="1757625"/>
          </a:xfrm>
        </p:grpSpPr>
        <p:sp>
          <p:nvSpPr>
            <p:cNvPr id="65" name="Rectangle 64"/>
            <p:cNvSpPr/>
            <p:nvPr/>
          </p:nvSpPr>
          <p:spPr bwMode="auto">
            <a:xfrm>
              <a:off x="1911096" y="2279904"/>
              <a:ext cx="685800" cy="1755648"/>
            </a:xfrm>
            <a:prstGeom prst="rect">
              <a:avLst/>
            </a:prstGeom>
            <a:solidFill>
              <a:srgbClr val="33CC3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a:t>
              </a:r>
              <a:r>
                <a:rPr kumimoji="0" lang="en-US" sz="1000" b="0" i="0" u="none" strike="noStrike" cap="none" normalizeH="0" baseline="0" dirty="0" smtClean="0">
                  <a:ln>
                    <a:noFill/>
                  </a:ln>
                  <a:solidFill>
                    <a:srgbClr val="002060"/>
                  </a:solidFill>
                  <a:effectLst/>
                  <a:latin typeface="Arial" pitchFamily="34" charset="0"/>
                  <a:cs typeface="Arial" pitchFamily="34" charset="0"/>
                </a:rPr>
                <a:t> 0</a:t>
              </a:r>
              <a:endParaRPr kumimoji="0" lang="en-US" sz="1000" b="0" i="0" u="none" strike="noStrike" cap="none" normalizeH="0" baseline="0" dirty="0" smtClean="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a:solidFill>
                    <a:srgbClr val="002060"/>
                  </a:solidFill>
                  <a:latin typeface="Arial" pitchFamily="34" charset="0"/>
                  <a:cs typeface="Arial" pitchFamily="34" charset="0"/>
                </a:rPr>
                <a:t> </a:t>
              </a:r>
              <a:r>
                <a:rPr lang="en-US" sz="1000" dirty="0" smtClean="0">
                  <a:solidFill>
                    <a:srgbClr val="002060"/>
                  </a:solidFill>
                  <a:latin typeface="Arial" pitchFamily="34" charset="0"/>
                  <a:cs typeface="Arial" pitchFamily="34" charset="0"/>
                </a:rPr>
                <a:t> 1</a:t>
              </a:r>
              <a:endParaRPr kumimoji="0" lang="en-US" sz="1000" b="0" i="0" u="none" strike="noStrike" cap="none" normalizeH="0" baseline="0" dirty="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  2</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3</a:t>
              </a:r>
            </a:p>
          </p:txBody>
        </p:sp>
        <p:sp>
          <p:nvSpPr>
            <p:cNvPr id="66" name="Rectangle 65"/>
            <p:cNvSpPr/>
            <p:nvPr/>
          </p:nvSpPr>
          <p:spPr bwMode="auto">
            <a:xfrm>
              <a:off x="2609850" y="2279904"/>
              <a:ext cx="685800" cy="1755648"/>
            </a:xfrm>
            <a:prstGeom prst="rect">
              <a:avLst/>
            </a:prstGeom>
            <a:solidFill>
              <a:srgbClr val="CC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0</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a:solidFill>
                    <a:srgbClr val="002060"/>
                  </a:solidFill>
                  <a:latin typeface="Arial" pitchFamily="34" charset="0"/>
                  <a:cs typeface="Arial" pitchFamily="34" charset="0"/>
                </a:rPr>
                <a:t> </a:t>
              </a:r>
              <a:r>
                <a:rPr lang="en-US" sz="1000" dirty="0" smtClean="0">
                  <a:solidFill>
                    <a:srgbClr val="002060"/>
                  </a:solidFill>
                  <a:latin typeface="Arial" pitchFamily="34" charset="0"/>
                  <a:cs typeface="Arial" pitchFamily="34" charset="0"/>
                </a:rPr>
                <a:t> 1</a:t>
              </a:r>
              <a:endParaRPr kumimoji="0" lang="en-US" sz="1000" b="0" i="0" u="none" strike="noStrike" cap="none" normalizeH="0" baseline="0" dirty="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  2</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3</a:t>
              </a:r>
            </a:p>
          </p:txBody>
        </p:sp>
        <p:cxnSp>
          <p:nvCxnSpPr>
            <p:cNvPr id="70" name="Straight Connector 69"/>
            <p:cNvCxnSpPr/>
            <p:nvPr/>
          </p:nvCxnSpPr>
          <p:spPr bwMode="auto">
            <a:xfrm>
              <a:off x="1911096" y="2279904"/>
              <a:ext cx="1384554"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a:off x="3295650" y="2279904"/>
              <a:ext cx="0" cy="1755648"/>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a:off x="1917573" y="4033575"/>
              <a:ext cx="1384554"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a:off x="1917573" y="2277927"/>
              <a:ext cx="0" cy="1755648"/>
            </a:xfrm>
            <a:prstGeom prst="line">
              <a:avLst/>
            </a:prstGeom>
            <a:solidFill>
              <a:schemeClr val="accent1"/>
            </a:solidFill>
            <a:ln w="50800" cap="flat" cmpd="sng" algn="ctr">
              <a:solidFill>
                <a:schemeClr val="tx1"/>
              </a:solidFill>
              <a:prstDash val="solid"/>
              <a:round/>
              <a:headEnd type="none" w="med" len="med"/>
              <a:tailEnd type="none" w="med" len="med"/>
            </a:ln>
            <a:effectLst/>
          </p:spPr>
        </p:cxnSp>
      </p:grpSp>
      <p:grpSp>
        <p:nvGrpSpPr>
          <p:cNvPr id="74" name="Group 73"/>
          <p:cNvGrpSpPr>
            <a:grpSpLocks noChangeAspect="1"/>
          </p:cNvGrpSpPr>
          <p:nvPr/>
        </p:nvGrpSpPr>
        <p:grpSpPr>
          <a:xfrm>
            <a:off x="3392424" y="4759323"/>
            <a:ext cx="521635" cy="659110"/>
            <a:chOff x="1911096" y="2277927"/>
            <a:chExt cx="1391031" cy="1757625"/>
          </a:xfrm>
        </p:grpSpPr>
        <p:sp>
          <p:nvSpPr>
            <p:cNvPr id="76" name="Rectangle 75"/>
            <p:cNvSpPr/>
            <p:nvPr/>
          </p:nvSpPr>
          <p:spPr bwMode="auto">
            <a:xfrm>
              <a:off x="1911096" y="2279904"/>
              <a:ext cx="685800" cy="1755648"/>
            </a:xfrm>
            <a:prstGeom prst="rect">
              <a:avLst/>
            </a:prstGeom>
            <a:solidFill>
              <a:srgbClr val="33CC3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a:t>
              </a:r>
              <a:r>
                <a:rPr kumimoji="0" lang="en-US" sz="1000" b="0" i="0" u="none" strike="noStrike" cap="none" normalizeH="0" baseline="0" dirty="0" smtClean="0">
                  <a:ln>
                    <a:noFill/>
                  </a:ln>
                  <a:solidFill>
                    <a:srgbClr val="002060"/>
                  </a:solidFill>
                  <a:effectLst/>
                  <a:latin typeface="Arial" pitchFamily="34" charset="0"/>
                  <a:cs typeface="Arial" pitchFamily="34" charset="0"/>
                </a:rPr>
                <a:t> 0</a:t>
              </a:r>
              <a:endParaRPr kumimoji="0" lang="en-US" sz="1000" b="0" i="0" u="none" strike="noStrike" cap="none" normalizeH="0" baseline="0" dirty="0" smtClean="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a:solidFill>
                    <a:srgbClr val="002060"/>
                  </a:solidFill>
                  <a:latin typeface="Arial" pitchFamily="34" charset="0"/>
                  <a:cs typeface="Arial" pitchFamily="34" charset="0"/>
                </a:rPr>
                <a:t> </a:t>
              </a:r>
              <a:r>
                <a:rPr lang="en-US" sz="1000" dirty="0" smtClean="0">
                  <a:solidFill>
                    <a:srgbClr val="002060"/>
                  </a:solidFill>
                  <a:latin typeface="Arial" pitchFamily="34" charset="0"/>
                  <a:cs typeface="Arial" pitchFamily="34" charset="0"/>
                </a:rPr>
                <a:t> 1</a:t>
              </a:r>
              <a:endParaRPr kumimoji="0" lang="en-US" sz="1000" b="0" i="0" u="none" strike="noStrike" cap="none" normalizeH="0" baseline="0" dirty="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  2</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3</a:t>
              </a:r>
            </a:p>
          </p:txBody>
        </p:sp>
        <p:sp>
          <p:nvSpPr>
            <p:cNvPr id="78" name="Rectangle 77"/>
            <p:cNvSpPr/>
            <p:nvPr/>
          </p:nvSpPr>
          <p:spPr bwMode="auto">
            <a:xfrm>
              <a:off x="2609850" y="2279904"/>
              <a:ext cx="685800" cy="1755648"/>
            </a:xfrm>
            <a:prstGeom prst="rect">
              <a:avLst/>
            </a:prstGeom>
            <a:solidFill>
              <a:srgbClr val="CC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0</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a:solidFill>
                    <a:srgbClr val="002060"/>
                  </a:solidFill>
                  <a:latin typeface="Arial" pitchFamily="34" charset="0"/>
                  <a:cs typeface="Arial" pitchFamily="34" charset="0"/>
                </a:rPr>
                <a:t> </a:t>
              </a:r>
              <a:r>
                <a:rPr lang="en-US" sz="1000" dirty="0" smtClean="0">
                  <a:solidFill>
                    <a:srgbClr val="002060"/>
                  </a:solidFill>
                  <a:latin typeface="Arial" pitchFamily="34" charset="0"/>
                  <a:cs typeface="Arial" pitchFamily="34" charset="0"/>
                </a:rPr>
                <a:t> 1</a:t>
              </a:r>
              <a:endParaRPr kumimoji="0" lang="en-US" sz="1000" b="0" i="0" u="none" strike="noStrike" cap="none" normalizeH="0" baseline="0" dirty="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  2</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3</a:t>
              </a:r>
            </a:p>
          </p:txBody>
        </p:sp>
        <p:cxnSp>
          <p:nvCxnSpPr>
            <p:cNvPr id="80" name="Straight Connector 79"/>
            <p:cNvCxnSpPr/>
            <p:nvPr/>
          </p:nvCxnSpPr>
          <p:spPr bwMode="auto">
            <a:xfrm>
              <a:off x="1911096" y="2279904"/>
              <a:ext cx="1384554"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81" name="Straight Connector 80"/>
            <p:cNvCxnSpPr/>
            <p:nvPr/>
          </p:nvCxnSpPr>
          <p:spPr bwMode="auto">
            <a:xfrm>
              <a:off x="3295650" y="2279904"/>
              <a:ext cx="0" cy="1755648"/>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a:off x="1917573" y="4033575"/>
              <a:ext cx="1384554"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a:off x="1917573" y="2277927"/>
              <a:ext cx="0" cy="1755648"/>
            </a:xfrm>
            <a:prstGeom prst="line">
              <a:avLst/>
            </a:prstGeom>
            <a:solidFill>
              <a:schemeClr val="accent1"/>
            </a:solidFill>
            <a:ln w="50800" cap="flat" cmpd="sng" algn="ctr">
              <a:solidFill>
                <a:schemeClr val="tx1"/>
              </a:solidFill>
              <a:prstDash val="solid"/>
              <a:round/>
              <a:headEnd type="none" w="med" len="med"/>
              <a:tailEnd type="none" w="med" len="med"/>
            </a:ln>
            <a:effectLst/>
          </p:spPr>
        </p:cxnSp>
      </p:grpSp>
      <p:grpSp>
        <p:nvGrpSpPr>
          <p:cNvPr id="84" name="Group 83"/>
          <p:cNvGrpSpPr>
            <a:grpSpLocks noChangeAspect="1"/>
          </p:cNvGrpSpPr>
          <p:nvPr/>
        </p:nvGrpSpPr>
        <p:grpSpPr>
          <a:xfrm>
            <a:off x="3392424" y="5418433"/>
            <a:ext cx="521635" cy="659110"/>
            <a:chOff x="1911096" y="2277927"/>
            <a:chExt cx="1391031" cy="1757625"/>
          </a:xfrm>
        </p:grpSpPr>
        <p:sp>
          <p:nvSpPr>
            <p:cNvPr id="85" name="Rectangle 84"/>
            <p:cNvSpPr/>
            <p:nvPr/>
          </p:nvSpPr>
          <p:spPr bwMode="auto">
            <a:xfrm>
              <a:off x="1911096" y="2279904"/>
              <a:ext cx="685800" cy="1755648"/>
            </a:xfrm>
            <a:prstGeom prst="rect">
              <a:avLst/>
            </a:prstGeom>
            <a:solidFill>
              <a:srgbClr val="33CC3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a:t>
              </a:r>
              <a:r>
                <a:rPr kumimoji="0" lang="en-US" sz="1000" b="0" i="0" u="none" strike="noStrike" cap="none" normalizeH="0" baseline="0" dirty="0" smtClean="0">
                  <a:ln>
                    <a:noFill/>
                  </a:ln>
                  <a:solidFill>
                    <a:srgbClr val="002060"/>
                  </a:solidFill>
                  <a:effectLst/>
                  <a:latin typeface="Arial" pitchFamily="34" charset="0"/>
                  <a:cs typeface="Arial" pitchFamily="34" charset="0"/>
                </a:rPr>
                <a:t> 0</a:t>
              </a:r>
              <a:endParaRPr kumimoji="0" lang="en-US" sz="1000" b="0" i="0" u="none" strike="noStrike" cap="none" normalizeH="0" baseline="0" dirty="0" smtClean="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a:solidFill>
                    <a:srgbClr val="002060"/>
                  </a:solidFill>
                  <a:latin typeface="Arial" pitchFamily="34" charset="0"/>
                  <a:cs typeface="Arial" pitchFamily="34" charset="0"/>
                </a:rPr>
                <a:t> </a:t>
              </a:r>
              <a:r>
                <a:rPr lang="en-US" sz="1000" dirty="0" smtClean="0">
                  <a:solidFill>
                    <a:srgbClr val="002060"/>
                  </a:solidFill>
                  <a:latin typeface="Arial" pitchFamily="34" charset="0"/>
                  <a:cs typeface="Arial" pitchFamily="34" charset="0"/>
                </a:rPr>
                <a:t> 1</a:t>
              </a:r>
              <a:endParaRPr kumimoji="0" lang="en-US" sz="1000" b="0" i="0" u="none" strike="noStrike" cap="none" normalizeH="0" baseline="0" dirty="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  2</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3</a:t>
              </a:r>
            </a:p>
          </p:txBody>
        </p:sp>
        <p:sp>
          <p:nvSpPr>
            <p:cNvPr id="86" name="Rectangle 85"/>
            <p:cNvSpPr/>
            <p:nvPr/>
          </p:nvSpPr>
          <p:spPr bwMode="auto">
            <a:xfrm>
              <a:off x="2609850" y="2279904"/>
              <a:ext cx="685800" cy="1755648"/>
            </a:xfrm>
            <a:prstGeom prst="rect">
              <a:avLst/>
            </a:prstGeom>
            <a:solidFill>
              <a:srgbClr val="CC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0</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a:solidFill>
                    <a:srgbClr val="002060"/>
                  </a:solidFill>
                  <a:latin typeface="Arial" pitchFamily="34" charset="0"/>
                  <a:cs typeface="Arial" pitchFamily="34" charset="0"/>
                </a:rPr>
                <a:t> </a:t>
              </a:r>
              <a:r>
                <a:rPr lang="en-US" sz="1000" dirty="0" smtClean="0">
                  <a:solidFill>
                    <a:srgbClr val="002060"/>
                  </a:solidFill>
                  <a:latin typeface="Arial" pitchFamily="34" charset="0"/>
                  <a:cs typeface="Arial" pitchFamily="34" charset="0"/>
                </a:rPr>
                <a:t> 1</a:t>
              </a:r>
              <a:endParaRPr kumimoji="0" lang="en-US" sz="1000" b="0" i="0" u="none" strike="noStrike" cap="none" normalizeH="0" baseline="0" dirty="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  2</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3</a:t>
              </a:r>
            </a:p>
          </p:txBody>
        </p:sp>
        <p:cxnSp>
          <p:nvCxnSpPr>
            <p:cNvPr id="87" name="Straight Connector 86"/>
            <p:cNvCxnSpPr/>
            <p:nvPr/>
          </p:nvCxnSpPr>
          <p:spPr bwMode="auto">
            <a:xfrm>
              <a:off x="1911096" y="2279904"/>
              <a:ext cx="1384554"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a:off x="3295650" y="2279904"/>
              <a:ext cx="0" cy="1755648"/>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89" name="Straight Connector 88"/>
            <p:cNvCxnSpPr/>
            <p:nvPr/>
          </p:nvCxnSpPr>
          <p:spPr bwMode="auto">
            <a:xfrm>
              <a:off x="1917573" y="4033575"/>
              <a:ext cx="1384554"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90" name="Straight Connector 89"/>
            <p:cNvCxnSpPr/>
            <p:nvPr/>
          </p:nvCxnSpPr>
          <p:spPr bwMode="auto">
            <a:xfrm>
              <a:off x="1917573" y="2277927"/>
              <a:ext cx="0" cy="1755648"/>
            </a:xfrm>
            <a:prstGeom prst="line">
              <a:avLst/>
            </a:prstGeom>
            <a:solidFill>
              <a:schemeClr val="accent1"/>
            </a:solidFill>
            <a:ln w="50800" cap="flat" cmpd="sng" algn="ctr">
              <a:solidFill>
                <a:schemeClr val="tx1"/>
              </a:solidFill>
              <a:prstDash val="solid"/>
              <a:round/>
              <a:headEnd type="none" w="med" len="med"/>
              <a:tailEnd type="none" w="med" len="med"/>
            </a:ln>
            <a:effectLst/>
          </p:spPr>
        </p:cxnSp>
      </p:grpSp>
      <p:grpSp>
        <p:nvGrpSpPr>
          <p:cNvPr id="91" name="Group 90"/>
          <p:cNvGrpSpPr>
            <a:grpSpLocks noChangeAspect="1"/>
          </p:cNvGrpSpPr>
          <p:nvPr/>
        </p:nvGrpSpPr>
        <p:grpSpPr>
          <a:xfrm>
            <a:off x="3392424" y="6073921"/>
            <a:ext cx="521635" cy="659110"/>
            <a:chOff x="1911096" y="2277927"/>
            <a:chExt cx="1391031" cy="1757625"/>
          </a:xfrm>
        </p:grpSpPr>
        <p:sp>
          <p:nvSpPr>
            <p:cNvPr id="92" name="Rectangle 91"/>
            <p:cNvSpPr/>
            <p:nvPr/>
          </p:nvSpPr>
          <p:spPr bwMode="auto">
            <a:xfrm>
              <a:off x="1911096" y="2279904"/>
              <a:ext cx="685800" cy="1755648"/>
            </a:xfrm>
            <a:prstGeom prst="rect">
              <a:avLst/>
            </a:prstGeom>
            <a:solidFill>
              <a:srgbClr val="33CC3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a:t>
              </a:r>
              <a:r>
                <a:rPr kumimoji="0" lang="en-US" sz="1000" b="0" i="0" u="none" strike="noStrike" cap="none" normalizeH="0" baseline="0" dirty="0" smtClean="0">
                  <a:ln>
                    <a:noFill/>
                  </a:ln>
                  <a:solidFill>
                    <a:srgbClr val="002060"/>
                  </a:solidFill>
                  <a:effectLst/>
                  <a:latin typeface="Arial" pitchFamily="34" charset="0"/>
                  <a:cs typeface="Arial" pitchFamily="34" charset="0"/>
                </a:rPr>
                <a:t> 0</a:t>
              </a:r>
              <a:endParaRPr kumimoji="0" lang="en-US" sz="1000" b="0" i="0" u="none" strike="noStrike" cap="none" normalizeH="0" baseline="0" dirty="0" smtClean="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a:solidFill>
                    <a:srgbClr val="002060"/>
                  </a:solidFill>
                  <a:latin typeface="Arial" pitchFamily="34" charset="0"/>
                  <a:cs typeface="Arial" pitchFamily="34" charset="0"/>
                </a:rPr>
                <a:t> </a:t>
              </a:r>
              <a:r>
                <a:rPr lang="en-US" sz="1000" dirty="0" smtClean="0">
                  <a:solidFill>
                    <a:srgbClr val="002060"/>
                  </a:solidFill>
                  <a:latin typeface="Arial" pitchFamily="34" charset="0"/>
                  <a:cs typeface="Arial" pitchFamily="34" charset="0"/>
                </a:rPr>
                <a:t> 1</a:t>
              </a:r>
              <a:endParaRPr kumimoji="0" lang="en-US" sz="1000" b="0" i="0" u="none" strike="noStrike" cap="none" normalizeH="0" baseline="0" dirty="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  2</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3</a:t>
              </a:r>
            </a:p>
          </p:txBody>
        </p:sp>
        <p:sp>
          <p:nvSpPr>
            <p:cNvPr id="93" name="Rectangle 92"/>
            <p:cNvSpPr/>
            <p:nvPr/>
          </p:nvSpPr>
          <p:spPr bwMode="auto">
            <a:xfrm>
              <a:off x="2609850" y="2279904"/>
              <a:ext cx="685800" cy="1755648"/>
            </a:xfrm>
            <a:prstGeom prst="rect">
              <a:avLst/>
            </a:prstGeom>
            <a:solidFill>
              <a:srgbClr val="CC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0</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a:solidFill>
                    <a:srgbClr val="002060"/>
                  </a:solidFill>
                  <a:latin typeface="Arial" pitchFamily="34" charset="0"/>
                  <a:cs typeface="Arial" pitchFamily="34" charset="0"/>
                </a:rPr>
                <a:t> </a:t>
              </a:r>
              <a:r>
                <a:rPr lang="en-US" sz="1000" dirty="0" smtClean="0">
                  <a:solidFill>
                    <a:srgbClr val="002060"/>
                  </a:solidFill>
                  <a:latin typeface="Arial" pitchFamily="34" charset="0"/>
                  <a:cs typeface="Arial" pitchFamily="34" charset="0"/>
                </a:rPr>
                <a:t> 1</a:t>
              </a:r>
              <a:endParaRPr kumimoji="0" lang="en-US" sz="1000" b="0" i="0" u="none" strike="noStrike" cap="none" normalizeH="0" baseline="0" dirty="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  2</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3</a:t>
              </a:r>
            </a:p>
          </p:txBody>
        </p:sp>
        <p:cxnSp>
          <p:nvCxnSpPr>
            <p:cNvPr id="94" name="Straight Connector 93"/>
            <p:cNvCxnSpPr/>
            <p:nvPr/>
          </p:nvCxnSpPr>
          <p:spPr bwMode="auto">
            <a:xfrm>
              <a:off x="1911096" y="2279904"/>
              <a:ext cx="1384554"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95" name="Straight Connector 94"/>
            <p:cNvCxnSpPr/>
            <p:nvPr/>
          </p:nvCxnSpPr>
          <p:spPr bwMode="auto">
            <a:xfrm>
              <a:off x="3295650" y="2279904"/>
              <a:ext cx="0" cy="1755648"/>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96" name="Straight Connector 95"/>
            <p:cNvCxnSpPr/>
            <p:nvPr/>
          </p:nvCxnSpPr>
          <p:spPr bwMode="auto">
            <a:xfrm>
              <a:off x="1917573" y="4033575"/>
              <a:ext cx="1384554"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97" name="Straight Connector 96"/>
            <p:cNvCxnSpPr/>
            <p:nvPr/>
          </p:nvCxnSpPr>
          <p:spPr bwMode="auto">
            <a:xfrm>
              <a:off x="1917574" y="2277927"/>
              <a:ext cx="0" cy="1755649"/>
            </a:xfrm>
            <a:prstGeom prst="line">
              <a:avLst/>
            </a:prstGeom>
            <a:solidFill>
              <a:schemeClr val="accent1"/>
            </a:solidFill>
            <a:ln w="50800" cap="flat" cmpd="sng" algn="ctr">
              <a:solidFill>
                <a:schemeClr val="tx1"/>
              </a:solidFill>
              <a:prstDash val="solid"/>
              <a:round/>
              <a:headEnd type="none" w="med" len="med"/>
              <a:tailEnd type="none" w="med" len="med"/>
            </a:ln>
            <a:effectLst/>
          </p:spPr>
        </p:cxnSp>
      </p:grpSp>
      <p:grpSp>
        <p:nvGrpSpPr>
          <p:cNvPr id="98" name="Group 97"/>
          <p:cNvGrpSpPr>
            <a:grpSpLocks noChangeAspect="1"/>
          </p:cNvGrpSpPr>
          <p:nvPr/>
        </p:nvGrpSpPr>
        <p:grpSpPr>
          <a:xfrm>
            <a:off x="3392424" y="6732290"/>
            <a:ext cx="521635" cy="659110"/>
            <a:chOff x="1911096" y="2277927"/>
            <a:chExt cx="1391031" cy="1757625"/>
          </a:xfrm>
        </p:grpSpPr>
        <p:sp>
          <p:nvSpPr>
            <p:cNvPr id="99" name="Rectangle 98"/>
            <p:cNvSpPr/>
            <p:nvPr/>
          </p:nvSpPr>
          <p:spPr bwMode="auto">
            <a:xfrm>
              <a:off x="1911096" y="2279904"/>
              <a:ext cx="685800" cy="1755648"/>
            </a:xfrm>
            <a:prstGeom prst="rect">
              <a:avLst/>
            </a:prstGeom>
            <a:solidFill>
              <a:srgbClr val="33CC3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a:t>
              </a:r>
              <a:r>
                <a:rPr kumimoji="0" lang="en-US" sz="1000" b="0" i="0" u="none" strike="noStrike" cap="none" normalizeH="0" baseline="0" dirty="0" smtClean="0">
                  <a:ln>
                    <a:noFill/>
                  </a:ln>
                  <a:solidFill>
                    <a:srgbClr val="002060"/>
                  </a:solidFill>
                  <a:effectLst/>
                  <a:latin typeface="Arial" pitchFamily="34" charset="0"/>
                  <a:cs typeface="Arial" pitchFamily="34" charset="0"/>
                </a:rPr>
                <a:t> 0</a:t>
              </a:r>
              <a:endParaRPr kumimoji="0" lang="en-US" sz="1000" b="0" i="0" u="none" strike="noStrike" cap="none" normalizeH="0" baseline="0" dirty="0" smtClean="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a:solidFill>
                    <a:srgbClr val="002060"/>
                  </a:solidFill>
                  <a:latin typeface="Arial" pitchFamily="34" charset="0"/>
                  <a:cs typeface="Arial" pitchFamily="34" charset="0"/>
                </a:rPr>
                <a:t> </a:t>
              </a:r>
              <a:r>
                <a:rPr lang="en-US" sz="1000" dirty="0" smtClean="0">
                  <a:solidFill>
                    <a:srgbClr val="002060"/>
                  </a:solidFill>
                  <a:latin typeface="Arial" pitchFamily="34" charset="0"/>
                  <a:cs typeface="Arial" pitchFamily="34" charset="0"/>
                </a:rPr>
                <a:t> 1</a:t>
              </a:r>
              <a:endParaRPr kumimoji="0" lang="en-US" sz="1000" b="0" i="0" u="none" strike="noStrike" cap="none" normalizeH="0" baseline="0" dirty="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  2</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3</a:t>
              </a:r>
            </a:p>
          </p:txBody>
        </p:sp>
        <p:sp>
          <p:nvSpPr>
            <p:cNvPr id="100" name="Rectangle 99"/>
            <p:cNvSpPr/>
            <p:nvPr/>
          </p:nvSpPr>
          <p:spPr bwMode="auto">
            <a:xfrm>
              <a:off x="2609850" y="2279904"/>
              <a:ext cx="685800" cy="1755648"/>
            </a:xfrm>
            <a:prstGeom prst="rect">
              <a:avLst/>
            </a:prstGeom>
            <a:solidFill>
              <a:srgbClr val="CC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0</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a:solidFill>
                    <a:srgbClr val="002060"/>
                  </a:solidFill>
                  <a:latin typeface="Arial" pitchFamily="34" charset="0"/>
                  <a:cs typeface="Arial" pitchFamily="34" charset="0"/>
                </a:rPr>
                <a:t> </a:t>
              </a:r>
              <a:r>
                <a:rPr lang="en-US" sz="1000" dirty="0" smtClean="0">
                  <a:solidFill>
                    <a:srgbClr val="002060"/>
                  </a:solidFill>
                  <a:latin typeface="Arial" pitchFamily="34" charset="0"/>
                  <a:cs typeface="Arial" pitchFamily="34" charset="0"/>
                </a:rPr>
                <a:t> 1</a:t>
              </a:r>
              <a:endParaRPr kumimoji="0" lang="en-US" sz="1000" b="0" i="0" u="none" strike="noStrike" cap="none" normalizeH="0" baseline="0" dirty="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  2</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3</a:t>
              </a:r>
            </a:p>
          </p:txBody>
        </p:sp>
        <p:cxnSp>
          <p:nvCxnSpPr>
            <p:cNvPr id="101" name="Straight Connector 100"/>
            <p:cNvCxnSpPr/>
            <p:nvPr/>
          </p:nvCxnSpPr>
          <p:spPr bwMode="auto">
            <a:xfrm>
              <a:off x="1911096" y="2279904"/>
              <a:ext cx="1384554"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102" name="Straight Connector 101"/>
            <p:cNvCxnSpPr/>
            <p:nvPr/>
          </p:nvCxnSpPr>
          <p:spPr bwMode="auto">
            <a:xfrm>
              <a:off x="3295650" y="2279904"/>
              <a:ext cx="0" cy="1755648"/>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103" name="Straight Connector 102"/>
            <p:cNvCxnSpPr/>
            <p:nvPr/>
          </p:nvCxnSpPr>
          <p:spPr bwMode="auto">
            <a:xfrm>
              <a:off x="1917573" y="4033575"/>
              <a:ext cx="1384554"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104" name="Straight Connector 103"/>
            <p:cNvCxnSpPr/>
            <p:nvPr/>
          </p:nvCxnSpPr>
          <p:spPr bwMode="auto">
            <a:xfrm>
              <a:off x="1917573" y="2277927"/>
              <a:ext cx="0" cy="1755648"/>
            </a:xfrm>
            <a:prstGeom prst="line">
              <a:avLst/>
            </a:prstGeom>
            <a:solidFill>
              <a:schemeClr val="accent1"/>
            </a:solidFill>
            <a:ln w="50800" cap="flat" cmpd="sng" algn="ctr">
              <a:solidFill>
                <a:schemeClr val="tx1"/>
              </a:solidFill>
              <a:prstDash val="solid"/>
              <a:round/>
              <a:headEnd type="none" w="med" len="med"/>
              <a:tailEnd type="none" w="med" len="med"/>
            </a:ln>
            <a:effectLst/>
          </p:spPr>
        </p:cxnSp>
      </p:grpSp>
      <p:sp>
        <p:nvSpPr>
          <p:cNvPr id="2" name="TextBox 1"/>
          <p:cNvSpPr txBox="1"/>
          <p:nvPr/>
        </p:nvSpPr>
        <p:spPr>
          <a:xfrm>
            <a:off x="3291840" y="1025140"/>
            <a:ext cx="640080" cy="402336"/>
          </a:xfrm>
          <a:prstGeom prst="rect">
            <a:avLst/>
          </a:prstGeom>
          <a:noFill/>
        </p:spPr>
        <p:txBody>
          <a:bodyPr wrap="square" rtlCol="0">
            <a:spAutoFit/>
          </a:bodyPr>
          <a:lstStyle/>
          <a:p>
            <a:r>
              <a:rPr lang="en-US" sz="1000" b="1" dirty="0">
                <a:latin typeface="Arial" pitchFamily="34" charset="0"/>
                <a:cs typeface="Arial" pitchFamily="34" charset="0"/>
              </a:rPr>
              <a:t>I</a:t>
            </a:r>
            <a:r>
              <a:rPr lang="en-US" sz="1000" b="1" dirty="0" smtClean="0">
                <a:latin typeface="Arial" pitchFamily="34" charset="0"/>
                <a:cs typeface="Arial" pitchFamily="34" charset="0"/>
              </a:rPr>
              <a:t>nput files (9)</a:t>
            </a:r>
            <a:endParaRPr lang="en-US" sz="1000" b="1" dirty="0">
              <a:latin typeface="Arial" pitchFamily="34" charset="0"/>
              <a:cs typeface="Arial" pitchFamily="34" charset="0"/>
            </a:endParaRPr>
          </a:p>
        </p:txBody>
      </p:sp>
      <p:sp>
        <p:nvSpPr>
          <p:cNvPr id="170" name="TextBox 169"/>
          <p:cNvSpPr txBox="1"/>
          <p:nvPr/>
        </p:nvSpPr>
        <p:spPr>
          <a:xfrm>
            <a:off x="6217920" y="1021080"/>
            <a:ext cx="612648" cy="400110"/>
          </a:xfrm>
          <a:prstGeom prst="rect">
            <a:avLst/>
          </a:prstGeom>
          <a:noFill/>
        </p:spPr>
        <p:txBody>
          <a:bodyPr wrap="square" rtlCol="0">
            <a:spAutoFit/>
          </a:bodyPr>
          <a:lstStyle/>
          <a:p>
            <a:r>
              <a:rPr lang="en-US" sz="1000" b="1" dirty="0">
                <a:latin typeface="Arial" pitchFamily="34" charset="0"/>
                <a:cs typeface="Arial" pitchFamily="34" charset="0"/>
              </a:rPr>
              <a:t>O</a:t>
            </a:r>
            <a:r>
              <a:rPr lang="en-US" sz="1000" b="1" dirty="0" smtClean="0">
                <a:latin typeface="Arial" pitchFamily="34" charset="0"/>
                <a:cs typeface="Arial" pitchFamily="34" charset="0"/>
              </a:rPr>
              <a:t>utput file (1)</a:t>
            </a:r>
            <a:endParaRPr lang="en-US" sz="1000" b="1" dirty="0">
              <a:latin typeface="Arial" pitchFamily="34" charset="0"/>
              <a:cs typeface="Arial" pitchFamily="34" charset="0"/>
            </a:endParaRPr>
          </a:p>
        </p:txBody>
      </p:sp>
      <p:sp>
        <p:nvSpPr>
          <p:cNvPr id="171" name="Text Placeholder 22"/>
          <p:cNvSpPr>
            <a:spLocks noGrp="1"/>
          </p:cNvSpPr>
          <p:nvPr>
            <p:ph type="body" sz="quarter" idx="14"/>
          </p:nvPr>
        </p:nvSpPr>
        <p:spPr>
          <a:xfrm>
            <a:off x="7159752" y="3962400"/>
            <a:ext cx="2798300" cy="408651"/>
          </a:xfrm>
        </p:spPr>
        <p:txBody>
          <a:bodyPr/>
          <a:lstStyle/>
          <a:p>
            <a:r>
              <a:rPr lang="en-US" sz="1600" dirty="0" smtClean="0">
                <a:solidFill>
                  <a:srgbClr val="0000FF"/>
                </a:solidFill>
                <a:latin typeface="Arial" pitchFamily="34" charset="0"/>
                <a:cs typeface="Arial" pitchFamily="34" charset="0"/>
              </a:rPr>
              <a:t>Packaging &amp; </a:t>
            </a:r>
            <a:r>
              <a:rPr lang="en-US" sz="1600" dirty="0" smtClean="0">
                <a:solidFill>
                  <a:srgbClr val="0000FF"/>
                </a:solidFill>
                <a:latin typeface="Arial" pitchFamily="34" charset="0"/>
                <a:cs typeface="Arial" pitchFamily="34" charset="0"/>
              </a:rPr>
              <a:t>A</a:t>
            </a:r>
            <a:r>
              <a:rPr lang="en-US" sz="1600" dirty="0" smtClean="0">
                <a:solidFill>
                  <a:srgbClr val="0000FF"/>
                </a:solidFill>
                <a:latin typeface="Arial" pitchFamily="34" charset="0"/>
                <a:cs typeface="Arial" pitchFamily="34" charset="0"/>
              </a:rPr>
              <a:t>ggregation</a:t>
            </a:r>
            <a:endParaRPr lang="en-US" sz="1600" dirty="0">
              <a:solidFill>
                <a:srgbClr val="0000FF"/>
              </a:solidFill>
              <a:latin typeface="Arial" pitchFamily="34" charset="0"/>
              <a:cs typeface="Arial" pitchFamily="34" charset="0"/>
            </a:endParaRPr>
          </a:p>
        </p:txBody>
      </p:sp>
      <p:sp>
        <p:nvSpPr>
          <p:cNvPr id="172" name="Content Placeholder 3"/>
          <p:cNvSpPr txBox="1">
            <a:spLocks noChangeAspect="1"/>
          </p:cNvSpPr>
          <p:nvPr/>
        </p:nvSpPr>
        <p:spPr>
          <a:xfrm>
            <a:off x="7086600" y="4454109"/>
            <a:ext cx="2802090" cy="678942"/>
          </a:xfrm>
          <a:prstGeom prst="rect">
            <a:avLst/>
          </a:prstGeom>
        </p:spPr>
        <p:txBody>
          <a:bodyPr/>
          <a:lstStyle>
            <a:lvl1pPr marL="342900" indent="-342900" algn="l" rtl="0" eaLnBrk="0" fontAlgn="base" hangingPunct="0">
              <a:spcBef>
                <a:spcPct val="20000"/>
              </a:spcBef>
              <a:spcAft>
                <a:spcPct val="0"/>
              </a:spcAft>
              <a:buClr>
                <a:schemeClr val="tx1"/>
              </a:buClr>
              <a:buChar char="•"/>
              <a:defRPr sz="3000">
                <a:solidFill>
                  <a:srgbClr val="00000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Char char="•"/>
              <a:defRPr sz="2800">
                <a:solidFill>
                  <a:srgbClr val="000000"/>
                </a:solidFill>
                <a:latin typeface="Arial" pitchFamily="34" charset="0"/>
                <a:cs typeface="Arial" pitchFamily="34" charset="0"/>
              </a:defRPr>
            </a:lvl2pPr>
            <a:lvl3pPr marL="1143000" indent="-228600" algn="l" rtl="0" eaLnBrk="0" fontAlgn="base" hangingPunct="0">
              <a:spcBef>
                <a:spcPct val="20000"/>
              </a:spcBef>
              <a:spcAft>
                <a:spcPct val="0"/>
              </a:spcAft>
              <a:buClr>
                <a:schemeClr val="tx1"/>
              </a:buClr>
              <a:buChar char="•"/>
              <a:defRPr sz="2600">
                <a:solidFill>
                  <a:srgbClr val="000000"/>
                </a:solidFill>
                <a:latin typeface="Arial" pitchFamily="34" charset="0"/>
                <a:cs typeface="Arial" pitchFamily="34" charset="0"/>
              </a:defRPr>
            </a:lvl3pPr>
            <a:lvl4pPr marL="1600200" indent="-228600" algn="l" rtl="0" eaLnBrk="0" fontAlgn="base" hangingPunct="0">
              <a:spcBef>
                <a:spcPct val="20000"/>
              </a:spcBef>
              <a:spcAft>
                <a:spcPct val="0"/>
              </a:spcAft>
              <a:buClr>
                <a:schemeClr val="tx1"/>
              </a:buClr>
              <a:buChar char="•"/>
              <a:defRPr sz="2000">
                <a:solidFill>
                  <a:srgbClr val="000000"/>
                </a:solidFill>
                <a:latin typeface="Arial" pitchFamily="34" charset="0"/>
                <a:cs typeface="Arial" pitchFamily="34" charset="0"/>
              </a:defRPr>
            </a:lvl4pPr>
            <a:lvl5pPr marL="2057400" indent="-228600" algn="l" rtl="0" eaLnBrk="0" fontAlgn="base" hangingPunct="0">
              <a:spcBef>
                <a:spcPct val="20000"/>
              </a:spcBef>
              <a:spcAft>
                <a:spcPct val="0"/>
              </a:spcAft>
              <a:buClr>
                <a:schemeClr val="tx1"/>
              </a:buClr>
              <a:buChar char="•"/>
              <a:defRPr sz="2000">
                <a:solidFill>
                  <a:srgbClr val="000000"/>
                </a:solidFill>
                <a:latin typeface="Arial" pitchFamily="34" charset="0"/>
                <a:cs typeface="Arial" pitchFamily="34" charset="0"/>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pPr marL="0" indent="0">
              <a:buNone/>
            </a:pPr>
            <a:r>
              <a:rPr lang="en-US" sz="1000" dirty="0" smtClean="0"/>
              <a:t>Command:  </a:t>
            </a:r>
            <a:r>
              <a:rPr lang="en-US" sz="1000" dirty="0" smtClean="0"/>
              <a:t>nagg </a:t>
            </a:r>
            <a:r>
              <a:rPr lang="en-US" sz="1000" dirty="0"/>
              <a:t>–t </a:t>
            </a:r>
            <a:r>
              <a:rPr lang="en-US" sz="1000" dirty="0" smtClean="0"/>
              <a:t>SVM07,SVM08 –d outdir2 SVM07*.</a:t>
            </a:r>
            <a:r>
              <a:rPr lang="en-US" sz="1000" dirty="0"/>
              <a:t>h5 </a:t>
            </a:r>
            <a:r>
              <a:rPr lang="en-US" sz="1000" dirty="0" smtClean="0"/>
              <a:t>SVM08*.</a:t>
            </a:r>
            <a:r>
              <a:rPr lang="en-US" sz="1000" dirty="0"/>
              <a:t>h5</a:t>
            </a:r>
          </a:p>
          <a:p>
            <a:pPr marL="0" indent="0">
              <a:buNone/>
            </a:pPr>
            <a:endParaRPr lang="en-US" sz="1000" dirty="0" smtClean="0"/>
          </a:p>
          <a:p>
            <a:pPr marL="0" indent="0">
              <a:buNone/>
            </a:pPr>
            <a:endParaRPr lang="en-US" sz="1000" dirty="0"/>
          </a:p>
          <a:p>
            <a:pPr marL="0" indent="0">
              <a:buNone/>
            </a:pPr>
            <a:endParaRPr lang="en-US" sz="1000" dirty="0"/>
          </a:p>
        </p:txBody>
      </p:sp>
      <p:sp>
        <p:nvSpPr>
          <p:cNvPr id="173" name="TextBox 172"/>
          <p:cNvSpPr txBox="1"/>
          <p:nvPr/>
        </p:nvSpPr>
        <p:spPr>
          <a:xfrm>
            <a:off x="7010400" y="4218651"/>
            <a:ext cx="2793676" cy="246221"/>
          </a:xfrm>
          <a:prstGeom prst="rect">
            <a:avLst/>
          </a:prstGeom>
          <a:noFill/>
        </p:spPr>
        <p:txBody>
          <a:bodyPr wrap="square" rtlCol="0">
            <a:spAutoFit/>
          </a:bodyPr>
          <a:lstStyle/>
          <a:p>
            <a:pPr algn="ctr"/>
            <a:r>
              <a:rPr lang="en-US" sz="1000" dirty="0">
                <a:latin typeface="Arial" pitchFamily="34" charset="0"/>
                <a:cs typeface="Arial" pitchFamily="34" charset="0"/>
              </a:rPr>
              <a:t>Package </a:t>
            </a:r>
            <a:r>
              <a:rPr lang="en-US" sz="1000" dirty="0" smtClean="0">
                <a:latin typeface="Arial" pitchFamily="34" charset="0"/>
                <a:cs typeface="Arial" pitchFamily="34" charset="0"/>
              </a:rPr>
              <a:t>SVM07,SVM08,GMODO </a:t>
            </a:r>
            <a:r>
              <a:rPr lang="en-US" sz="1000" dirty="0">
                <a:latin typeface="Arial" pitchFamily="34" charset="0"/>
                <a:cs typeface="Arial" pitchFamily="34" charset="0"/>
              </a:rPr>
              <a:t>products</a:t>
            </a:r>
          </a:p>
        </p:txBody>
      </p:sp>
      <p:cxnSp>
        <p:nvCxnSpPr>
          <p:cNvPr id="13" name="Straight Connector 12"/>
          <p:cNvCxnSpPr/>
          <p:nvPr/>
        </p:nvCxnSpPr>
        <p:spPr>
          <a:xfrm>
            <a:off x="6250829" y="6041136"/>
            <a:ext cx="519206"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086600" y="1047690"/>
            <a:ext cx="2971800" cy="400110"/>
          </a:xfrm>
          <a:prstGeom prst="rect">
            <a:avLst/>
          </a:prstGeom>
          <a:noFill/>
        </p:spPr>
        <p:txBody>
          <a:bodyPr wrap="square" rtlCol="0">
            <a:spAutoFit/>
          </a:bodyPr>
          <a:lstStyle/>
          <a:p>
            <a:r>
              <a:rPr lang="en-US" sz="1000" dirty="0" smtClean="0">
                <a:latin typeface="Arial" pitchFamily="34" charset="0"/>
                <a:cs typeface="Arial" pitchFamily="34" charset="0"/>
              </a:rPr>
              <a:t>Command:  nagg </a:t>
            </a:r>
            <a:r>
              <a:rPr lang="en-US" sz="1000" dirty="0">
                <a:latin typeface="Arial" pitchFamily="34" charset="0"/>
                <a:cs typeface="Arial" pitchFamily="34" charset="0"/>
              </a:rPr>
              <a:t>–g no –A  </a:t>
            </a:r>
            <a:r>
              <a:rPr lang="en-US" sz="1000" dirty="0" smtClean="0">
                <a:latin typeface="Arial" pitchFamily="34" charset="0"/>
                <a:cs typeface="Arial" pitchFamily="34" charset="0"/>
              </a:rPr>
              <a:t>250 </a:t>
            </a:r>
            <a:r>
              <a:rPr lang="en-US" sz="1000" dirty="0">
                <a:latin typeface="Arial" pitchFamily="34" charset="0"/>
                <a:cs typeface="Arial" pitchFamily="34" charset="0"/>
              </a:rPr>
              <a:t>–t </a:t>
            </a:r>
            <a:r>
              <a:rPr lang="en-US" sz="1000" dirty="0" smtClean="0">
                <a:latin typeface="Arial" pitchFamily="34" charset="0"/>
                <a:cs typeface="Arial" pitchFamily="34" charset="0"/>
              </a:rPr>
              <a:t>SVM07 </a:t>
            </a:r>
          </a:p>
          <a:p>
            <a:r>
              <a:rPr lang="en-US" sz="1000" dirty="0" smtClean="0">
                <a:latin typeface="Arial" pitchFamily="34" charset="0"/>
                <a:cs typeface="Arial" pitchFamily="34" charset="0"/>
              </a:rPr>
              <a:t>–</a:t>
            </a:r>
            <a:r>
              <a:rPr lang="en-US" sz="1000" dirty="0">
                <a:latin typeface="Arial" pitchFamily="34" charset="0"/>
                <a:cs typeface="Arial" pitchFamily="34" charset="0"/>
              </a:rPr>
              <a:t>d </a:t>
            </a:r>
            <a:r>
              <a:rPr lang="en-US" sz="1000" dirty="0" smtClean="0">
                <a:latin typeface="Arial" pitchFamily="34" charset="0"/>
                <a:cs typeface="Arial" pitchFamily="34" charset="0"/>
              </a:rPr>
              <a:t>outdir1 GMODO-SVM07_npp_d20121028*.h5</a:t>
            </a:r>
            <a:endParaRPr lang="en-US" sz="1000" dirty="0">
              <a:latin typeface="Arial" pitchFamily="34" charset="0"/>
              <a:cs typeface="Arial" pitchFamily="34"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8034" y="1547905"/>
            <a:ext cx="2611311" cy="1576295"/>
          </a:xfrm>
          <a:prstGeom prst="rect">
            <a:avLst/>
          </a:prstGeom>
        </p:spPr>
      </p:pic>
      <p:sp>
        <p:nvSpPr>
          <p:cNvPr id="175" name="TextBox 174"/>
          <p:cNvSpPr txBox="1"/>
          <p:nvPr/>
        </p:nvSpPr>
        <p:spPr>
          <a:xfrm>
            <a:off x="7188524" y="6477000"/>
            <a:ext cx="2802090" cy="1015663"/>
          </a:xfrm>
          <a:prstGeom prst="rect">
            <a:avLst/>
          </a:prstGeom>
          <a:noFill/>
        </p:spPr>
        <p:txBody>
          <a:bodyPr wrap="square" rtlCol="0">
            <a:spAutoFit/>
          </a:bodyPr>
          <a:lstStyle/>
          <a:p>
            <a:r>
              <a:rPr lang="en-US" sz="1000" dirty="0" smtClean="0">
                <a:latin typeface="Arial" pitchFamily="34" charset="0"/>
                <a:cs typeface="Arial" pitchFamily="34" charset="0"/>
              </a:rPr>
              <a:t>The default packaged output (including GEO) and  aggregation number 1 apply since -S and -n are not specified. Nagg generates fill granules with fill values specified in the  JPSS Common Data Format Control Books for missing granules to match packaged products.</a:t>
            </a:r>
            <a:endParaRPr lang="en-US" sz="1000" dirty="0">
              <a:latin typeface="Arial" pitchFamily="34" charset="0"/>
              <a:cs typeface="Arial" pitchFamily="34" charset="0"/>
            </a:endParaRPr>
          </a:p>
        </p:txBody>
      </p:sp>
      <p:grpSp>
        <p:nvGrpSpPr>
          <p:cNvPr id="36" name="Group 35"/>
          <p:cNvGrpSpPr>
            <a:grpSpLocks noChangeAspect="1"/>
          </p:cNvGrpSpPr>
          <p:nvPr/>
        </p:nvGrpSpPr>
        <p:grpSpPr>
          <a:xfrm>
            <a:off x="3392424" y="2125106"/>
            <a:ext cx="521635" cy="659110"/>
            <a:chOff x="1911096" y="2277927"/>
            <a:chExt cx="1391031" cy="1757625"/>
          </a:xfrm>
        </p:grpSpPr>
        <p:sp>
          <p:nvSpPr>
            <p:cNvPr id="37" name="Rectangle 36"/>
            <p:cNvSpPr/>
            <p:nvPr/>
          </p:nvSpPr>
          <p:spPr bwMode="auto">
            <a:xfrm>
              <a:off x="1911096" y="2279903"/>
              <a:ext cx="685799" cy="1755649"/>
            </a:xfrm>
            <a:prstGeom prst="rect">
              <a:avLst/>
            </a:prstGeom>
            <a:solidFill>
              <a:srgbClr val="33CC3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0</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 1</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2</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 3</a:t>
              </a:r>
              <a:endParaRPr kumimoji="0" lang="en-US" sz="1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 name="Rectangle 37"/>
            <p:cNvSpPr/>
            <p:nvPr/>
          </p:nvSpPr>
          <p:spPr bwMode="auto">
            <a:xfrm>
              <a:off x="2609850" y="2279904"/>
              <a:ext cx="685800" cy="1755648"/>
            </a:xfrm>
            <a:prstGeom prst="rect">
              <a:avLst/>
            </a:prstGeom>
            <a:solidFill>
              <a:srgbClr val="CC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0</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a:solidFill>
                    <a:srgbClr val="002060"/>
                  </a:solidFill>
                  <a:latin typeface="Arial" pitchFamily="34" charset="0"/>
                  <a:cs typeface="Arial" pitchFamily="34" charset="0"/>
                </a:rPr>
                <a:t> </a:t>
              </a:r>
              <a:r>
                <a:rPr lang="en-US" sz="1000" dirty="0" smtClean="0">
                  <a:solidFill>
                    <a:srgbClr val="002060"/>
                  </a:solidFill>
                  <a:latin typeface="Arial" pitchFamily="34" charset="0"/>
                  <a:cs typeface="Arial" pitchFamily="34" charset="0"/>
                </a:rPr>
                <a:t> 1</a:t>
              </a:r>
              <a:endParaRPr kumimoji="0" lang="en-US" sz="1000" b="0" i="0" u="none" strike="noStrike" cap="none" normalizeH="0" baseline="0" dirty="0">
                <a:ln>
                  <a:noFill/>
                </a:ln>
                <a:solidFill>
                  <a:srgbClr val="002060"/>
                </a:solidFill>
                <a:effectLst/>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2060"/>
                  </a:solidFill>
                  <a:latin typeface="Arial" pitchFamily="34" charset="0"/>
                  <a:cs typeface="Arial" pitchFamily="34" charset="0"/>
                </a:rPr>
                <a:t>  2</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2060"/>
                  </a:solidFill>
                  <a:effectLst/>
                  <a:latin typeface="Arial" pitchFamily="34" charset="0"/>
                  <a:cs typeface="Arial" pitchFamily="34" charset="0"/>
                </a:rPr>
                <a:t>  3</a:t>
              </a:r>
            </a:p>
          </p:txBody>
        </p:sp>
        <p:cxnSp>
          <p:nvCxnSpPr>
            <p:cNvPr id="39" name="Straight Connector 38"/>
            <p:cNvCxnSpPr/>
            <p:nvPr/>
          </p:nvCxnSpPr>
          <p:spPr bwMode="auto">
            <a:xfrm>
              <a:off x="1911096" y="2279904"/>
              <a:ext cx="1384554"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3295650" y="2279904"/>
              <a:ext cx="0" cy="1755648"/>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1917573" y="4033575"/>
              <a:ext cx="1384554"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1917573" y="2277927"/>
              <a:ext cx="0" cy="1755648"/>
            </a:xfrm>
            <a:prstGeom prst="line">
              <a:avLst/>
            </a:prstGeom>
            <a:solidFill>
              <a:schemeClr val="accent1"/>
            </a:solidFill>
            <a:ln w="50800" cap="flat" cmpd="sng" algn="ctr">
              <a:solidFill>
                <a:schemeClr val="tx1"/>
              </a:solidFill>
              <a:prstDash val="solid"/>
              <a:round/>
              <a:headEnd type="none" w="med" len="med"/>
              <a:tailEnd type="none" w="med" len="med"/>
            </a:ln>
            <a:effectLst/>
          </p:spPr>
        </p:cxnSp>
      </p:grpSp>
      <p:sp>
        <p:nvSpPr>
          <p:cNvPr id="186" name="TextBox 185"/>
          <p:cNvSpPr txBox="1"/>
          <p:nvPr/>
        </p:nvSpPr>
        <p:spPr>
          <a:xfrm>
            <a:off x="3962400" y="838200"/>
            <a:ext cx="2621803" cy="400110"/>
          </a:xfrm>
          <a:prstGeom prst="rect">
            <a:avLst/>
          </a:prstGeom>
          <a:noFill/>
        </p:spPr>
        <p:txBody>
          <a:bodyPr wrap="square" rtlCol="0">
            <a:spAutoFit/>
          </a:bodyPr>
          <a:lstStyle/>
          <a:p>
            <a:r>
              <a:rPr lang="en-US" sz="1000" dirty="0">
                <a:latin typeface="Arial" pitchFamily="34" charset="0"/>
                <a:cs typeface="Arial" pitchFamily="34" charset="0"/>
              </a:rPr>
              <a:t>Command:  </a:t>
            </a:r>
            <a:r>
              <a:rPr lang="en-US" sz="1000" dirty="0" smtClean="0">
                <a:latin typeface="Arial" pitchFamily="34" charset="0"/>
                <a:cs typeface="Arial" pitchFamily="34" charset="0"/>
              </a:rPr>
              <a:t>nagg </a:t>
            </a:r>
            <a:r>
              <a:rPr lang="en-US" sz="1000" dirty="0">
                <a:latin typeface="Arial" pitchFamily="34" charset="0"/>
                <a:cs typeface="Arial" pitchFamily="34" charset="0"/>
              </a:rPr>
              <a:t>- n44 -tSVM07 </a:t>
            </a:r>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GMODO-SVM07_npp_d2012*.h5</a:t>
            </a:r>
            <a:endParaRPr lang="en-US" sz="1000" dirty="0">
              <a:latin typeface="Arial" pitchFamily="34" charset="0"/>
              <a:cs typeface="Arial" pitchFamily="34" charset="0"/>
            </a:endParaRPr>
          </a:p>
        </p:txBody>
      </p:sp>
      <p:sp>
        <p:nvSpPr>
          <p:cNvPr id="188" name="TextBox 187"/>
          <p:cNvSpPr txBox="1"/>
          <p:nvPr/>
        </p:nvSpPr>
        <p:spPr>
          <a:xfrm>
            <a:off x="4114800" y="7389168"/>
            <a:ext cx="3200400" cy="230832"/>
          </a:xfrm>
          <a:prstGeom prst="rect">
            <a:avLst/>
          </a:prstGeom>
          <a:noFill/>
        </p:spPr>
        <p:txBody>
          <a:bodyPr wrap="square" rtlCol="0">
            <a:spAutoFit/>
          </a:bodyPr>
          <a:lstStyle/>
          <a:p>
            <a:r>
              <a:rPr lang="en-US" sz="900" dirty="0" smtClean="0">
                <a:solidFill>
                  <a:srgbClr val="000000"/>
                </a:solidFill>
                <a:latin typeface="Arial" pitchFamily="34" charset="0"/>
                <a:cs typeface="Arial" pitchFamily="34" charset="0"/>
              </a:rPr>
              <a:t>       </a:t>
            </a:r>
            <a:r>
              <a:rPr lang="en-US" sz="900" b="1" dirty="0" smtClean="0">
                <a:solidFill>
                  <a:srgbClr val="000000"/>
                </a:solidFill>
                <a:latin typeface="Arial" pitchFamily="34" charset="0"/>
                <a:cs typeface="Arial" pitchFamily="34" charset="0"/>
              </a:rPr>
              <a:t>GMODO                  SVM07</a:t>
            </a:r>
            <a:endParaRPr lang="en-US" sz="900" b="1" dirty="0">
              <a:solidFill>
                <a:srgbClr val="000000"/>
              </a:solidFill>
              <a:latin typeface="Arial" pitchFamily="34" charset="0"/>
              <a:cs typeface="Arial" pitchFamily="34" charset="0"/>
            </a:endParaRPr>
          </a:p>
        </p:txBody>
      </p:sp>
      <p:sp>
        <p:nvSpPr>
          <p:cNvPr id="189" name="Rectangle 188"/>
          <p:cNvSpPr>
            <a:spLocks noChangeAspect="1"/>
          </p:cNvSpPr>
          <p:nvPr/>
        </p:nvSpPr>
        <p:spPr bwMode="auto">
          <a:xfrm>
            <a:off x="5159001" y="7428309"/>
            <a:ext cx="228600" cy="137160"/>
          </a:xfrm>
          <a:prstGeom prst="rect">
            <a:avLst/>
          </a:prstGeom>
          <a:solidFill>
            <a:srgbClr val="33CC33"/>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2400" dirty="0" smtClean="0">
                <a:solidFill>
                  <a:srgbClr val="000000"/>
                </a:solidFill>
                <a:latin typeface="Times New Roman" pitchFamily="18" charset="0"/>
              </a:rPr>
              <a:t> </a:t>
            </a:r>
            <a:endParaRPr lang="en-US" sz="2400" dirty="0" smtClean="0">
              <a:solidFill>
                <a:srgbClr val="000000"/>
              </a:solidFill>
              <a:latin typeface="Times New Roman" pitchFamily="18" charset="0"/>
            </a:endParaRPr>
          </a:p>
        </p:txBody>
      </p:sp>
      <p:sp>
        <p:nvSpPr>
          <p:cNvPr id="190" name="Rectangle 189"/>
          <p:cNvSpPr>
            <a:spLocks noChangeAspect="1"/>
          </p:cNvSpPr>
          <p:nvPr/>
        </p:nvSpPr>
        <p:spPr bwMode="auto">
          <a:xfrm>
            <a:off x="4114800" y="7428309"/>
            <a:ext cx="228600" cy="137160"/>
          </a:xfrm>
          <a:prstGeom prst="rect">
            <a:avLst/>
          </a:prstGeom>
          <a:solidFill>
            <a:srgbClr val="CCCCFF"/>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000000"/>
              </a:solidFill>
              <a:latin typeface="Times New Roman" pitchFamily="18" charset="0"/>
            </a:endParaRPr>
          </a:p>
        </p:txBody>
      </p:sp>
      <p:pic>
        <p:nvPicPr>
          <p:cNvPr id="191" name="Picture 19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8034" y="4892783"/>
            <a:ext cx="2510735" cy="1488520"/>
          </a:xfrm>
          <a:prstGeom prst="rect">
            <a:avLst/>
          </a:prstGeom>
        </p:spPr>
      </p:pic>
      <p:sp>
        <p:nvSpPr>
          <p:cNvPr id="192" name="Text Placeholder 22"/>
          <p:cNvSpPr>
            <a:spLocks noGrp="1"/>
          </p:cNvSpPr>
          <p:nvPr>
            <p:ph type="body" sz="quarter" idx="14"/>
          </p:nvPr>
        </p:nvSpPr>
        <p:spPr>
          <a:xfrm>
            <a:off x="304800" y="152400"/>
            <a:ext cx="1737360" cy="369332"/>
          </a:xfrm>
        </p:spPr>
        <p:txBody>
          <a:bodyPr/>
          <a:lstStyle/>
          <a:p>
            <a:r>
              <a:rPr lang="en-US" sz="1600" dirty="0" smtClean="0">
                <a:solidFill>
                  <a:srgbClr val="0000FF"/>
                </a:solidFill>
                <a:latin typeface="Arial" pitchFamily="34" charset="0"/>
                <a:cs typeface="Arial" pitchFamily="34" charset="0"/>
              </a:rPr>
              <a:t>What is nagg?  </a:t>
            </a:r>
            <a:endParaRPr lang="en-US" sz="1600" dirty="0">
              <a:solidFill>
                <a:srgbClr val="0000FF"/>
              </a:solidFill>
              <a:latin typeface="Arial" pitchFamily="34" charset="0"/>
              <a:cs typeface="Arial" pitchFamily="34" charset="0"/>
            </a:endParaRPr>
          </a:p>
        </p:txBody>
      </p:sp>
      <p:sp>
        <p:nvSpPr>
          <p:cNvPr id="193" name="Text Placeholder 22"/>
          <p:cNvSpPr>
            <a:spLocks noGrp="1"/>
          </p:cNvSpPr>
          <p:nvPr>
            <p:ph type="body" sz="quarter" idx="14"/>
          </p:nvPr>
        </p:nvSpPr>
        <p:spPr>
          <a:xfrm>
            <a:off x="301752" y="1371600"/>
            <a:ext cx="2060448" cy="369332"/>
          </a:xfrm>
        </p:spPr>
        <p:txBody>
          <a:bodyPr/>
          <a:lstStyle/>
          <a:p>
            <a:r>
              <a:rPr lang="en-US" sz="1600" dirty="0" smtClean="0">
                <a:solidFill>
                  <a:srgbClr val="0000FF"/>
                </a:solidFill>
                <a:latin typeface="Arial" pitchFamily="34" charset="0"/>
                <a:cs typeface="Arial" pitchFamily="34" charset="0"/>
              </a:rPr>
              <a:t>What does nagg do?  </a:t>
            </a:r>
            <a:endParaRPr lang="en-US" sz="1600" dirty="0">
              <a:solidFill>
                <a:srgbClr val="0000FF"/>
              </a:solidFill>
              <a:latin typeface="Arial" pitchFamily="34" charset="0"/>
              <a:cs typeface="Arial" pitchFamily="34" charset="0"/>
            </a:endParaRPr>
          </a:p>
        </p:txBody>
      </p:sp>
      <p:sp>
        <p:nvSpPr>
          <p:cNvPr id="194" name="Text Placeholder 22"/>
          <p:cNvSpPr>
            <a:spLocks noGrp="1"/>
          </p:cNvSpPr>
          <p:nvPr>
            <p:ph type="body" sz="quarter" idx="14"/>
          </p:nvPr>
        </p:nvSpPr>
        <p:spPr>
          <a:xfrm>
            <a:off x="304800" y="4625102"/>
            <a:ext cx="2438400" cy="369332"/>
          </a:xfrm>
        </p:spPr>
        <p:txBody>
          <a:bodyPr/>
          <a:lstStyle/>
          <a:p>
            <a:r>
              <a:rPr lang="en-US" sz="1600" dirty="0" smtClean="0">
                <a:solidFill>
                  <a:srgbClr val="0000FF"/>
                </a:solidFill>
                <a:latin typeface="Arial" pitchFamily="34" charset="0"/>
                <a:cs typeface="Arial" pitchFamily="34" charset="0"/>
              </a:rPr>
              <a:t>How</a:t>
            </a:r>
            <a:r>
              <a:rPr lang="en-US" sz="1600" dirty="0" smtClean="0">
                <a:solidFill>
                  <a:srgbClr val="0000FF"/>
                </a:solidFill>
                <a:latin typeface="Arial" pitchFamily="34" charset="0"/>
                <a:cs typeface="Arial" pitchFamily="34" charset="0"/>
              </a:rPr>
              <a:t> does nagg work?  </a:t>
            </a:r>
            <a:endParaRPr lang="en-US" sz="16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302463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S103112830">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164C57-B46C-4088-AC90-B7208082F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TS103112830</Template>
  <TotalTime>0</TotalTime>
  <Words>1589</Words>
  <Application>Microsoft Office PowerPoint</Application>
  <PresentationFormat>Custom</PresentationFormat>
  <Paragraphs>254</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TS103112830</vt:lpstr>
      <vt:lpstr>Nagg:  a tool to Aggregate and Package JPSS Products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2012-09-07T19:18:00Z</dcterms:created>
  <dcterms:modified xsi:type="dcterms:W3CDTF">2012-11-29T22:47:31Z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TC031128309991</vt:lpwstr>
  </property>
</Properties>
</file>