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14.xml" ContentType="application/vnd.openxmlformats-officedocument.presentationml.notesSlide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30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35.xml" ContentType="application/vnd.openxmlformats-officedocument.presentationml.slide+xml"/>
  <Override PartName="/docProps/app.xml" ContentType="application/vnd.openxmlformats-officedocument.extended-properties+xml"/>
  <Override PartName="/ppt/slides/slide36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theme/theme3.xml" ContentType="application/vnd.openxmlformats-officedocument.theme+xml"/>
  <Override PartName="/ppt/notesSlides/notesSlide16.xml" ContentType="application/vnd.openxmlformats-officedocument.presentationml.notesSlide+xml"/>
  <Override PartName="/ppt/notesSlides/notesSlide21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ppt/notesSlides/notesSlide7.xml" ContentType="application/vnd.openxmlformats-officedocument.presentationml.notesSlide+xml"/>
  <Override PartName="/ppt/notesSlides/notesSlide15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4.xml" ContentType="application/vnd.openxmlformats-officedocument.presentationml.notesSlide+xml"/>
  <Default Extension="wmf" ContentType="image/x-wmf"/>
  <Override PartName="/docProps/custom.xml" ContentType="application/vnd.openxmlformats-officedocument.custom-properties+xml"/>
  <Override PartName="/ppt/notesSlides/notesSlide19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Slides/notesSlide17.xml" ContentType="application/vnd.openxmlformats-officedocument.presentationml.notesSlide+xml"/>
  <Override PartName="/ppt/notesSlides/notesSlide23.xml" ContentType="application/vnd.openxmlformats-officedocument.presentationml.notesSlide+xml"/>
  <Override PartName="/ppt/slides/slide34.xml" ContentType="application/vnd.openxmlformats-officedocument.presentationml.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3.xml" ContentType="application/vnd.openxmlformats-officedocument.presentationml.slide+xml"/>
  <Override PartName="/ppt/presProps.xml" ContentType="application/vnd.openxmlformats-officedocument.presentationml.presProps+xml"/>
  <Default Extension="jpeg" ContentType="image/jpeg"/>
  <Override PartName="/ppt/notesSlides/notesSlide18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Default Extension="tiff" ContentType="image/tiff"/>
  <Override PartName="/ppt/slides/slide27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ppt/slideLayouts/slideLayout13.xml" ContentType="application/vnd.openxmlformats-officedocument.presentationml.slideLayout+xml"/>
  <Override PartName="/ppt/slides/slide8.xml" ContentType="application/vnd.openxmlformats-officedocument.presentationml.slide+xml"/>
  <Override PartName="/ppt/slides/slide31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Override PartName="/ppt/slideLayouts/slideLayout15.xml" ContentType="application/vnd.openxmlformats-officedocument.presentationml.slideLayout+xml"/>
  <Override PartName="/ppt/notesSlides/notesSlide10.xml" ContentType="application/vnd.openxmlformats-officedocument.presentationml.notesSlide+xml"/>
  <Override PartName="/ppt/slides/slide9.xml" ContentType="application/vnd.openxmlformats-officedocument.presentationml.slide+xml"/>
  <Default Extension="rels" ContentType="application/vnd.openxmlformats-package.relationships+xml"/>
  <Override PartName="/ppt/slides/slide24.xml" ContentType="application/vnd.openxmlformats-officedocument.presentationml.slide+xml"/>
  <Override PartName="/ppt/tags/tag1.xml" ContentType="application/vnd.openxmlformats-officedocument.presentationml.tags+xml"/>
  <Override PartName="/ppt/slides/slide32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notesSlides/notesSlide20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56" r:id="rId1"/>
  </p:sldMasterIdLst>
  <p:notesMasterIdLst>
    <p:notesMasterId r:id="rId38"/>
  </p:notesMasterIdLst>
  <p:handoutMasterIdLst>
    <p:handoutMasterId r:id="rId39"/>
  </p:handoutMasterIdLst>
  <p:sldIdLst>
    <p:sldId id="769" r:id="rId2"/>
    <p:sldId id="770" r:id="rId3"/>
    <p:sldId id="773" r:id="rId4"/>
    <p:sldId id="771" r:id="rId5"/>
    <p:sldId id="795" r:id="rId6"/>
    <p:sldId id="822" r:id="rId7"/>
    <p:sldId id="824" r:id="rId8"/>
    <p:sldId id="823" r:id="rId9"/>
    <p:sldId id="825" r:id="rId10"/>
    <p:sldId id="390" r:id="rId11"/>
    <p:sldId id="747" r:id="rId12"/>
    <p:sldId id="812" r:id="rId13"/>
    <p:sldId id="821" r:id="rId14"/>
    <p:sldId id="753" r:id="rId15"/>
    <p:sldId id="762" r:id="rId16"/>
    <p:sldId id="809" r:id="rId17"/>
    <p:sldId id="808" r:id="rId18"/>
    <p:sldId id="792" r:id="rId19"/>
    <p:sldId id="796" r:id="rId20"/>
    <p:sldId id="797" r:id="rId21"/>
    <p:sldId id="806" r:id="rId22"/>
    <p:sldId id="807" r:id="rId23"/>
    <p:sldId id="802" r:id="rId24"/>
    <p:sldId id="803" r:id="rId25"/>
    <p:sldId id="804" r:id="rId26"/>
    <p:sldId id="805" r:id="rId27"/>
    <p:sldId id="788" r:id="rId28"/>
    <p:sldId id="813" r:id="rId29"/>
    <p:sldId id="814" r:id="rId30"/>
    <p:sldId id="815" r:id="rId31"/>
    <p:sldId id="816" r:id="rId32"/>
    <p:sldId id="817" r:id="rId33"/>
    <p:sldId id="818" r:id="rId34"/>
    <p:sldId id="819" r:id="rId35"/>
    <p:sldId id="820" r:id="rId36"/>
    <p:sldId id="791" r:id="rId37"/>
  </p:sldIdLst>
  <p:sldSz cx="9144000" cy="6858000" type="screen4x3"/>
  <p:notesSz cx="7188200" cy="9448800"/>
  <p:custDataLst>
    <p:tags r:id="rId4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2" frameSlides="1"/>
  <p:showPr showNarration="1">
    <p:present/>
    <p:sldAll/>
    <p:penClr>
      <a:schemeClr val="tx1"/>
    </p:penClr>
  </p:showPr>
  <p:clrMru>
    <a:srgbClr val="1C14FF"/>
    <a:srgbClr val="FF9A52"/>
    <a:srgbClr val="0099CC"/>
    <a:srgbClr val="66FF33"/>
    <a:srgbClr val="FF3300"/>
    <a:srgbClr val="6600FF"/>
    <a:srgbClr val="009999"/>
    <a:srgbClr val="FF66FF"/>
    <a:srgbClr val="33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SorterView">
  <p:normalViewPr>
    <p:restoredLeft sz="57634" autoAdjust="0"/>
    <p:restoredTop sz="94660"/>
  </p:normalViewPr>
  <p:slideViewPr>
    <p:cSldViewPr>
      <p:cViewPr varScale="1">
        <p:scale>
          <a:sx n="110" d="100"/>
          <a:sy n="110" d="100"/>
        </p:scale>
        <p:origin x="-104" y="-1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</p:sldLst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95" d="100"/>
          <a:sy n="95" d="100"/>
        </p:scale>
        <p:origin x="-2286" y="-96"/>
      </p:cViewPr>
      <p:guideLst>
        <p:guide orient="horz" pos="2976"/>
        <p:guide pos="226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5" Type="http://schemas.openxmlformats.org/officeDocument/2006/relationships/slide" Target="slides/slide34.xml"/><Relationship Id="rId31" Type="http://schemas.openxmlformats.org/officeDocument/2006/relationships/slide" Target="slides/slide30.xml"/><Relationship Id="rId34" Type="http://schemas.openxmlformats.org/officeDocument/2006/relationships/slide" Target="slides/slide33.xml"/><Relationship Id="rId39" Type="http://schemas.openxmlformats.org/officeDocument/2006/relationships/handoutMaster" Target="handoutMasters/handoutMaster1.xml"/><Relationship Id="rId40" Type="http://schemas.openxmlformats.org/officeDocument/2006/relationships/printerSettings" Target="printerSettings/printerSettings1.bin"/><Relationship Id="rId7" Type="http://schemas.openxmlformats.org/officeDocument/2006/relationships/slide" Target="slides/slide6.xml"/><Relationship Id="rId36" Type="http://schemas.openxmlformats.org/officeDocument/2006/relationships/slide" Target="slides/slide35.xml"/><Relationship Id="rId4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45" Type="http://schemas.openxmlformats.org/officeDocument/2006/relationships/tableStyles" Target="tableStyles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42" Type="http://schemas.openxmlformats.org/officeDocument/2006/relationships/presProps" Target="presProps.xml"/><Relationship Id="rId29" Type="http://schemas.openxmlformats.org/officeDocument/2006/relationships/slide" Target="slides/slide28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33" Type="http://schemas.openxmlformats.org/officeDocument/2006/relationships/slide" Target="slides/slide32.xml"/><Relationship Id="rId44" Type="http://schemas.openxmlformats.org/officeDocument/2006/relationships/theme" Target="theme/theme1.xml"/><Relationship Id="rId4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38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32.xml"/><Relationship Id="rId4" Type="http://schemas.openxmlformats.org/officeDocument/2006/relationships/slide" Target="slides/slide14.xml"/><Relationship Id="rId5" Type="http://schemas.openxmlformats.org/officeDocument/2006/relationships/slide" Target="slides/slide18.xml"/><Relationship Id="rId7" Type="http://schemas.openxmlformats.org/officeDocument/2006/relationships/slide" Target="slides/slide30.xml"/><Relationship Id="rId1" Type="http://schemas.openxmlformats.org/officeDocument/2006/relationships/slide" Target="slides/slide10.xml"/><Relationship Id="rId2" Type="http://schemas.openxmlformats.org/officeDocument/2006/relationships/slide" Target="slides/slide11.xml"/><Relationship Id="rId3" Type="http://schemas.openxmlformats.org/officeDocument/2006/relationships/slide" Target="slides/slide12.xml"/><Relationship Id="rId6" Type="http://schemas.openxmlformats.org/officeDocument/2006/relationships/slide" Target="slides/slide2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1467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5061" tIns="47531" rIns="95061" bIns="47531" numCol="1" anchor="ctr" anchorCtr="0" compatLnSpc="1">
            <a:prstTxWarp prst="textNoShape">
              <a:avLst/>
            </a:prstTxWarp>
          </a:bodyPr>
          <a:lstStyle>
            <a:lvl1pPr defTabSz="950913">
              <a:defRPr sz="1200"/>
            </a:lvl1pPr>
          </a:lstStyle>
          <a:p>
            <a:endParaRPr lang="en-US"/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73525" y="0"/>
            <a:ext cx="311467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5061" tIns="47531" rIns="95061" bIns="47531" numCol="1" anchor="ctr" anchorCtr="0" compatLnSpc="1">
            <a:prstTxWarp prst="textNoShape">
              <a:avLst/>
            </a:prstTxWarp>
          </a:bodyPr>
          <a:lstStyle>
            <a:lvl1pPr algn="r" defTabSz="950913">
              <a:defRPr sz="1200"/>
            </a:lvl1pPr>
          </a:lstStyle>
          <a:p>
            <a:endParaRPr lang="en-US"/>
          </a:p>
        </p:txBody>
      </p:sp>
      <p:sp>
        <p:nvSpPr>
          <p:cNvPr id="1761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75725"/>
            <a:ext cx="311467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5061" tIns="47531" rIns="95061" bIns="47531" numCol="1" anchor="b" anchorCtr="0" compatLnSpc="1">
            <a:prstTxWarp prst="textNoShape">
              <a:avLst/>
            </a:prstTxWarp>
          </a:bodyPr>
          <a:lstStyle>
            <a:lvl1pPr defTabSz="950913">
              <a:defRPr sz="1200"/>
            </a:lvl1pPr>
          </a:lstStyle>
          <a:p>
            <a:endParaRPr lang="en-US"/>
          </a:p>
        </p:txBody>
      </p:sp>
      <p:sp>
        <p:nvSpPr>
          <p:cNvPr id="1761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73525" y="8975725"/>
            <a:ext cx="311467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5061" tIns="47531" rIns="95061" bIns="47531" numCol="1" anchor="b" anchorCtr="0" compatLnSpc="1">
            <a:prstTxWarp prst="textNoShape">
              <a:avLst/>
            </a:prstTxWarp>
          </a:bodyPr>
          <a:lstStyle>
            <a:lvl1pPr algn="r" defTabSz="950913">
              <a:defRPr sz="1200"/>
            </a:lvl1pPr>
          </a:lstStyle>
          <a:p>
            <a:fld id="{EF6C629A-8E40-44A4-96A7-8797B01022F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1467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61" tIns="47531" rIns="95061" bIns="47531" numCol="1" anchor="ctr" anchorCtr="0" compatLnSpc="1">
            <a:prstTxWarp prst="textNoShape">
              <a:avLst/>
            </a:prstTxWarp>
          </a:bodyPr>
          <a:lstStyle>
            <a:lvl1pPr defTabSz="950913" eaLnBrk="0" hangingPunct="0">
              <a:defRPr sz="1200"/>
            </a:lvl1pPr>
          </a:lstStyle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73525" y="0"/>
            <a:ext cx="311467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5061" tIns="47531" rIns="95061" bIns="47531" numCol="1" anchor="ctr" anchorCtr="0" compatLnSpc="1">
            <a:prstTxWarp prst="textNoShape">
              <a:avLst/>
            </a:prstTxWarp>
          </a:bodyPr>
          <a:lstStyle>
            <a:lvl1pPr algn="r" defTabSz="950913" eaLnBrk="0" hangingPunct="0">
              <a:defRPr sz="1200"/>
            </a:lvl1pPr>
          </a:lstStyle>
          <a:p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31900" y="708025"/>
            <a:ext cx="4724400" cy="35433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58850" y="4487863"/>
            <a:ext cx="5270500" cy="425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5061" tIns="47531" rIns="95061" bIns="4753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75725"/>
            <a:ext cx="311467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61" tIns="47531" rIns="95061" bIns="47531" numCol="1" anchor="b" anchorCtr="0" compatLnSpc="1">
            <a:prstTxWarp prst="textNoShape">
              <a:avLst/>
            </a:prstTxWarp>
          </a:bodyPr>
          <a:lstStyle>
            <a:lvl1pPr defTabSz="950913" eaLnBrk="0" hangingPunct="0">
              <a:defRPr sz="1200"/>
            </a:lvl1pPr>
          </a:lstStyle>
          <a:p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73525" y="8975725"/>
            <a:ext cx="311467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5061" tIns="47531" rIns="95061" bIns="47531" numCol="1" anchor="b" anchorCtr="0" compatLnSpc="1">
            <a:prstTxWarp prst="textNoShape">
              <a:avLst/>
            </a:prstTxWarp>
          </a:bodyPr>
          <a:lstStyle>
            <a:lvl1pPr algn="r" defTabSz="950913" eaLnBrk="0" hangingPunct="0">
              <a:defRPr sz="1200"/>
            </a:lvl1pPr>
          </a:lstStyle>
          <a:p>
            <a:fld id="{F7F28CF3-6CDD-4B0C-ACAF-B297BCCFF8F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930932-955E-42E4-A4C0-E99690BFE94C}" type="slidenum">
              <a:rPr lang="en-US"/>
              <a:pPr/>
              <a:t>1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28725" y="708025"/>
            <a:ext cx="4724400" cy="3543300"/>
          </a:xfrm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7264" y="4487863"/>
            <a:ext cx="5267325" cy="4252912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4FE852-97B0-4567-8584-DB2554C5B9EA}" type="slidenum">
              <a:rPr lang="en-US"/>
              <a:pPr/>
              <a:t>14</a:t>
            </a:fld>
            <a:endParaRPr 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31900" y="708025"/>
            <a:ext cx="4725988" cy="3544888"/>
          </a:xfrm>
          <a:solidFill>
            <a:srgbClr val="FFFFFF"/>
          </a:solidFill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9138" y="4487863"/>
            <a:ext cx="5749925" cy="4252912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3955" tIns="46977" rIns="93955" bIns="46977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4FE852-97B0-4567-8584-DB2554C5B9EA}" type="slidenum">
              <a:rPr lang="en-US"/>
              <a:pPr/>
              <a:t>18</a:t>
            </a:fld>
            <a:endParaRPr 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31900" y="708025"/>
            <a:ext cx="4725988" cy="3544888"/>
          </a:xfrm>
          <a:solidFill>
            <a:srgbClr val="FFFFFF"/>
          </a:solidFill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9138" y="4487863"/>
            <a:ext cx="5749925" cy="4252912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3955" tIns="46977" rIns="93955" bIns="46977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24EC39-7544-4C7F-93EE-0C17C74951D0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4FE852-97B0-4567-8584-DB2554C5B9EA}" type="slidenum">
              <a:rPr lang="en-US"/>
              <a:pPr/>
              <a:t>28</a:t>
            </a:fld>
            <a:endParaRPr 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31900" y="708025"/>
            <a:ext cx="4725988" cy="3544888"/>
          </a:xfrm>
          <a:solidFill>
            <a:srgbClr val="FFFFFF"/>
          </a:solidFill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9138" y="4487863"/>
            <a:ext cx="5749925" cy="4252912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3955" tIns="46977" rIns="93955" bIns="46977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24EC39-7544-4C7F-93EE-0C17C74951D0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4FE852-97B0-4567-8584-DB2554C5B9EA}" type="slidenum">
              <a:rPr lang="en-US"/>
              <a:pPr/>
              <a:t>30</a:t>
            </a:fld>
            <a:endParaRPr 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31900" y="708025"/>
            <a:ext cx="4725988" cy="3544888"/>
          </a:xfrm>
          <a:solidFill>
            <a:srgbClr val="FFFFFF"/>
          </a:solidFill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9138" y="4487863"/>
            <a:ext cx="5749925" cy="4252912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3955" tIns="46977" rIns="93955" bIns="46977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24EC39-7544-4C7F-93EE-0C17C74951D0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24EC39-7544-4C7F-93EE-0C17C74951D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4FE852-97B0-4567-8584-DB2554C5B9EA}" type="slidenum">
              <a:rPr lang="en-US"/>
              <a:pPr/>
              <a:t>32</a:t>
            </a:fld>
            <a:endParaRPr 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31900" y="708025"/>
            <a:ext cx="4725988" cy="3544888"/>
          </a:xfrm>
          <a:solidFill>
            <a:srgbClr val="FFFFFF"/>
          </a:solidFill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9138" y="4487863"/>
            <a:ext cx="5749925" cy="4252912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3955" tIns="46977" rIns="93955" bIns="46977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24EC39-7544-4C7F-93EE-0C17C74951D0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24EC39-7544-4C7F-93EE-0C17C74951D0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24EC39-7544-4C7F-93EE-0C17C74951D0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24EC39-7544-4C7F-93EE-0C17C74951D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24EC39-7544-4C7F-93EE-0C17C74951D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24EC39-7544-4C7F-93EE-0C17C74951D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24EC39-7544-4C7F-93EE-0C17C74951D0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4FE852-97B0-4567-8584-DB2554C5B9EA}" type="slidenum">
              <a:rPr lang="en-US"/>
              <a:pPr/>
              <a:t>10</a:t>
            </a:fld>
            <a:endParaRPr 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31900" y="708025"/>
            <a:ext cx="4725988" cy="3544888"/>
          </a:xfrm>
          <a:solidFill>
            <a:srgbClr val="FFFFFF"/>
          </a:solidFill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9138" y="4487863"/>
            <a:ext cx="5749925" cy="4252912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3955" tIns="46977" rIns="93955" bIns="46977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D0A428-9FA5-42E4-AA46-9FD001826B47}" type="slidenum">
              <a:rPr lang="en-US"/>
              <a:pPr/>
              <a:t>11</a:t>
            </a:fld>
            <a:endParaRPr 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33488" y="709613"/>
            <a:ext cx="4721225" cy="3541712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36688" y="4491038"/>
            <a:ext cx="4314825" cy="4249737"/>
          </a:xfrm>
          <a:noFill/>
          <a:ln/>
        </p:spPr>
        <p:txBody>
          <a:bodyPr/>
          <a:lstStyle/>
          <a:p>
            <a:r>
              <a:rPr lang="en-US" smtClean="0"/>
              <a:t>A file format for managing 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D0A428-9FA5-42E4-AA46-9FD001826B47}" type="slidenum">
              <a:rPr lang="en-US"/>
              <a:pPr/>
              <a:t>12</a:t>
            </a:fld>
            <a:endParaRPr 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33488" y="709613"/>
            <a:ext cx="4721225" cy="3541712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36688" y="4491038"/>
            <a:ext cx="4314825" cy="4249737"/>
          </a:xfrm>
          <a:noFill/>
          <a:ln/>
        </p:spPr>
        <p:txBody>
          <a:bodyPr/>
          <a:lstStyle/>
          <a:p>
            <a:r>
              <a:rPr lang="en-US" smtClean="0"/>
              <a:t>A file format for managing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8" descr="hdf_7ppt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09800"/>
            <a:ext cx="7772400" cy="2057400"/>
          </a:xfrm>
        </p:spPr>
        <p:txBody>
          <a:bodyPr anchor="t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4419600"/>
            <a:ext cx="6400800" cy="914400"/>
          </a:xfrm>
        </p:spPr>
        <p:txBody>
          <a:bodyPr/>
          <a:lstStyle>
            <a:lvl1pPr marL="0" indent="0" algn="ctr">
              <a:buFontTx/>
              <a:buNone/>
              <a:defRPr sz="2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September 22, 2009</a:t>
            </a:r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NPOESS Data Formats Working Group</a:t>
            </a:r>
            <a:endParaRPr lang="en-US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AE7A5B-2A51-43BF-83D2-5749C98810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September 22, 2009</a:t>
            </a:r>
            <a:endParaRPr lang="en-US"/>
          </a:p>
        </p:txBody>
      </p:sp>
      <p:sp>
        <p:nvSpPr>
          <p:cNvPr id="5" name="Rectangle 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NPOESS Data Formats Working Group</a:t>
            </a:r>
            <a:endParaRPr lang="en-US"/>
          </a:p>
        </p:txBody>
      </p:sp>
      <p:sp>
        <p:nvSpPr>
          <p:cNvPr id="6" name="Rectangle 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B9B486-BF99-4528-82DB-88381A8752D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152400"/>
            <a:ext cx="2114550" cy="6324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152400"/>
            <a:ext cx="6191250" cy="6324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September 22, 2009</a:t>
            </a:r>
            <a:endParaRPr lang="en-US"/>
          </a:p>
        </p:txBody>
      </p:sp>
      <p:sp>
        <p:nvSpPr>
          <p:cNvPr id="5" name="Rectangle 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NPOESS Data Formats Working Group</a:t>
            </a:r>
            <a:endParaRPr lang="en-US"/>
          </a:p>
        </p:txBody>
      </p:sp>
      <p:sp>
        <p:nvSpPr>
          <p:cNvPr id="6" name="Rectangle 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F2CA1E-2D8F-49B2-8172-F741601E27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September 22, 2009</a:t>
            </a:r>
            <a:endParaRPr lang="en-US"/>
          </a:p>
        </p:txBody>
      </p:sp>
      <p:sp>
        <p:nvSpPr>
          <p:cNvPr id="5" name="Rectangle 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NPOESS Data Formats Working Group</a:t>
            </a:r>
            <a:endParaRPr lang="en-US"/>
          </a:p>
        </p:txBody>
      </p:sp>
      <p:sp>
        <p:nvSpPr>
          <p:cNvPr id="6" name="Rectangle 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1D24F2-1B2E-411A-8838-7A7A46AE9E7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819400"/>
            <a:ext cx="7010400" cy="533400"/>
          </a:xfrm>
        </p:spPr>
        <p:txBody>
          <a:bodyPr anchor="ctr"/>
          <a:lstStyle>
            <a:lvl1pPr>
              <a:defRPr sz="36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22, 2009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NPOESS Data Formats Working Group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90693-FCA4-456D-B0D1-1E6BC96D03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22, 2009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990693-FCA4-456D-B0D1-1E6BC96D037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NPOESS Data Formats Working Group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70104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990600"/>
            <a:ext cx="84582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3810000"/>
            <a:ext cx="84582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5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22, 2009</a:t>
            </a:r>
            <a:endParaRPr lang="en-US" dirty="0"/>
          </a:p>
        </p:txBody>
      </p:sp>
      <p:sp>
        <p:nvSpPr>
          <p:cNvPr id="6" name="Rectangle 105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NPOESS Data Formats Working Group</a:t>
            </a:r>
            <a:endParaRPr lang="en-US"/>
          </a:p>
        </p:txBody>
      </p:sp>
      <p:sp>
        <p:nvSpPr>
          <p:cNvPr id="7" name="Rectangle 105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CE4749-4793-4507-A0F1-5DAE168270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September 22, 2009</a:t>
            </a:r>
            <a:endParaRPr lang="en-US"/>
          </a:p>
        </p:txBody>
      </p:sp>
      <p:sp>
        <p:nvSpPr>
          <p:cNvPr id="5" name="Rectangle 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NPOESS Data Formats Working Group</a:t>
            </a:r>
            <a:endParaRPr lang="en-US"/>
          </a:p>
        </p:txBody>
      </p:sp>
      <p:sp>
        <p:nvSpPr>
          <p:cNvPr id="6" name="Rectangle 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22F092-38A5-4F33-8348-61514E9575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September 22, 2009</a:t>
            </a:r>
            <a:endParaRPr lang="en-US"/>
          </a:p>
        </p:txBody>
      </p:sp>
      <p:sp>
        <p:nvSpPr>
          <p:cNvPr id="5" name="Rectangle 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NPOESS Data Formats Working Group</a:t>
            </a:r>
            <a:endParaRPr lang="en-US"/>
          </a:p>
        </p:txBody>
      </p:sp>
      <p:sp>
        <p:nvSpPr>
          <p:cNvPr id="6" name="Rectangle 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C01EC3-CA82-4C2C-8AB2-5E72C0E7CA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990600"/>
            <a:ext cx="41529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990600"/>
            <a:ext cx="41529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September 22, 2009</a:t>
            </a:r>
            <a:endParaRPr lang="en-US"/>
          </a:p>
        </p:txBody>
      </p:sp>
      <p:sp>
        <p:nvSpPr>
          <p:cNvPr id="6" name="Rectangle 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NPOESS Data Formats Working Group</a:t>
            </a:r>
            <a:endParaRPr lang="en-US"/>
          </a:p>
        </p:txBody>
      </p:sp>
      <p:sp>
        <p:nvSpPr>
          <p:cNvPr id="7" name="Rectangle 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304A72-7217-46B8-A60D-AC761C79940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September 22, 2009</a:t>
            </a:r>
            <a:endParaRPr lang="en-US"/>
          </a:p>
        </p:txBody>
      </p:sp>
      <p:sp>
        <p:nvSpPr>
          <p:cNvPr id="8" name="Rectangle 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NPOESS Data Formats Working Group</a:t>
            </a:r>
            <a:endParaRPr lang="en-US"/>
          </a:p>
        </p:txBody>
      </p:sp>
      <p:sp>
        <p:nvSpPr>
          <p:cNvPr id="9" name="Rectangle 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A94768-992C-4F72-B9BF-E1FE478B90D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September 22, 2009</a:t>
            </a:r>
            <a:endParaRPr lang="en-US"/>
          </a:p>
        </p:txBody>
      </p:sp>
      <p:sp>
        <p:nvSpPr>
          <p:cNvPr id="4" name="Rectangle 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NPOESS Data Formats Working Group</a:t>
            </a:r>
            <a:endParaRPr lang="en-US"/>
          </a:p>
        </p:txBody>
      </p:sp>
      <p:sp>
        <p:nvSpPr>
          <p:cNvPr id="5" name="Rectangle 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83331B-8345-4875-A220-8D12697CCDC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September 22, 2009</a:t>
            </a:r>
            <a:endParaRPr lang="en-US"/>
          </a:p>
        </p:txBody>
      </p:sp>
      <p:sp>
        <p:nvSpPr>
          <p:cNvPr id="3" name="Rectangle 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NPOESS Data Formats Working Group</a:t>
            </a:r>
            <a:endParaRPr lang="en-US"/>
          </a:p>
        </p:txBody>
      </p:sp>
      <p:sp>
        <p:nvSpPr>
          <p:cNvPr id="4" name="Rectangle 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5C2478-0801-4B51-96F0-CA95A8B471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September 22, 2009</a:t>
            </a:r>
            <a:endParaRPr lang="en-US"/>
          </a:p>
        </p:txBody>
      </p:sp>
      <p:sp>
        <p:nvSpPr>
          <p:cNvPr id="6" name="Rectangle 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NPOESS Data Formats Working Group</a:t>
            </a:r>
            <a:endParaRPr lang="en-US"/>
          </a:p>
        </p:txBody>
      </p:sp>
      <p:sp>
        <p:nvSpPr>
          <p:cNvPr id="7" name="Rectangle 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3A2AE3-C255-4DC4-8E32-D4959BB95C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September 22, 2009</a:t>
            </a:r>
            <a:endParaRPr lang="en-US"/>
          </a:p>
        </p:txBody>
      </p:sp>
      <p:sp>
        <p:nvSpPr>
          <p:cNvPr id="6" name="Rectangle 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NPOESS Data Formats Working Group</a:t>
            </a:r>
            <a:endParaRPr lang="en-US"/>
          </a:p>
        </p:txBody>
      </p:sp>
      <p:sp>
        <p:nvSpPr>
          <p:cNvPr id="7" name="Rectangle 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EF4086-37CE-45BB-9601-FCCD40ECD3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4" Type="http://schemas.openxmlformats.org/officeDocument/2006/relationships/slideLayout" Target="../slideLayouts/slideLayout14.xml"/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6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19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18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2" descr="hdf_no_banner_white"/>
          <p:cNvPicPr>
            <a:picLocks noChangeAspect="1" noChangeArrowheads="1"/>
          </p:cNvPicPr>
          <p:nvPr userDrawn="1"/>
        </p:nvPicPr>
        <p:blipFill>
          <a:blip r:embed="rId17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990600"/>
            <a:ext cx="8458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28" name="Picture 26" descr="hdf 0line"/>
          <p:cNvPicPr>
            <a:picLocks noChangeArrowheads="1"/>
          </p:cNvPicPr>
          <p:nvPr userDrawn="1"/>
        </p:nvPicPr>
        <p:blipFill>
          <a:blip r:embed="rId18"/>
          <a:srcRect/>
          <a:stretch>
            <a:fillRect/>
          </a:stretch>
        </p:blipFill>
        <p:spPr bwMode="auto">
          <a:xfrm>
            <a:off x="0" y="762000"/>
            <a:ext cx="91440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27" descr="hdf bluegreenotxt"/>
          <p:cNvPicPr>
            <a:picLocks noChangeAspect="1" noChangeArrowheads="1"/>
          </p:cNvPicPr>
          <p:nvPr userDrawn="1"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152400"/>
            <a:ext cx="8382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152400"/>
            <a:ext cx="7010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6893" name="Rectangle 2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629400"/>
            <a:ext cx="1981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en-US" smtClean="0"/>
              <a:t>September 22, 2009</a:t>
            </a:r>
            <a:endParaRPr lang="en-US"/>
          </a:p>
        </p:txBody>
      </p:sp>
      <p:sp>
        <p:nvSpPr>
          <p:cNvPr id="36894" name="Rectangle 3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86000" y="6629400"/>
            <a:ext cx="3962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b="1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en-US" smtClean="0"/>
              <a:t>NPOESS Data Formats Working Group</a:t>
            </a:r>
            <a:endParaRPr lang="en-US"/>
          </a:p>
        </p:txBody>
      </p:sp>
      <p:sp>
        <p:nvSpPr>
          <p:cNvPr id="36895" name="Rectangle 3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629400"/>
            <a:ext cx="762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b="1">
                <a:solidFill>
                  <a:schemeClr val="bg1"/>
                </a:solidFill>
                <a:latin typeface="Arial" charset="0"/>
              </a:defRPr>
            </a:lvl1pPr>
          </a:lstStyle>
          <a:p>
            <a:fld id="{FD1A6FA0-76D4-4C1C-93C0-8CB86ED5E81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  <p:sldLayoutId id="2147483883" r:id="rId8"/>
    <p:sldLayoutId id="2147483884" r:id="rId9"/>
    <p:sldLayoutId id="2147483885" r:id="rId10"/>
    <p:sldLayoutId id="2147483886" r:id="rId11"/>
    <p:sldLayoutId id="2147483887" r:id="rId12"/>
    <p:sldLayoutId id="2147483889" r:id="rId13"/>
    <p:sldLayoutId id="2147483890" r:id="rId14"/>
    <p:sldLayoutId id="2147483891" r:id="rId15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rgbClr val="000000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600">
          <a:solidFill>
            <a:srgbClr val="000000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rgbClr val="0000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3" Type="http://schemas.openxmlformats.org/officeDocument/2006/relationships/hyperlink" Target="ftp://ftp.hdfgroup.uiuc.edu/pub/outgoing/NPOESS/source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3" Type="http://schemas.openxmlformats.org/officeDocument/2006/relationships/hyperlink" Target="http://www.hdfgroup.org/projects/npoess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hyperlink" Target="ftp://ftp.hdfgroup.uiuc.edu/pub/outgoing/NPOESS/bin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hyperlink" Target="ftp://ftp.hdfgroup.uiuc.edu/pub/outgoing/hdf5/snapshots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3" Type="http://schemas.openxmlformats.org/officeDocument/2006/relationships/hyperlink" Target="ftp://ftp.hdfgroup.uiuc.edu/pub/outgoing/NPOESS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3" Type="http://schemas.openxmlformats.org/officeDocument/2006/relationships/hyperlink" Target="http://www.hdfgroup.org/ftp/HDF5/hdf-java/v25p3/" TargetMode="Externa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4" Type="http://schemas.openxmlformats.org/officeDocument/2006/relationships/hyperlink" Target="ftp://ftp.hdfgroup.uiuc.edu/pub/outgoing/NPOESS/" TargetMode="External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9.xml"/><Relationship Id="rId3" Type="http://schemas.openxmlformats.org/officeDocument/2006/relationships/hyperlink" Target="mailto:help@hdfgroup.org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3" Type="http://schemas.openxmlformats.org/officeDocument/2006/relationships/hyperlink" Target="http://www.hdfgroup.org/projects/npoess/" TargetMode="Externa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hyperlink" Target="mailto:epourmal@hdfgroup.org" TargetMode="External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Relationship Id="rId3" Type="http://schemas.openxmlformats.org/officeDocument/2006/relationships/hyperlink" Target="http://wiki.hdfgroup.org/NPOESS-Project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772400" cy="2057400"/>
          </a:xfrm>
        </p:spPr>
        <p:txBody>
          <a:bodyPr/>
          <a:lstStyle/>
          <a:p>
            <a:r>
              <a:rPr lang="en-US" dirty="0" smtClean="0"/>
              <a:t>Support for NPP/NPOESS by The HDF Group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/>
              <a:t>Phase I Update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4724400"/>
            <a:ext cx="6477000" cy="1600200"/>
          </a:xfrm>
        </p:spPr>
        <p:txBody>
          <a:bodyPr/>
          <a:lstStyle/>
          <a:p>
            <a:r>
              <a:rPr lang="en-US" dirty="0" smtClean="0"/>
              <a:t>Mike Folk, Elena Pourmal, Peter Cao</a:t>
            </a:r>
          </a:p>
          <a:p>
            <a:r>
              <a:rPr lang="en-US" dirty="0" smtClean="0"/>
              <a:t>The HDF Group</a:t>
            </a:r>
          </a:p>
          <a:p>
            <a:pPr eaLnBrk="1" hangingPunct="1"/>
            <a:r>
              <a:rPr lang="en-US" dirty="0" smtClean="0"/>
              <a:t>September 22, 2009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22, 2009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E7A5B-2A51-43BF-83D2-5749C98810B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NPOESS Data Formats Working Group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6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September 22, 2009</a:t>
            </a:r>
            <a:endParaRPr lang="en-US" dirty="0"/>
          </a:p>
        </p:txBody>
      </p:sp>
      <p:sp>
        <p:nvSpPr>
          <p:cNvPr id="16387" name="Rectangle 17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NPOESS Data Formats Working Group</a:t>
            </a:r>
            <a:endParaRPr lang="en-US" dirty="0"/>
          </a:p>
        </p:txBody>
      </p:sp>
      <p:sp>
        <p:nvSpPr>
          <p:cNvPr id="16388" name="Rectangle 18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D6F492C-66DE-46CE-A430-5D657499886E}" type="slidenum">
              <a:rPr lang="en-US"/>
              <a:pPr/>
              <a:t>10</a:t>
            </a:fld>
            <a:endParaRPr lang="en-US" dirty="0"/>
          </a:p>
        </p:txBody>
      </p:sp>
      <p:sp>
        <p:nvSpPr>
          <p:cNvPr id="1638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772400" cy="2057400"/>
          </a:xfrm>
        </p:spPr>
        <p:txBody>
          <a:bodyPr/>
          <a:lstStyle/>
          <a:p>
            <a:pPr eaLnBrk="1" hangingPunct="1"/>
            <a:r>
              <a:rPr lang="en-US" i="1" dirty="0" smtClean="0"/>
              <a:t> </a:t>
            </a:r>
            <a:r>
              <a:rPr lang="en-US" dirty="0" smtClean="0"/>
              <a:t>Library of High-Level APIs  </a:t>
            </a:r>
            <a:br>
              <a:rPr lang="en-US" dirty="0" smtClean="0"/>
            </a:br>
            <a:r>
              <a:rPr lang="en-US" dirty="0" smtClean="0"/>
              <a:t>to support NPOESS data</a:t>
            </a:r>
            <a:endParaRPr lang="en-US" sz="3600" dirty="0" smtClean="0"/>
          </a:p>
        </p:txBody>
      </p:sp>
      <p:sp>
        <p:nvSpPr>
          <p:cNvPr id="1639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14800"/>
            <a:ext cx="6400800" cy="2286000"/>
          </a:xfrm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September 22, 2009</a:t>
            </a:r>
            <a:endParaRPr lang="en-US"/>
          </a:p>
        </p:txBody>
      </p:sp>
      <p:sp>
        <p:nvSpPr>
          <p:cNvPr id="2457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NPOESS Data Formats Working Group</a:t>
            </a:r>
            <a:endParaRPr lang="en-US"/>
          </a:p>
        </p:txBody>
      </p:sp>
      <p:sp>
        <p:nvSpPr>
          <p:cNvPr id="245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DE41B3C-3188-474C-9ACE-12A5E9AE99CD}" type="slidenum">
              <a:rPr lang="en-US"/>
              <a:pPr/>
              <a:t>11</a:t>
            </a:fld>
            <a:endParaRPr lang="en-US"/>
          </a:p>
        </p:txBody>
      </p:sp>
      <p:sp>
        <p:nvSpPr>
          <p:cNvPr id="245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NPOESS High-Level Library</a:t>
            </a:r>
          </a:p>
        </p:txBody>
      </p:sp>
      <p:sp>
        <p:nvSpPr>
          <p:cNvPr id="2458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 smtClean="0"/>
              <a:t>Library to support HDF5 region references and packed bits in support of NPOESS quality flags</a:t>
            </a:r>
          </a:p>
          <a:p>
            <a:pPr lvl="1"/>
            <a:r>
              <a:rPr lang="en-US" sz="2200" dirty="0" smtClean="0"/>
              <a:t>C APIs (wrappers around several HDF5 library calls)</a:t>
            </a:r>
          </a:p>
          <a:p>
            <a:pPr lvl="1"/>
            <a:r>
              <a:rPr lang="en-US" sz="2200" dirty="0" smtClean="0"/>
              <a:t>Documentation in html format</a:t>
            </a:r>
          </a:p>
          <a:p>
            <a:pPr lvl="1"/>
            <a:r>
              <a:rPr lang="en-US" sz="2200" dirty="0" smtClean="0"/>
              <a:t>Tests</a:t>
            </a:r>
          </a:p>
          <a:p>
            <a:pPr lvl="1"/>
            <a:r>
              <a:rPr lang="en-US" sz="2200" dirty="0" smtClean="0"/>
              <a:t>Examples</a:t>
            </a:r>
          </a:p>
          <a:p>
            <a:r>
              <a:rPr lang="en-US" sz="2400" dirty="0" smtClean="0"/>
              <a:t>Build against HDF5 library pre-installed on the system</a:t>
            </a:r>
            <a:endParaRPr lang="en-US" sz="2200" dirty="0" smtClean="0"/>
          </a:p>
          <a:p>
            <a:pPr lvl="1"/>
            <a:r>
              <a:rPr lang="en-US" sz="2200" dirty="0" smtClean="0"/>
              <a:t>Set environment variable to point to installed HDF5</a:t>
            </a:r>
          </a:p>
          <a:p>
            <a:pPr lvl="1"/>
            <a:r>
              <a:rPr lang="en-US" sz="2200" dirty="0" smtClean="0"/>
              <a:t>Run: make; make tests; make install to build, test and install the library</a:t>
            </a:r>
          </a:p>
          <a:p>
            <a:r>
              <a:rPr lang="en-US" sz="2400" dirty="0" smtClean="0"/>
              <a:t>Source available from </a:t>
            </a:r>
          </a:p>
          <a:p>
            <a:pPr lvl="1">
              <a:buNone/>
            </a:pPr>
            <a:r>
              <a:rPr lang="en-US" sz="2200" dirty="0" smtClean="0">
                <a:hlinkClick r:id="rId3" action="ppaction://hlinkfile"/>
              </a:rPr>
              <a:t>ftp://ftp.hdfgroup.uiuc.edu/pub/outgoing/NPOESS/source/</a:t>
            </a:r>
            <a:endParaRPr lang="en-US" sz="2200" dirty="0" smtClean="0"/>
          </a:p>
          <a:p>
            <a:r>
              <a:rPr lang="en-US" sz="2400" dirty="0" smtClean="0"/>
              <a:t>Still a prototype! </a:t>
            </a:r>
          </a:p>
          <a:p>
            <a:pPr lvl="1">
              <a:buNone/>
            </a:pPr>
            <a:endParaRPr lang="en-US" sz="2200" dirty="0" smtClean="0"/>
          </a:p>
          <a:p>
            <a:pPr lvl="1"/>
            <a:endParaRPr lang="en-US" sz="2200" dirty="0" smtClean="0"/>
          </a:p>
          <a:p>
            <a:pPr>
              <a:buClrTx/>
            </a:pPr>
            <a:endParaRPr lang="en-US" sz="2400" dirty="0" smtClean="0"/>
          </a:p>
          <a:p>
            <a:pPr lvl="1">
              <a:buClrTx/>
            </a:pPr>
            <a:endParaRPr lang="en-US" sz="2200" dirty="0" smtClean="0"/>
          </a:p>
          <a:p>
            <a:pPr lvl="1">
              <a:buClrTx/>
            </a:pP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September 22, 2009</a:t>
            </a:r>
            <a:endParaRPr lang="en-US"/>
          </a:p>
        </p:txBody>
      </p:sp>
      <p:sp>
        <p:nvSpPr>
          <p:cNvPr id="2457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NPOESS Data Formats Working Group</a:t>
            </a:r>
            <a:endParaRPr lang="en-US"/>
          </a:p>
        </p:txBody>
      </p:sp>
      <p:sp>
        <p:nvSpPr>
          <p:cNvPr id="245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DE41B3C-3188-474C-9ACE-12A5E9AE99CD}" type="slidenum">
              <a:rPr lang="en-US"/>
              <a:pPr/>
              <a:t>12</a:t>
            </a:fld>
            <a:endParaRPr lang="en-US"/>
          </a:p>
        </p:txBody>
      </p:sp>
      <p:sp>
        <p:nvSpPr>
          <p:cNvPr id="245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NPOESS High-Level Library</a:t>
            </a:r>
          </a:p>
        </p:txBody>
      </p:sp>
      <p:sp>
        <p:nvSpPr>
          <p:cNvPr id="2458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Documentation is available from </a:t>
            </a:r>
          </a:p>
          <a:p>
            <a:pPr lvl="1">
              <a:buNone/>
            </a:pPr>
            <a:r>
              <a:rPr lang="en-US" dirty="0" smtClean="0">
                <a:hlinkClick r:id="rId3"/>
              </a:rPr>
              <a:t>http://www.hdfgroup.org/projects/npoess/</a:t>
            </a:r>
            <a:endParaRPr lang="en-US" dirty="0" smtClean="0"/>
          </a:p>
          <a:p>
            <a:endParaRPr lang="en-US" sz="2000" dirty="0" smtClean="0"/>
          </a:p>
          <a:p>
            <a:pPr lvl="1">
              <a:buNone/>
            </a:pPr>
            <a:endParaRPr lang="en-US" sz="2200" dirty="0" smtClean="0"/>
          </a:p>
          <a:p>
            <a:pPr lvl="1"/>
            <a:endParaRPr lang="en-US" sz="2200" dirty="0" smtClean="0"/>
          </a:p>
          <a:p>
            <a:pPr>
              <a:buClrTx/>
            </a:pPr>
            <a:endParaRPr lang="en-US" sz="2400" dirty="0" smtClean="0"/>
          </a:p>
          <a:p>
            <a:pPr lvl="1">
              <a:buClrTx/>
            </a:pPr>
            <a:endParaRPr lang="en-US" sz="2200" dirty="0" smtClean="0"/>
          </a:p>
          <a:p>
            <a:pPr lvl="1">
              <a:buClrTx/>
            </a:pP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22,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NPOESS Data Formats Working Group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2F092-38A5-4F33-8348-61514E95757D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7" name="Picture 6" descr="Snapshot 2009-09-21 15-32-45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"/>
            <a:ext cx="9144000" cy="63216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6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September 22, 2009</a:t>
            </a:r>
            <a:endParaRPr lang="en-US"/>
          </a:p>
        </p:txBody>
      </p:sp>
      <p:sp>
        <p:nvSpPr>
          <p:cNvPr id="16387" name="Rectangle 17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NPOESS Data Formats Working Group</a:t>
            </a:r>
            <a:endParaRPr lang="en-US"/>
          </a:p>
        </p:txBody>
      </p:sp>
      <p:sp>
        <p:nvSpPr>
          <p:cNvPr id="16388" name="Rectangle 18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D6F492C-66DE-46CE-A430-5D657499886E}" type="slidenum">
              <a:rPr lang="en-US"/>
              <a:pPr/>
              <a:t>14</a:t>
            </a:fld>
            <a:endParaRPr lang="en-US"/>
          </a:p>
        </p:txBody>
      </p:sp>
      <p:sp>
        <p:nvSpPr>
          <p:cNvPr id="1638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772400" cy="2057400"/>
          </a:xfrm>
        </p:spPr>
        <p:txBody>
          <a:bodyPr/>
          <a:lstStyle/>
          <a:p>
            <a:pPr eaLnBrk="1" hangingPunct="1"/>
            <a:r>
              <a:rPr lang="en-US" i="1" dirty="0" smtClean="0"/>
              <a:t> </a:t>
            </a:r>
            <a:r>
              <a:rPr lang="en-US" dirty="0" smtClean="0"/>
              <a:t>New features of h5dump</a:t>
            </a:r>
            <a:endParaRPr lang="en-US" sz="3600" dirty="0" smtClean="0"/>
          </a:p>
        </p:txBody>
      </p:sp>
      <p:sp>
        <p:nvSpPr>
          <p:cNvPr id="1639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14800"/>
            <a:ext cx="6400800" cy="2286000"/>
          </a:xfrm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9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September 22, 2009</a:t>
            </a:r>
            <a:endParaRPr lang="en-US"/>
          </a:p>
        </p:txBody>
      </p:sp>
      <p:sp>
        <p:nvSpPr>
          <p:cNvPr id="26627" name="Rectangle 30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NPOESS Data Formats Working Group</a:t>
            </a:r>
            <a:endParaRPr lang="en-US"/>
          </a:p>
        </p:txBody>
      </p:sp>
      <p:sp>
        <p:nvSpPr>
          <p:cNvPr id="26628" name="Rectangle 31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6704D02-C215-4EE7-86E8-DFB366ABBA47}" type="slidenum">
              <a:rPr lang="en-US"/>
              <a:pPr/>
              <a:t>15</a:t>
            </a:fld>
            <a:endParaRPr lang="en-US"/>
          </a:p>
        </p:txBody>
      </p:sp>
      <p:sp>
        <p:nvSpPr>
          <p:cNvPr id="266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h5dump and Region Reference Data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81000" y="914400"/>
            <a:ext cx="8458200" cy="5486400"/>
          </a:xfrm>
        </p:spPr>
        <p:txBody>
          <a:bodyPr/>
          <a:lstStyle/>
          <a:p>
            <a:r>
              <a:rPr lang="en-US" dirty="0" smtClean="0"/>
              <a:t>Added new flag –R to display data pointed by region references</a:t>
            </a:r>
          </a:p>
          <a:p>
            <a:pPr lvl="1"/>
            <a:r>
              <a:rPr lang="en-US" dirty="0" smtClean="0"/>
              <a:t>Can be used in combinations with other flags to display only one dataset, or to display selection in the dataset, or export data to a text or binary file</a:t>
            </a:r>
          </a:p>
          <a:p>
            <a:r>
              <a:rPr lang="en-US" dirty="0" smtClean="0"/>
              <a:t>Improved a way to display one element</a:t>
            </a:r>
          </a:p>
          <a:p>
            <a:pPr lvl="1"/>
            <a:r>
              <a:rPr lang="en-US" dirty="0" smtClean="0"/>
              <a:t>An element of a dataset is specified by its indices</a:t>
            </a:r>
          </a:p>
          <a:p>
            <a:pPr lvl="1"/>
            <a:r>
              <a:rPr lang="en-US" dirty="0" smtClean="0"/>
              <a:t>Can be used in combination with other flags</a:t>
            </a:r>
          </a:p>
          <a:p>
            <a:pPr lvl="1"/>
            <a:r>
              <a:rPr lang="en-US" dirty="0" smtClean="0"/>
              <a:t>Examples:</a:t>
            </a:r>
          </a:p>
          <a:p>
            <a:pPr lvl="2">
              <a:buNone/>
            </a:pPr>
            <a:r>
              <a:rPr lang="en-US" dirty="0" smtClean="0"/>
              <a:t>h5dump -</a:t>
            </a:r>
            <a:r>
              <a:rPr lang="en-US" dirty="0" err="1" smtClean="0"/>
              <a:t>d</a:t>
            </a:r>
            <a:r>
              <a:rPr lang="en-US" dirty="0" smtClean="0"/>
              <a:t> “/Dataset-1dim[1]” -R file.h5</a:t>
            </a:r>
          </a:p>
          <a:p>
            <a:pPr lvl="2">
              <a:buNone/>
            </a:pPr>
            <a:r>
              <a:rPr lang="en-US" dirty="0" smtClean="0"/>
              <a:t>h5dump -</a:t>
            </a:r>
            <a:r>
              <a:rPr lang="en-US" dirty="0" err="1" smtClean="0"/>
              <a:t>d</a:t>
            </a:r>
            <a:r>
              <a:rPr lang="en-US" dirty="0" smtClean="0"/>
              <a:t> “/Dataset-1dim” -</a:t>
            </a:r>
            <a:r>
              <a:rPr lang="en-US" dirty="0" err="1" smtClean="0"/>
              <a:t>s</a:t>
            </a:r>
            <a:r>
              <a:rPr lang="en-US" dirty="0" smtClean="0"/>
              <a:t> “1” -R file.h5 </a:t>
            </a:r>
          </a:p>
          <a:p>
            <a:pPr lvl="2">
              <a:buNone/>
            </a:pPr>
            <a:r>
              <a:rPr lang="en-US" dirty="0" smtClean="0"/>
              <a:t>h5dump -</a:t>
            </a:r>
            <a:r>
              <a:rPr lang="en-US" dirty="0" err="1" smtClean="0"/>
              <a:t>d</a:t>
            </a:r>
            <a:r>
              <a:rPr lang="en-US" dirty="0" smtClean="0"/>
              <a:t> “/Dataset-2dim[3,2]” file.h5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9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September 22, 2009</a:t>
            </a:r>
            <a:endParaRPr lang="en-US"/>
          </a:p>
        </p:txBody>
      </p:sp>
      <p:sp>
        <p:nvSpPr>
          <p:cNvPr id="26627" name="Rectangle 30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NPOESS Data Formats Working Group</a:t>
            </a:r>
            <a:endParaRPr lang="en-US"/>
          </a:p>
        </p:txBody>
      </p:sp>
      <p:sp>
        <p:nvSpPr>
          <p:cNvPr id="26628" name="Rectangle 31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6704D02-C215-4EE7-86E8-DFB366ABBA47}" type="slidenum">
              <a:rPr lang="en-US"/>
              <a:pPr/>
              <a:t>16</a:t>
            </a:fld>
            <a:endParaRPr lang="en-US"/>
          </a:p>
        </p:txBody>
      </p:sp>
      <p:sp>
        <p:nvSpPr>
          <p:cNvPr id="266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h5dump and Region Reference Data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Both changes were integrated with the HDF5 code</a:t>
            </a:r>
          </a:p>
          <a:p>
            <a:pPr lvl="1"/>
            <a:r>
              <a:rPr lang="en-US" dirty="0" smtClean="0"/>
              <a:t>Available in HDF5 1.8.4 release November 2009</a:t>
            </a:r>
          </a:p>
          <a:p>
            <a:pPr lvl="1"/>
            <a:r>
              <a:rPr lang="en-US" dirty="0" smtClean="0"/>
              <a:t>Will be available starting the following snapshots of the HDF5 software</a:t>
            </a:r>
          </a:p>
          <a:p>
            <a:pPr lvl="2"/>
            <a:r>
              <a:rPr lang="en-US" dirty="0" smtClean="0"/>
              <a:t>1.8.3-snap10 and 1.9.46</a:t>
            </a:r>
          </a:p>
          <a:p>
            <a:pPr>
              <a:buNone/>
            </a:pPr>
            <a:r>
              <a:rPr lang="en-US" sz="2400" dirty="0" smtClean="0">
                <a:hlinkClick r:id="rId3" action="ppaction://hlinkfile"/>
              </a:rPr>
              <a:t>ftp://ftp.hdfgroup.uiuc.edu/pub/outgoing/hdf5/snapshots</a:t>
            </a: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 lvl="1"/>
            <a:r>
              <a:rPr lang="en-US" dirty="0" smtClean="0"/>
              <a:t>Pre-built binaries can be found at </a:t>
            </a:r>
          </a:p>
          <a:p>
            <a:pPr lvl="2">
              <a:buNone/>
            </a:pPr>
            <a:r>
              <a:rPr lang="en-US" sz="2200" dirty="0" smtClean="0">
                <a:hlinkClick r:id="rId4" action="ppaction://hlinkfile"/>
              </a:rPr>
              <a:t>ftp://ftp.hdfgroup.uiuc.edu/pub/outgoing/NPOESS/bin</a:t>
            </a:r>
            <a:endParaRPr lang="en-US" sz="2200" dirty="0" smtClean="0"/>
          </a:p>
          <a:p>
            <a:pPr lvl="1">
              <a:buNone/>
            </a:pPr>
            <a:endParaRPr lang="en-US" sz="2400" dirty="0" smtClean="0"/>
          </a:p>
          <a:p>
            <a:pPr lvl="1">
              <a:buNone/>
            </a:pPr>
            <a:r>
              <a:rPr lang="en-US" sz="2400" dirty="0" smtClean="0"/>
              <a:t> </a:t>
            </a:r>
          </a:p>
          <a:p>
            <a:pPr lvl="1"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9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September 22, 2009</a:t>
            </a:r>
            <a:endParaRPr lang="en-US"/>
          </a:p>
        </p:txBody>
      </p:sp>
      <p:sp>
        <p:nvSpPr>
          <p:cNvPr id="26627" name="Rectangle 30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NPOESS Data Formats Working Group</a:t>
            </a:r>
            <a:endParaRPr lang="en-US"/>
          </a:p>
        </p:txBody>
      </p:sp>
      <p:sp>
        <p:nvSpPr>
          <p:cNvPr id="26628" name="Rectangle 31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6704D02-C215-4EE7-86E8-DFB366ABBA47}" type="slidenum">
              <a:rPr lang="en-US"/>
              <a:pPr/>
              <a:t>17</a:t>
            </a:fld>
            <a:endParaRPr lang="en-US"/>
          </a:p>
        </p:txBody>
      </p:sp>
      <p:sp>
        <p:nvSpPr>
          <p:cNvPr id="266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h5dump and Quality Flags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Added new flag –M &lt;L&gt; to display packed bit-field data, where</a:t>
            </a:r>
            <a:r>
              <a:rPr lang="en-US" dirty="0" smtClean="0">
                <a:latin typeface="Courier 10 Pitch" pitchFamily="1" charset="0"/>
                <a:ea typeface="Monospace" pitchFamily="1" charset="0"/>
                <a:cs typeface="Monospace" pitchFamily="1" charset="0"/>
              </a:rPr>
              <a:t> &lt;L&gt;  is a paired list of integers the first number of which is the offset and the second number is the number of bits to display</a:t>
            </a:r>
          </a:p>
          <a:p>
            <a:pPr lvl="1"/>
            <a:r>
              <a:rPr lang="en-US" dirty="0" smtClean="0"/>
              <a:t>Available only in the HDF5 NPOESS branch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Will NOT be in HDF5 1.8.4 release</a:t>
            </a:r>
          </a:p>
          <a:p>
            <a:pPr lvl="1"/>
            <a:r>
              <a:rPr lang="en-US" dirty="0" smtClean="0"/>
              <a:t>Source and pre-built binaries can be found at </a:t>
            </a:r>
          </a:p>
          <a:p>
            <a:pPr lvl="2">
              <a:buNone/>
            </a:pPr>
            <a:r>
              <a:rPr lang="en-US" sz="2200" dirty="0" smtClean="0">
                <a:hlinkClick r:id="rId3" action="ppaction://hlinkfile"/>
              </a:rPr>
              <a:t>ftp://ftp.hdfgroup.uiuc.edu/pub/outgoing/NPOESS/</a:t>
            </a:r>
            <a:endParaRPr lang="en-US" sz="2200" dirty="0" smtClean="0"/>
          </a:p>
          <a:p>
            <a:pPr lvl="2">
              <a:buNone/>
            </a:pPr>
            <a:r>
              <a:rPr lang="en-US" sz="2200" dirty="0" smtClean="0"/>
              <a:t> 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6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September 22, 2009</a:t>
            </a:r>
            <a:endParaRPr lang="en-US" dirty="0"/>
          </a:p>
        </p:txBody>
      </p:sp>
      <p:sp>
        <p:nvSpPr>
          <p:cNvPr id="16387" name="Rectangle 17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NPOESS Data Formats Working Group</a:t>
            </a:r>
            <a:endParaRPr lang="en-US" dirty="0"/>
          </a:p>
        </p:txBody>
      </p:sp>
      <p:sp>
        <p:nvSpPr>
          <p:cNvPr id="16388" name="Rectangle 18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D6F492C-66DE-46CE-A430-5D657499886E}" type="slidenum">
              <a:rPr lang="en-US"/>
              <a:pPr/>
              <a:t>18</a:t>
            </a:fld>
            <a:endParaRPr lang="en-US" dirty="0"/>
          </a:p>
        </p:txBody>
      </p:sp>
      <p:sp>
        <p:nvSpPr>
          <p:cNvPr id="1638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772400" cy="2133600"/>
          </a:xfrm>
        </p:spPr>
        <p:txBody>
          <a:bodyPr/>
          <a:lstStyle/>
          <a:p>
            <a:pPr eaLnBrk="1" hangingPunct="1"/>
            <a:r>
              <a:rPr lang="en-US" i="1" dirty="0" smtClean="0"/>
              <a:t> </a:t>
            </a:r>
            <a:r>
              <a:rPr lang="en-US" dirty="0" err="1" smtClean="0"/>
              <a:t>HDFView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sz="2800" dirty="0" smtClean="0">
                <a:solidFill>
                  <a:srgbClr val="0000FF"/>
                </a:solidFill>
              </a:rPr>
              <a:t>New Features to Support Region References and Quality Flags</a:t>
            </a:r>
          </a:p>
        </p:txBody>
      </p:sp>
      <p:sp>
        <p:nvSpPr>
          <p:cNvPr id="1639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4114800"/>
            <a:ext cx="6400800" cy="1524000"/>
          </a:xfrm>
        </p:spPr>
        <p:txBody>
          <a:bodyPr/>
          <a:lstStyle/>
          <a:p>
            <a:pPr eaLnBrk="1" hangingPunct="1"/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Features in </a:t>
            </a:r>
            <a:r>
              <a:rPr lang="en-US" dirty="0" err="1" smtClean="0"/>
              <a:t>HDFView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57200" y="914400"/>
            <a:ext cx="8458200" cy="5410200"/>
          </a:xfrm>
        </p:spPr>
        <p:txBody>
          <a:bodyPr/>
          <a:lstStyle/>
          <a:p>
            <a:pPr lvl="0"/>
            <a:r>
              <a:rPr lang="en-US" sz="3200" b="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Features to support NPOESS specific data</a:t>
            </a:r>
          </a:p>
          <a:p>
            <a:pPr lvl="1"/>
            <a:r>
              <a:rPr lang="en-US" dirty="0" smtClean="0">
                <a:latin typeface="+mj-lt"/>
                <a:ea typeface="+mj-ea"/>
                <a:cs typeface="+mj-cs"/>
              </a:rPr>
              <a:t>Aggregated granules</a:t>
            </a:r>
          </a:p>
          <a:p>
            <a:pPr lvl="2"/>
            <a:r>
              <a:rPr lang="en-US" dirty="0" smtClean="0">
                <a:latin typeface="+mj-lt"/>
                <a:ea typeface="+mj-ea"/>
                <a:cs typeface="+mj-cs"/>
              </a:rPr>
              <a:t>Showing the whole dataset pointed by an object reference</a:t>
            </a:r>
          </a:p>
          <a:p>
            <a:pPr lvl="1"/>
            <a:r>
              <a:rPr lang="en-US" dirty="0" smtClean="0">
                <a:latin typeface="+mj-lt"/>
                <a:ea typeface="+mj-ea"/>
                <a:cs typeface="+mj-cs"/>
              </a:rPr>
              <a:t>Granules</a:t>
            </a:r>
          </a:p>
          <a:p>
            <a:pPr lvl="2"/>
            <a:r>
              <a:rPr lang="en-US" dirty="0" smtClean="0">
                <a:latin typeface="+mj-lt"/>
                <a:ea typeface="+mj-ea"/>
                <a:cs typeface="+mj-cs"/>
              </a:rPr>
              <a:t>Showing data pointed by a dataset region reference</a:t>
            </a:r>
          </a:p>
          <a:p>
            <a:pPr lvl="1"/>
            <a:r>
              <a:rPr lang="en-US" dirty="0" smtClean="0">
                <a:latin typeface="+mj-lt"/>
                <a:ea typeface="+mj-ea"/>
                <a:cs typeface="+mj-cs"/>
              </a:rPr>
              <a:t>Quality Flags</a:t>
            </a:r>
          </a:p>
          <a:p>
            <a:pPr lvl="2"/>
            <a:r>
              <a:rPr lang="en-US" dirty="0" smtClean="0">
                <a:latin typeface="+mj-lt"/>
                <a:ea typeface="+mj-ea"/>
                <a:cs typeface="+mj-cs"/>
              </a:rPr>
              <a:t>Showing specific bits of quality flags</a:t>
            </a:r>
          </a:p>
          <a:p>
            <a:pPr lvl="3"/>
            <a:r>
              <a:rPr lang="en-US" dirty="0" smtClean="0"/>
              <a:t>Implemented using </a:t>
            </a:r>
            <a:r>
              <a:rPr lang="en-US" dirty="0" err="1" smtClean="0"/>
              <a:t>TreeView</a:t>
            </a:r>
            <a:r>
              <a:rPr lang="en-US" dirty="0" smtClean="0"/>
              <a:t> </a:t>
            </a:r>
            <a:r>
              <a:rPr lang="en-US" dirty="0" err="1" smtClean="0"/>
              <a:t>plugin</a:t>
            </a:r>
            <a:endParaRPr lang="en-US" dirty="0" smtClean="0"/>
          </a:p>
          <a:p>
            <a:pPr lvl="1"/>
            <a:r>
              <a:rPr lang="en-US" dirty="0" smtClean="0"/>
              <a:t>Available in </a:t>
            </a:r>
            <a:r>
              <a:rPr lang="en-US" dirty="0" err="1" smtClean="0"/>
              <a:t>HDFView</a:t>
            </a:r>
            <a:r>
              <a:rPr lang="en-US" dirty="0" smtClean="0"/>
              <a:t> version 2.5 patch 3</a:t>
            </a:r>
          </a:p>
          <a:p>
            <a:pPr lvl="1">
              <a:buNone/>
            </a:pPr>
            <a:r>
              <a:rPr lang="en-US" dirty="0" smtClean="0">
                <a:hlinkClick r:id="rId3"/>
              </a:rPr>
              <a:t>http://www.hdfgroup.org/ftp/HDF5/hdf-java/v25p3/</a:t>
            </a:r>
            <a:endParaRPr lang="en-US" dirty="0" smtClean="0"/>
          </a:p>
          <a:p>
            <a:pPr lvl="1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990693-FCA4-456D-B0D1-1E6BC96D0376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9" name="Rectangle 17"/>
          <p:cNvSpPr>
            <a:spLocks noGrp="1" noChangeArrowheads="1"/>
          </p:cNvSpPr>
          <p:nvPr>
            <p:ph type="ftr" sz="quarter" idx="11"/>
          </p:nvPr>
        </p:nvSpPr>
        <p:spPr>
          <a:xfrm>
            <a:off x="2286000" y="6629400"/>
            <a:ext cx="3962400" cy="228600"/>
          </a:xfrm>
          <a:noFill/>
        </p:spPr>
        <p:txBody>
          <a:bodyPr/>
          <a:lstStyle/>
          <a:p>
            <a:r>
              <a:rPr lang="en-US" smtClean="0"/>
              <a:t>NPOESS Data Formats Working Group</a:t>
            </a:r>
            <a:endParaRPr lang="en-US" dirty="0"/>
          </a:p>
        </p:txBody>
      </p:sp>
      <p:sp>
        <p:nvSpPr>
          <p:cNvPr id="10" name="Rectangle 16"/>
          <p:cNvSpPr>
            <a:spLocks noGrp="1" noChangeArrowheads="1"/>
          </p:cNvSpPr>
          <p:nvPr>
            <p:ph type="dt" sz="quarter" idx="10"/>
          </p:nvPr>
        </p:nvSpPr>
        <p:spPr>
          <a:xfrm>
            <a:off x="304800" y="6629400"/>
            <a:ext cx="1981200" cy="228600"/>
          </a:xfrm>
          <a:noFill/>
        </p:spPr>
        <p:txBody>
          <a:bodyPr/>
          <a:lstStyle/>
          <a:p>
            <a:r>
              <a:rPr lang="en-US" smtClean="0"/>
              <a:t>September 22, 2009</a:t>
            </a:r>
            <a:endParaRPr lang="en-US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990600" y="76200"/>
            <a:ext cx="7010400" cy="533400"/>
          </a:xfrm>
        </p:spPr>
        <p:txBody>
          <a:bodyPr/>
          <a:lstStyle/>
          <a:p>
            <a:r>
              <a:rPr lang="en-US" sz="4400" b="0" dirty="0" smtClean="0"/>
              <a:t>Goal</a:t>
            </a:r>
            <a:endParaRPr lang="en-US" sz="4400" b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90693-FCA4-456D-B0D1-1E6BC96D0376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4294967295"/>
          </p:nvPr>
        </p:nvSpPr>
        <p:spPr>
          <a:xfrm>
            <a:off x="1219200" y="1866900"/>
            <a:ext cx="7010400" cy="3124200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dirty="0" smtClean="0"/>
              <a:t>To develop and adapt HDF5 software and provide HDF5 support for NPP/NPOESS.</a:t>
            </a:r>
            <a:endParaRPr lang="en-US" sz="3600" dirty="0"/>
          </a:p>
        </p:txBody>
      </p:sp>
      <p:sp>
        <p:nvSpPr>
          <p:cNvPr id="8" name="Rectangle 17"/>
          <p:cNvSpPr>
            <a:spLocks noGrp="1" noChangeArrowheads="1"/>
          </p:cNvSpPr>
          <p:nvPr>
            <p:ph type="ftr" sz="quarter" idx="11"/>
          </p:nvPr>
        </p:nvSpPr>
        <p:spPr>
          <a:xfrm>
            <a:off x="2286000" y="6629400"/>
            <a:ext cx="3962400" cy="228600"/>
          </a:xfrm>
          <a:noFill/>
        </p:spPr>
        <p:txBody>
          <a:bodyPr/>
          <a:lstStyle/>
          <a:p>
            <a:r>
              <a:rPr lang="en-US" smtClean="0"/>
              <a:t>NPOESS Data Formats Working Group</a:t>
            </a:r>
            <a:endParaRPr lang="en-US" dirty="0"/>
          </a:p>
        </p:txBody>
      </p:sp>
      <p:sp>
        <p:nvSpPr>
          <p:cNvPr id="11" name="Rectangle 16"/>
          <p:cNvSpPr>
            <a:spLocks noGrp="1" noChangeArrowheads="1"/>
          </p:cNvSpPr>
          <p:nvPr>
            <p:ph type="dt" sz="quarter" idx="10"/>
          </p:nvPr>
        </p:nvSpPr>
        <p:spPr>
          <a:xfrm>
            <a:off x="304800" y="6629400"/>
            <a:ext cx="1981200" cy="228600"/>
          </a:xfrm>
          <a:noFill/>
        </p:spPr>
        <p:txBody>
          <a:bodyPr/>
          <a:lstStyle/>
          <a:p>
            <a:r>
              <a:rPr lang="en-US" smtClean="0"/>
              <a:t>September 22, 2009</a:t>
            </a:r>
            <a:endParaRPr lang="en-US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Data Pointed by Object </a:t>
            </a:r>
            <a:r>
              <a:rPr lang="en-US" sz="3200" dirty="0"/>
              <a:t>References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en-US" smtClean="0"/>
              <a:t>September 22, 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NPOESS Data Formats Working Group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D1DAC-F297-2D47-AADE-502B5EA9071E}" type="slidenum">
              <a:rPr lang="en-US"/>
              <a:pPr/>
              <a:t>20</a:t>
            </a:fld>
            <a:endParaRPr lang="en-US"/>
          </a:p>
        </p:txBody>
      </p:sp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371600"/>
            <a:ext cx="6019800" cy="43942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Data Pointed by Region </a:t>
            </a:r>
            <a:r>
              <a:rPr lang="en-US" sz="3200" dirty="0"/>
              <a:t>References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en-US" smtClean="0"/>
              <a:t>September 22, 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NPOESS Data Formats Working Group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D1DAC-F297-2D47-AADE-502B5EA9071E}" type="slidenum">
              <a:rPr lang="en-US"/>
              <a:pPr/>
              <a:t>21</a:t>
            </a:fld>
            <a:endParaRPr lang="en-US"/>
          </a:p>
        </p:txBody>
      </p:sp>
      <p:pic>
        <p:nvPicPr>
          <p:cNvPr id="8" name="Picture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066800"/>
            <a:ext cx="5943600" cy="510840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 err="1" smtClean="0"/>
              <a:t>HDFView</a:t>
            </a:r>
            <a:r>
              <a:rPr lang="en-US" sz="2800" dirty="0" smtClean="0"/>
              <a:t> Plug-in to Display Quality </a:t>
            </a:r>
            <a:r>
              <a:rPr lang="en-US" sz="2800" dirty="0"/>
              <a:t>Flags</a:t>
            </a:r>
          </a:p>
        </p:txBody>
      </p:sp>
      <p:sp>
        <p:nvSpPr>
          <p:cNvPr id="12291" name="Text Placeholder 2"/>
          <p:cNvSpPr>
            <a:spLocks noGrp="1"/>
          </p:cNvSpPr>
          <p:nvPr>
            <p:ph type="body" sz="half" idx="1"/>
          </p:nvPr>
        </p:nvSpPr>
        <p:spPr>
          <a:xfrm>
            <a:off x="1295400" y="990600"/>
            <a:ext cx="6705600" cy="1143000"/>
          </a:xfrm>
        </p:spPr>
        <p:txBody>
          <a:bodyPr/>
          <a:lstStyle/>
          <a:p>
            <a:pPr lvl="0"/>
            <a:r>
              <a:rPr lang="en-US" sz="2000" dirty="0" smtClean="0"/>
              <a:t>Available with </a:t>
            </a:r>
            <a:r>
              <a:rPr lang="en-US" sz="2000" dirty="0" err="1" smtClean="0"/>
              <a:t>HDFView</a:t>
            </a:r>
            <a:r>
              <a:rPr lang="en-US" sz="2000" dirty="0" smtClean="0"/>
              <a:t> 2.5 patch3</a:t>
            </a:r>
          </a:p>
          <a:p>
            <a:pPr lvl="0"/>
            <a:r>
              <a:rPr lang="en-US" sz="2000" dirty="0" smtClean="0"/>
              <a:t>Open </a:t>
            </a:r>
            <a:r>
              <a:rPr lang="en-US" sz="2000" dirty="0" err="1" smtClean="0"/>
              <a:t>HDFView</a:t>
            </a:r>
            <a:r>
              <a:rPr lang="en-US" sz="2000" dirty="0" smtClean="0"/>
              <a:t> and select the NPOESS </a:t>
            </a:r>
            <a:r>
              <a:rPr lang="en-US" sz="2000" dirty="0" err="1" smtClean="0"/>
              <a:t>plugin</a:t>
            </a:r>
            <a:endParaRPr lang="en-US" sz="2000" dirty="0" smtClean="0"/>
          </a:p>
          <a:p>
            <a:pPr lvl="0"/>
            <a:r>
              <a:rPr lang="en-US" sz="2000" dirty="0" smtClean="0"/>
              <a:t>Restart </a:t>
            </a:r>
            <a:r>
              <a:rPr lang="en-US" sz="2000" dirty="0" err="1" smtClean="0"/>
              <a:t>HDFView</a:t>
            </a:r>
            <a:r>
              <a:rPr lang="en-US" sz="2000" dirty="0" smtClean="0"/>
              <a:t>.</a:t>
            </a:r>
          </a:p>
          <a:p>
            <a:pPr eaLnBrk="1" hangingPunct="1">
              <a:buFontTx/>
              <a:buNone/>
            </a:pPr>
            <a:endParaRPr lang="en-US" sz="18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en-US" smtClean="0"/>
              <a:t>September 22, 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NPOESS Data Formats Working Group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5EEA0-FC4B-E24A-9D97-5BDAAECDCF39}" type="slidenum">
              <a:rPr lang="en-US"/>
              <a:pPr/>
              <a:t>22</a:t>
            </a:fld>
            <a:endParaRPr lang="en-US"/>
          </a:p>
        </p:txBody>
      </p:sp>
      <p:pic>
        <p:nvPicPr>
          <p:cNvPr id="8" name="Picture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2286000"/>
            <a:ext cx="6095999" cy="3810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Quality </a:t>
            </a:r>
            <a:r>
              <a:rPr lang="en-US" dirty="0"/>
              <a:t>Flags</a:t>
            </a:r>
          </a:p>
        </p:txBody>
      </p:sp>
      <p:sp>
        <p:nvSpPr>
          <p:cNvPr id="12291" name="Text Placeholder 2"/>
          <p:cNvSpPr>
            <a:spLocks noGrp="1"/>
          </p:cNvSpPr>
          <p:nvPr>
            <p:ph type="body" sz="half" idx="1"/>
          </p:nvPr>
        </p:nvSpPr>
        <p:spPr>
          <a:xfrm>
            <a:off x="152400" y="990600"/>
            <a:ext cx="8610600" cy="685800"/>
          </a:xfrm>
        </p:spPr>
        <p:txBody>
          <a:bodyPr/>
          <a:lstStyle/>
          <a:p>
            <a:pPr lvl="1" eaLnBrk="1" hangingPunct="1">
              <a:buNone/>
            </a:pPr>
            <a:r>
              <a:rPr lang="en-US" sz="2400" dirty="0" smtClean="0"/>
              <a:t>By default quality flags are shown as 8-bit decimal integers</a:t>
            </a:r>
            <a:endParaRPr lang="en-US" sz="24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en-US" smtClean="0"/>
              <a:t>September 22, 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NPOESS Data Formats Working Group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5EEA0-FC4B-E24A-9D97-5BDAAECDCF39}" type="slidenum">
              <a:rPr lang="en-US"/>
              <a:pPr/>
              <a:t>23</a:t>
            </a:fld>
            <a:endParaRPr lang="en-US"/>
          </a:p>
        </p:txBody>
      </p:sp>
      <p:pic>
        <p:nvPicPr>
          <p:cNvPr id="1229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89075" y="1752600"/>
            <a:ext cx="6892925" cy="372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Quality </a:t>
            </a:r>
            <a:r>
              <a:rPr lang="en-US" dirty="0"/>
              <a:t>Flags</a:t>
            </a:r>
          </a:p>
        </p:txBody>
      </p:sp>
      <p:sp>
        <p:nvSpPr>
          <p:cNvPr id="13315" name="Text Placeholder 2"/>
          <p:cNvSpPr>
            <a:spLocks noGrp="1"/>
          </p:cNvSpPr>
          <p:nvPr>
            <p:ph type="body" sz="half" idx="1"/>
          </p:nvPr>
        </p:nvSpPr>
        <p:spPr>
          <a:xfrm>
            <a:off x="1143000" y="914400"/>
            <a:ext cx="6858000" cy="762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400" dirty="0" smtClean="0"/>
              <a:t>Apply bitmask to show individual quality flags</a:t>
            </a:r>
          </a:p>
          <a:p>
            <a:pPr eaLnBrk="1" hangingPunct="1"/>
            <a:r>
              <a:rPr lang="en-US" sz="1800" dirty="0" smtClean="0"/>
              <a:t>Use </a:t>
            </a:r>
            <a:r>
              <a:rPr lang="en-US" sz="1800" dirty="0"/>
              <a:t>“Open As” on the dataset of quality flags. 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en-US" smtClean="0"/>
              <a:t>September 22, 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NPOESS Data Formats Working Group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372C9-1CF8-FD4A-BDEF-3109E93059BA}" type="slidenum">
              <a:rPr lang="en-US"/>
              <a:pPr/>
              <a:t>24</a:t>
            </a:fld>
            <a:endParaRPr lang="en-US"/>
          </a:p>
        </p:txBody>
      </p:sp>
      <p:pic>
        <p:nvPicPr>
          <p:cNvPr id="13319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1905000"/>
            <a:ext cx="4724400" cy="45243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 </a:t>
            </a:r>
            <a:r>
              <a:rPr lang="en-US" dirty="0"/>
              <a:t>Quality Flags</a:t>
            </a:r>
          </a:p>
        </p:txBody>
      </p:sp>
      <p:sp>
        <p:nvSpPr>
          <p:cNvPr id="14339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990600"/>
            <a:ext cx="8610600" cy="7620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Examples of bit masks</a:t>
            </a:r>
          </a:p>
          <a:p>
            <a:pPr lvl="1" eaLnBrk="1" hangingPunct="1"/>
            <a:r>
              <a:rPr lang="en-US" sz="2000" dirty="0" smtClean="0"/>
              <a:t>Applied </a:t>
            </a:r>
            <a:r>
              <a:rPr lang="en-US" sz="2000" dirty="0"/>
              <a:t>mask</a:t>
            </a:r>
            <a:r>
              <a:rPr lang="en-US" sz="2000" dirty="0" smtClean="0"/>
              <a:t> is shown </a:t>
            </a:r>
            <a:r>
              <a:rPr lang="en-US" sz="2000" dirty="0" smtClean="0">
                <a:solidFill>
                  <a:srgbClr val="FF0000"/>
                </a:solidFill>
              </a:rPr>
              <a:t>in red </a:t>
            </a:r>
            <a:r>
              <a:rPr lang="en-US" sz="2000" dirty="0" smtClean="0"/>
              <a:t>at </a:t>
            </a:r>
            <a:r>
              <a:rPr lang="en-US" sz="2000" dirty="0"/>
              <a:t>top-right, e.g</a:t>
            </a:r>
            <a:r>
              <a:rPr lang="en-US" sz="2000" dirty="0" smtClean="0"/>
              <a:t>., </a:t>
            </a:r>
            <a:r>
              <a:rPr lang="en-US" sz="2000" dirty="0" smtClean="0">
                <a:solidFill>
                  <a:srgbClr val="FF0000"/>
                </a:solidFill>
              </a:rPr>
              <a:t>“By bitmask </a:t>
            </a:r>
            <a:r>
              <a:rPr lang="en-US" sz="2000" dirty="0">
                <a:solidFill>
                  <a:srgbClr val="FF0000"/>
                </a:solidFill>
              </a:rPr>
              <a:t>{0, 1</a:t>
            </a:r>
            <a:r>
              <a:rPr lang="en-US" sz="2000" dirty="0" smtClean="0">
                <a:solidFill>
                  <a:srgbClr val="FF0000"/>
                </a:solidFill>
              </a:rPr>
              <a:t>}”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en-US" smtClean="0"/>
              <a:t>September 22, 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NPOESS Data Formats Working Group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15872-084A-C342-9B02-2158C9EFAC2D}" type="slidenum">
              <a:rPr lang="en-US"/>
              <a:pPr/>
              <a:t>25</a:t>
            </a:fld>
            <a:endParaRPr lang="en-US"/>
          </a:p>
        </p:txBody>
      </p:sp>
      <p:pic>
        <p:nvPicPr>
          <p:cNvPr id="1434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1175" y="1828800"/>
            <a:ext cx="5686425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Quality </a:t>
            </a:r>
            <a:r>
              <a:rPr lang="en-US" dirty="0"/>
              <a:t>Flags</a:t>
            </a:r>
          </a:p>
        </p:txBody>
      </p:sp>
      <p:sp>
        <p:nvSpPr>
          <p:cNvPr id="1536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990600"/>
            <a:ext cx="8382000" cy="533400"/>
          </a:xfrm>
        </p:spPr>
        <p:txBody>
          <a:bodyPr/>
          <a:lstStyle/>
          <a:p>
            <a:pPr eaLnBrk="1" hangingPunct="1"/>
            <a:r>
              <a:rPr lang="en-US" sz="2400" dirty="0"/>
              <a:t>Data can be displayed in decimal,</a:t>
            </a:r>
            <a:r>
              <a:rPr lang="en-US" sz="2400" dirty="0" smtClean="0"/>
              <a:t> binary, or hexadecimal</a:t>
            </a:r>
            <a:endParaRPr lang="en-US" sz="24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en-US" smtClean="0"/>
              <a:t>September 22, 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NPOESS Data Formats Working Group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E9AB0-C68F-064B-A8B0-1E366D7EDB9B}" type="slidenum">
              <a:rPr lang="en-US"/>
              <a:pPr/>
              <a:t>26</a:t>
            </a:fld>
            <a:endParaRPr lang="en-US"/>
          </a:p>
        </p:txBody>
      </p:sp>
      <p:pic>
        <p:nvPicPr>
          <p:cNvPr id="1536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524000"/>
            <a:ext cx="6486525" cy="471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Possible Phase II Work</a:t>
            </a:r>
          </a:p>
        </p:txBody>
      </p:sp>
      <p:sp>
        <p:nvSpPr>
          <p:cNvPr id="16387" name="Text Placeholder 2"/>
          <p:cNvSpPr>
            <a:spLocks noGrp="1"/>
          </p:cNvSpPr>
          <p:nvPr>
            <p:ph type="body" sz="half" idx="1"/>
          </p:nvPr>
        </p:nvSpPr>
        <p:spPr>
          <a:xfrm>
            <a:off x="762000" y="1143000"/>
            <a:ext cx="7772400" cy="4953000"/>
          </a:xfrm>
        </p:spPr>
        <p:txBody>
          <a:bodyPr/>
          <a:lstStyle/>
          <a:p>
            <a:pPr eaLnBrk="1" hangingPunct="1"/>
            <a:r>
              <a:rPr lang="en-US" sz="2000" dirty="0" smtClean="0"/>
              <a:t>Add new features</a:t>
            </a:r>
          </a:p>
          <a:p>
            <a:pPr lvl="1" eaLnBrk="1" hangingPunct="1"/>
            <a:r>
              <a:rPr lang="en-US" sz="1800" dirty="0" smtClean="0"/>
              <a:t>Support Variable-Length datasets</a:t>
            </a:r>
            <a:endParaRPr lang="en-US" sz="1800" dirty="0" smtClean="0">
              <a:solidFill>
                <a:srgbClr val="FF0000"/>
              </a:solidFill>
            </a:endParaRPr>
          </a:p>
          <a:p>
            <a:pPr lvl="1" eaLnBrk="1" hangingPunct="1"/>
            <a:r>
              <a:rPr lang="en-US" sz="1800" dirty="0" smtClean="0">
                <a:solidFill>
                  <a:schemeClr val="tx1"/>
                </a:solidFill>
              </a:rPr>
              <a:t>Ease access to information about quality flags</a:t>
            </a:r>
          </a:p>
          <a:p>
            <a:pPr lvl="2" eaLnBrk="1" hangingPunct="1"/>
            <a:r>
              <a:rPr lang="en-US" sz="1600" dirty="0" smtClean="0"/>
              <a:t>Use definition of quality flags, which are in two separate locations: </a:t>
            </a:r>
          </a:p>
          <a:p>
            <a:pPr lvl="3" eaLnBrk="1" hangingPunct="1"/>
            <a:r>
              <a:rPr lang="en-US" sz="1200" dirty="0" smtClean="0"/>
              <a:t>The Common Data Format Control Book – External (CDFCB-X), Volumes II, III and IV </a:t>
            </a:r>
          </a:p>
          <a:p>
            <a:pPr lvl="3" eaLnBrk="1" hangingPunct="1"/>
            <a:r>
              <a:rPr lang="en-US" sz="1200" dirty="0" smtClean="0"/>
              <a:t>XML files provided as part of the CDFCB-X delivery</a:t>
            </a:r>
          </a:p>
          <a:p>
            <a:pPr lvl="2" eaLnBrk="1" hangingPunct="1"/>
            <a:r>
              <a:rPr lang="en-US" sz="1600" dirty="0" smtClean="0"/>
              <a:t>Apply the structure of the XML to determine whether a field is a packed quality flag byte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</a:p>
          <a:p>
            <a:pPr eaLnBrk="1" hangingPunct="1"/>
            <a:r>
              <a:rPr lang="en-US" sz="2000" dirty="0" smtClean="0"/>
              <a:t>Enhance current features</a:t>
            </a:r>
          </a:p>
          <a:p>
            <a:pPr lvl="1" eaLnBrk="1" hangingPunct="1"/>
            <a:r>
              <a:rPr lang="en-US" sz="1800" dirty="0" smtClean="0"/>
              <a:t>Extend number of options to display references, e.g., show properties of the referenced data</a:t>
            </a:r>
          </a:p>
          <a:p>
            <a:pPr lvl="1" eaLnBrk="1" hangingPunct="1"/>
            <a:r>
              <a:rPr lang="en-US" sz="1800" dirty="0" smtClean="0"/>
              <a:t>Redesign and implement default implementation of </a:t>
            </a:r>
            <a:r>
              <a:rPr lang="en-US" sz="1800" dirty="0" err="1" smtClean="0"/>
              <a:t>TreeView</a:t>
            </a:r>
            <a:r>
              <a:rPr lang="en-US" sz="1800" dirty="0" smtClean="0"/>
              <a:t> and </a:t>
            </a:r>
            <a:r>
              <a:rPr lang="en-US" sz="1800" dirty="0" err="1" smtClean="0"/>
              <a:t>TableView</a:t>
            </a:r>
            <a:r>
              <a:rPr lang="en-US" sz="1800" dirty="0" smtClean="0"/>
              <a:t> to improve support for NPOESS plug-in</a:t>
            </a:r>
            <a:endParaRPr lang="en-US" sz="1600" dirty="0" smtClean="0"/>
          </a:p>
          <a:p>
            <a:pPr eaLnBrk="1" hangingPunct="1"/>
            <a:r>
              <a:rPr lang="en-US" sz="2000" dirty="0" smtClean="0"/>
              <a:t>Improve quality of </a:t>
            </a:r>
            <a:r>
              <a:rPr lang="en-US" sz="1800" dirty="0" smtClean="0"/>
              <a:t>testing, documentation, and binary and source distribution</a:t>
            </a:r>
          </a:p>
          <a:p>
            <a:pPr eaLnBrk="1" hangingPunct="1"/>
            <a:endParaRPr lang="en-US" sz="2000" dirty="0" smtClean="0"/>
          </a:p>
          <a:p>
            <a:pPr eaLnBrk="1" hangingPunct="1"/>
            <a:endParaRPr lang="en-US" sz="2000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22, 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NPOESS Data Formats Working Group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5BEF43-83EC-4351-BAAF-4C1DE299C4B4}" type="slidenum">
              <a:rPr lang="en-US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6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September 22, 2009</a:t>
            </a:r>
            <a:endParaRPr lang="en-US" dirty="0"/>
          </a:p>
        </p:txBody>
      </p:sp>
      <p:sp>
        <p:nvSpPr>
          <p:cNvPr id="16387" name="Rectangle 17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NPOESS Data Formats Working Group</a:t>
            </a:r>
            <a:endParaRPr lang="en-US" dirty="0"/>
          </a:p>
        </p:txBody>
      </p:sp>
      <p:sp>
        <p:nvSpPr>
          <p:cNvPr id="16388" name="Rectangle 18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D6F492C-66DE-46CE-A430-5D657499886E}" type="slidenum">
              <a:rPr lang="en-US"/>
              <a:pPr/>
              <a:t>28</a:t>
            </a:fld>
            <a:endParaRPr lang="en-US" dirty="0"/>
          </a:p>
        </p:txBody>
      </p:sp>
      <p:sp>
        <p:nvSpPr>
          <p:cNvPr id="1638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362200"/>
            <a:ext cx="7772400" cy="2133600"/>
          </a:xfrm>
        </p:spPr>
        <p:txBody>
          <a:bodyPr/>
          <a:lstStyle/>
          <a:p>
            <a:pPr eaLnBrk="1" hangingPunct="1"/>
            <a:r>
              <a:rPr lang="en-US" i="1" dirty="0" smtClean="0"/>
              <a:t> </a:t>
            </a:r>
            <a:r>
              <a:rPr lang="en-US" dirty="0" smtClean="0"/>
              <a:t>NPOESS</a:t>
            </a:r>
            <a:r>
              <a:rPr lang="en-US" i="1" dirty="0" smtClean="0"/>
              <a:t> </a:t>
            </a:r>
            <a:r>
              <a:rPr lang="en-US" dirty="0" smtClean="0"/>
              <a:t>System Support</a:t>
            </a:r>
            <a:endParaRPr lang="en-US" sz="2800" dirty="0" smtClean="0">
              <a:solidFill>
                <a:srgbClr val="0000FF"/>
              </a:solidFill>
            </a:endParaRPr>
          </a:p>
        </p:txBody>
      </p:sp>
      <p:sp>
        <p:nvSpPr>
          <p:cNvPr id="1639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4114800"/>
            <a:ext cx="6400800" cy="1524000"/>
          </a:xfrm>
        </p:spPr>
        <p:txBody>
          <a:bodyPr/>
          <a:lstStyle/>
          <a:p>
            <a:pPr eaLnBrk="1" hangingPunct="1"/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NPOESS System Support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57200" y="914400"/>
            <a:ext cx="8458200" cy="5410200"/>
          </a:xfrm>
        </p:spPr>
        <p:txBody>
          <a:bodyPr/>
          <a:lstStyle/>
          <a:p>
            <a:pPr lvl="0"/>
            <a:r>
              <a:rPr lang="en-US" sz="3200" b="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HDF5 daily testing on</a:t>
            </a:r>
          </a:p>
          <a:p>
            <a:pPr lvl="1"/>
            <a:r>
              <a:rPr lang="en-US" sz="3000" dirty="0" smtClean="0">
                <a:latin typeface="+mj-lt"/>
                <a:ea typeface="+mj-ea"/>
                <a:cs typeface="+mj-cs"/>
              </a:rPr>
              <a:t>Linux 32 and 64-bit</a:t>
            </a:r>
          </a:p>
          <a:p>
            <a:pPr lvl="1"/>
            <a:r>
              <a:rPr lang="en-US" sz="3000" b="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Windows</a:t>
            </a:r>
          </a:p>
          <a:p>
            <a:pPr lvl="1"/>
            <a:r>
              <a:rPr lang="en-US" sz="3000" dirty="0" smtClean="0">
                <a:latin typeface="+mj-lt"/>
                <a:ea typeface="+mj-ea"/>
                <a:cs typeface="+mj-cs"/>
              </a:rPr>
              <a:t>AIX 5.3</a:t>
            </a:r>
          </a:p>
          <a:p>
            <a:pPr lvl="1"/>
            <a:r>
              <a:rPr lang="en-US" sz="3000" b="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Solaris 32 and 64-bit</a:t>
            </a:r>
          </a:p>
          <a:p>
            <a:r>
              <a:rPr lang="en-US" sz="3200" b="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NPOESS High-Level library </a:t>
            </a:r>
            <a:r>
              <a:rPr lang="en-US" sz="3200" dirty="0" smtClean="0">
                <a:latin typeface="+mj-lt"/>
                <a:ea typeface="+mj-ea"/>
                <a:cs typeface="+mj-cs"/>
              </a:rPr>
              <a:t>regular testing on</a:t>
            </a:r>
          </a:p>
          <a:p>
            <a:pPr lvl="1"/>
            <a:r>
              <a:rPr lang="en-US" sz="3000" b="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Linux 32 and 64-bit</a:t>
            </a:r>
          </a:p>
          <a:p>
            <a:pPr lvl="1"/>
            <a:r>
              <a:rPr lang="en-US" sz="3000" dirty="0" smtClean="0">
                <a:latin typeface="+mj-lt"/>
                <a:ea typeface="+mj-ea"/>
                <a:cs typeface="+mj-cs"/>
              </a:rPr>
              <a:t>Windows</a:t>
            </a:r>
          </a:p>
          <a:p>
            <a:pPr lvl="1"/>
            <a:r>
              <a:rPr lang="en-US" sz="3000" b="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Solaris 32 and 64-bit</a:t>
            </a:r>
          </a:p>
          <a:p>
            <a:pPr lvl="0"/>
            <a:endParaRPr lang="en-US" dirty="0" smtClean="0"/>
          </a:p>
          <a:p>
            <a:pPr lvl="1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990693-FCA4-456D-B0D1-1E6BC96D0376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9" name="Rectangle 17"/>
          <p:cNvSpPr>
            <a:spLocks noGrp="1" noChangeArrowheads="1"/>
          </p:cNvSpPr>
          <p:nvPr>
            <p:ph type="ftr" sz="quarter" idx="11"/>
          </p:nvPr>
        </p:nvSpPr>
        <p:spPr>
          <a:xfrm>
            <a:off x="2286000" y="6629400"/>
            <a:ext cx="3962400" cy="228600"/>
          </a:xfrm>
          <a:noFill/>
        </p:spPr>
        <p:txBody>
          <a:bodyPr/>
          <a:lstStyle/>
          <a:p>
            <a:r>
              <a:rPr lang="en-US" smtClean="0"/>
              <a:t>NPOESS Data Formats Working Group</a:t>
            </a:r>
            <a:endParaRPr lang="en-US" dirty="0"/>
          </a:p>
        </p:txBody>
      </p:sp>
      <p:sp>
        <p:nvSpPr>
          <p:cNvPr id="10" name="Rectangle 16"/>
          <p:cNvSpPr>
            <a:spLocks noGrp="1" noChangeArrowheads="1"/>
          </p:cNvSpPr>
          <p:nvPr>
            <p:ph type="dt" sz="quarter" idx="10"/>
          </p:nvPr>
        </p:nvSpPr>
        <p:spPr>
          <a:xfrm>
            <a:off x="304800" y="6629400"/>
            <a:ext cx="1981200" cy="228600"/>
          </a:xfrm>
          <a:noFill/>
        </p:spPr>
        <p:txBody>
          <a:bodyPr/>
          <a:lstStyle/>
          <a:p>
            <a:r>
              <a:rPr lang="en-US" smtClean="0"/>
              <a:t>September 22, 2009</a:t>
            </a:r>
            <a:endParaRPr lang="en-US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Areas of immediate need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Ensure easy and intuitive data access and use by</a:t>
            </a:r>
            <a:r>
              <a:rPr lang="en-US" baseline="0" dirty="0" smtClean="0">
                <a:solidFill>
                  <a:schemeClr val="tx1"/>
                </a:solidFill>
              </a:rPr>
              <a:t> diverse communities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Enable producers and consumers to view content, manage metadata, and convert data to other formats.</a:t>
            </a:r>
            <a:endParaRPr lang="en-US" sz="26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Provide high-quality, rapid-response support of HDF5 for NPOESS users at all levels.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990693-FCA4-456D-B0D1-1E6BC96D0376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11"/>
          </p:nvPr>
        </p:nvSpPr>
        <p:spPr>
          <a:xfrm>
            <a:off x="2286000" y="6629400"/>
            <a:ext cx="3962400" cy="228600"/>
          </a:xfrm>
          <a:noFill/>
        </p:spPr>
        <p:txBody>
          <a:bodyPr/>
          <a:lstStyle/>
          <a:p>
            <a:r>
              <a:rPr lang="en-US" smtClean="0"/>
              <a:t>NPOESS Data Formats Working Group</a:t>
            </a:r>
            <a:endParaRPr lang="en-US" dirty="0"/>
          </a:p>
        </p:txBody>
      </p:sp>
      <p:sp>
        <p:nvSpPr>
          <p:cNvPr id="8" name="Rectangle 16"/>
          <p:cNvSpPr>
            <a:spLocks noGrp="1" noChangeArrowheads="1"/>
          </p:cNvSpPr>
          <p:nvPr>
            <p:ph type="dt" sz="quarter" idx="10"/>
          </p:nvPr>
        </p:nvSpPr>
        <p:spPr>
          <a:xfrm>
            <a:off x="304800" y="6629400"/>
            <a:ext cx="1981200" cy="228600"/>
          </a:xfrm>
          <a:noFill/>
        </p:spPr>
        <p:txBody>
          <a:bodyPr/>
          <a:lstStyle/>
          <a:p>
            <a:r>
              <a:rPr lang="en-US" smtClean="0"/>
              <a:t>September 22, 2009</a:t>
            </a:r>
            <a:endParaRPr lang="en-US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6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September 22, 2009</a:t>
            </a:r>
            <a:endParaRPr lang="en-US" dirty="0"/>
          </a:p>
        </p:txBody>
      </p:sp>
      <p:sp>
        <p:nvSpPr>
          <p:cNvPr id="16387" name="Rectangle 17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NPOESS Data Formats Working Group</a:t>
            </a:r>
            <a:endParaRPr lang="en-US" dirty="0"/>
          </a:p>
        </p:txBody>
      </p:sp>
      <p:sp>
        <p:nvSpPr>
          <p:cNvPr id="16388" name="Rectangle 18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D6F492C-66DE-46CE-A430-5D657499886E}" type="slidenum">
              <a:rPr lang="en-US"/>
              <a:pPr/>
              <a:t>30</a:t>
            </a:fld>
            <a:endParaRPr lang="en-US" dirty="0"/>
          </a:p>
        </p:txBody>
      </p:sp>
      <p:sp>
        <p:nvSpPr>
          <p:cNvPr id="1638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667000"/>
            <a:ext cx="7772400" cy="2133600"/>
          </a:xfrm>
        </p:spPr>
        <p:txBody>
          <a:bodyPr/>
          <a:lstStyle/>
          <a:p>
            <a:pPr eaLnBrk="1" hangingPunct="1"/>
            <a:r>
              <a:rPr lang="en-US" i="1" dirty="0" smtClean="0"/>
              <a:t> </a:t>
            </a:r>
            <a:r>
              <a:rPr lang="en-US" dirty="0" smtClean="0"/>
              <a:t>NPOESS</a:t>
            </a:r>
            <a:r>
              <a:rPr lang="en-US" i="1" dirty="0" smtClean="0"/>
              <a:t> </a:t>
            </a:r>
            <a:r>
              <a:rPr lang="en-US" dirty="0" smtClean="0"/>
              <a:t>User Support</a:t>
            </a:r>
            <a:endParaRPr lang="en-US" sz="2800" dirty="0" smtClean="0">
              <a:solidFill>
                <a:srgbClr val="0000FF"/>
              </a:solidFill>
            </a:endParaRPr>
          </a:p>
        </p:txBody>
      </p:sp>
      <p:sp>
        <p:nvSpPr>
          <p:cNvPr id="1639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4114800"/>
            <a:ext cx="6400800" cy="1524000"/>
          </a:xfrm>
        </p:spPr>
        <p:txBody>
          <a:bodyPr/>
          <a:lstStyle/>
          <a:p>
            <a:pPr eaLnBrk="1" hangingPunct="1"/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NPOESS User Support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57200" y="914400"/>
            <a:ext cx="8458200" cy="5410200"/>
          </a:xfrm>
        </p:spPr>
        <p:txBody>
          <a:bodyPr/>
          <a:lstStyle/>
          <a:p>
            <a:pPr lvl="0"/>
            <a:r>
              <a:rPr lang="en-US" sz="3200" dirty="0" smtClean="0">
                <a:latin typeface="+mj-lt"/>
                <a:ea typeface="+mj-ea"/>
                <a:cs typeface="+mj-cs"/>
              </a:rPr>
              <a:t>Priority support to NPOESS users</a:t>
            </a:r>
          </a:p>
          <a:p>
            <a:pPr lvl="1"/>
            <a:r>
              <a:rPr lang="en-US" sz="3000" dirty="0" smtClean="0">
                <a:latin typeface="+mj-lt"/>
                <a:ea typeface="+mj-ea"/>
                <a:cs typeface="+mj-cs"/>
              </a:rPr>
              <a:t>Send email to </a:t>
            </a:r>
            <a:r>
              <a:rPr lang="en-US" sz="3000" dirty="0" smtClean="0">
                <a:latin typeface="+mj-lt"/>
                <a:ea typeface="+mj-ea"/>
                <a:cs typeface="+mj-cs"/>
                <a:hlinkClick r:id="rId3"/>
              </a:rPr>
              <a:t>help@hdfgroup.org</a:t>
            </a:r>
            <a:endParaRPr lang="en-US" sz="3000" dirty="0" smtClean="0">
              <a:latin typeface="+mj-lt"/>
              <a:ea typeface="+mj-ea"/>
              <a:cs typeface="+mj-cs"/>
            </a:endParaRPr>
          </a:p>
          <a:p>
            <a:pPr lvl="1"/>
            <a:r>
              <a:rPr lang="en-US" sz="3000" dirty="0" smtClean="0">
                <a:latin typeface="+mj-lt"/>
                <a:ea typeface="+mj-ea"/>
                <a:cs typeface="+mj-cs"/>
              </a:rPr>
              <a:t>Add NPOESS to the subject field</a:t>
            </a:r>
          </a:p>
          <a:p>
            <a:pPr lvl="2"/>
            <a:r>
              <a:rPr lang="en-US" sz="2800" dirty="0" smtClean="0">
                <a:latin typeface="+mj-lt"/>
                <a:ea typeface="+mj-ea"/>
                <a:cs typeface="+mj-cs"/>
              </a:rPr>
              <a:t>Example: “Subject: [NPOESS] Where do I find the plug-in?</a:t>
            </a:r>
          </a:p>
          <a:p>
            <a:pPr lvl="1"/>
            <a:r>
              <a:rPr lang="en-US" sz="3000" dirty="0" smtClean="0">
                <a:latin typeface="+mj-lt"/>
                <a:ea typeface="+mj-ea"/>
                <a:cs typeface="+mj-cs"/>
              </a:rPr>
              <a:t>Get response in less than 4 hours</a:t>
            </a:r>
          </a:p>
          <a:p>
            <a:pPr lvl="0"/>
            <a:r>
              <a:rPr lang="en-US" sz="3200" dirty="0" smtClean="0">
                <a:latin typeface="+mj-lt"/>
                <a:ea typeface="+mj-ea"/>
                <a:cs typeface="+mj-cs"/>
              </a:rPr>
              <a:t>Example: Ported HDF5 1.8.3 to use </a:t>
            </a:r>
            <a:r>
              <a:rPr lang="en-US" sz="3200" dirty="0" err="1" smtClean="0">
                <a:latin typeface="+mj-lt"/>
                <a:ea typeface="+mj-ea"/>
                <a:cs typeface="+mj-cs"/>
              </a:rPr>
              <a:t>Lahey</a:t>
            </a:r>
            <a:r>
              <a:rPr lang="en-US" sz="3200" dirty="0" smtClean="0">
                <a:latin typeface="+mj-lt"/>
                <a:ea typeface="+mj-ea"/>
                <a:cs typeface="+mj-cs"/>
              </a:rPr>
              <a:t> Fortran compiler on Windows XP</a:t>
            </a:r>
          </a:p>
          <a:p>
            <a:pPr lvl="1">
              <a:buNone/>
            </a:pPr>
            <a:r>
              <a:rPr lang="en-US" sz="2400" dirty="0" smtClean="0">
                <a:latin typeface="+mj-lt"/>
                <a:ea typeface="+mj-ea"/>
                <a:cs typeface="+mj-cs"/>
                <a:hlinkClick r:id="rId4" action="ppaction://hlinkfile"/>
              </a:rPr>
              <a:t>ftp://ftp.hdfgroup.uiuc.edu/pub/outgoing/NPOESS/</a:t>
            </a:r>
            <a:endParaRPr lang="en-US" sz="2400" dirty="0" smtClean="0">
              <a:latin typeface="+mj-lt"/>
              <a:ea typeface="+mj-ea"/>
              <a:cs typeface="+mj-cs"/>
            </a:endParaRPr>
          </a:p>
          <a:p>
            <a:pPr lvl="1">
              <a:buNone/>
            </a:pPr>
            <a:endParaRPr lang="en-US" sz="2400" dirty="0" smtClean="0">
              <a:latin typeface="+mj-lt"/>
              <a:ea typeface="+mj-ea"/>
              <a:cs typeface="+mj-cs"/>
            </a:endParaRPr>
          </a:p>
          <a:p>
            <a:pPr lvl="0"/>
            <a:endParaRPr lang="en-US" sz="3000" b="0" dirty="0" smtClean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 lvl="0"/>
            <a:endParaRPr lang="en-US" dirty="0" smtClean="0"/>
          </a:p>
          <a:p>
            <a:pPr lvl="1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990693-FCA4-456D-B0D1-1E6BC96D0376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9" name="Rectangle 17"/>
          <p:cNvSpPr>
            <a:spLocks noGrp="1" noChangeArrowheads="1"/>
          </p:cNvSpPr>
          <p:nvPr>
            <p:ph type="ftr" sz="quarter" idx="11"/>
          </p:nvPr>
        </p:nvSpPr>
        <p:spPr>
          <a:xfrm>
            <a:off x="2286000" y="6629400"/>
            <a:ext cx="3962400" cy="228600"/>
          </a:xfrm>
          <a:noFill/>
        </p:spPr>
        <p:txBody>
          <a:bodyPr/>
          <a:lstStyle/>
          <a:p>
            <a:r>
              <a:rPr lang="en-US" smtClean="0"/>
              <a:t>NPOESS Data Formats Working Group</a:t>
            </a:r>
            <a:endParaRPr lang="en-US" dirty="0"/>
          </a:p>
        </p:txBody>
      </p:sp>
      <p:sp>
        <p:nvSpPr>
          <p:cNvPr id="10" name="Rectangle 16"/>
          <p:cNvSpPr>
            <a:spLocks noGrp="1" noChangeArrowheads="1"/>
          </p:cNvSpPr>
          <p:nvPr>
            <p:ph type="dt" sz="quarter" idx="10"/>
          </p:nvPr>
        </p:nvSpPr>
        <p:spPr>
          <a:xfrm>
            <a:off x="304800" y="6629400"/>
            <a:ext cx="1981200" cy="228600"/>
          </a:xfrm>
          <a:noFill/>
        </p:spPr>
        <p:txBody>
          <a:bodyPr/>
          <a:lstStyle/>
          <a:p>
            <a:r>
              <a:rPr lang="en-US" smtClean="0"/>
              <a:t>September 22, 2009</a:t>
            </a:r>
            <a:endParaRPr lang="en-US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6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September 22, 2009</a:t>
            </a:r>
            <a:endParaRPr lang="en-US" dirty="0"/>
          </a:p>
        </p:txBody>
      </p:sp>
      <p:sp>
        <p:nvSpPr>
          <p:cNvPr id="16387" name="Rectangle 17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NPOESS Data Formats Working Group</a:t>
            </a:r>
            <a:endParaRPr lang="en-US" dirty="0"/>
          </a:p>
        </p:txBody>
      </p:sp>
      <p:sp>
        <p:nvSpPr>
          <p:cNvPr id="16388" name="Rectangle 18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D6F492C-66DE-46CE-A430-5D657499886E}" type="slidenum">
              <a:rPr lang="en-US"/>
              <a:pPr/>
              <a:t>32</a:t>
            </a:fld>
            <a:endParaRPr lang="en-US" dirty="0"/>
          </a:p>
        </p:txBody>
      </p:sp>
      <p:sp>
        <p:nvSpPr>
          <p:cNvPr id="1638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752600"/>
            <a:ext cx="7772400" cy="2133600"/>
          </a:xfrm>
        </p:spPr>
        <p:txBody>
          <a:bodyPr/>
          <a:lstStyle/>
          <a:p>
            <a:pPr eaLnBrk="1" hangingPunct="1"/>
            <a:r>
              <a:rPr lang="en-US" i="1" dirty="0" smtClean="0"/>
              <a:t> </a:t>
            </a:r>
            <a:r>
              <a:rPr lang="en-US" dirty="0" smtClean="0"/>
              <a:t>Phase II Work</a:t>
            </a:r>
            <a:endParaRPr lang="en-US" sz="2800" dirty="0" smtClean="0">
              <a:solidFill>
                <a:srgbClr val="0000FF"/>
              </a:solidFill>
            </a:endParaRPr>
          </a:p>
        </p:txBody>
      </p:sp>
      <p:sp>
        <p:nvSpPr>
          <p:cNvPr id="1639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352800"/>
            <a:ext cx="7391400" cy="14478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chemeClr val="tx1"/>
                </a:solidFill>
              </a:rPr>
              <a:t>October 2009 – September 2010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II Work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57200" y="914400"/>
            <a:ext cx="8458200" cy="5562600"/>
          </a:xfrm>
        </p:spPr>
        <p:txBody>
          <a:bodyPr/>
          <a:lstStyle/>
          <a:p>
            <a:pPr lvl="0"/>
            <a:r>
              <a:rPr lang="en-US" sz="3200" dirty="0" smtClean="0">
                <a:latin typeface="+mj-lt"/>
                <a:ea typeface="+mj-ea"/>
                <a:cs typeface="+mj-cs"/>
              </a:rPr>
              <a:t>Starts on October 1 2009</a:t>
            </a:r>
          </a:p>
          <a:p>
            <a:r>
              <a:rPr lang="en-US" sz="3000" dirty="0" smtClean="0">
                <a:latin typeface="+mj-lt"/>
                <a:ea typeface="+mj-ea"/>
                <a:cs typeface="+mj-cs"/>
              </a:rPr>
              <a:t>Maintenance of NPOESS-specific software developed by The HDF Group</a:t>
            </a:r>
          </a:p>
          <a:p>
            <a:pPr lvl="1"/>
            <a:r>
              <a:rPr lang="en-US" sz="2200" dirty="0" smtClean="0">
                <a:latin typeface="+mj-lt"/>
                <a:ea typeface="+mj-ea"/>
                <a:cs typeface="+mj-cs"/>
              </a:rPr>
              <a:t>High-Level Library</a:t>
            </a:r>
          </a:p>
          <a:p>
            <a:pPr lvl="1"/>
            <a:r>
              <a:rPr lang="en-US" sz="2200" dirty="0" smtClean="0">
                <a:latin typeface="+mj-lt"/>
                <a:ea typeface="+mj-ea"/>
                <a:cs typeface="+mj-cs"/>
              </a:rPr>
              <a:t>H5dump, other tools?</a:t>
            </a:r>
          </a:p>
          <a:p>
            <a:pPr lvl="1"/>
            <a:r>
              <a:rPr lang="en-US" sz="2200" dirty="0" err="1" smtClean="0">
                <a:latin typeface="+mj-lt"/>
                <a:ea typeface="+mj-ea"/>
                <a:cs typeface="+mj-cs"/>
              </a:rPr>
              <a:t>HDFView</a:t>
            </a:r>
            <a:endParaRPr lang="en-US" sz="2200" dirty="0" smtClean="0">
              <a:latin typeface="+mj-lt"/>
              <a:ea typeface="+mj-ea"/>
              <a:cs typeface="+mj-cs"/>
            </a:endParaRPr>
          </a:p>
          <a:p>
            <a:pPr lvl="1"/>
            <a:r>
              <a:rPr lang="en-US" sz="2200" dirty="0" smtClean="0">
                <a:latin typeface="+mj-lt"/>
                <a:ea typeface="+mj-ea"/>
                <a:cs typeface="+mj-cs"/>
              </a:rPr>
              <a:t>Testing, documentation, releases</a:t>
            </a:r>
          </a:p>
          <a:p>
            <a:r>
              <a:rPr lang="en-US" sz="3000" b="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Support HDF5 on the platforms critical to NPOESS</a:t>
            </a:r>
          </a:p>
          <a:p>
            <a:pPr lvl="1"/>
            <a:r>
              <a:rPr lang="en-US" b="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Linux 64-bit</a:t>
            </a:r>
          </a:p>
          <a:p>
            <a:pPr lvl="1"/>
            <a:r>
              <a:rPr lang="en-US" dirty="0" smtClean="0">
                <a:latin typeface="+mj-lt"/>
                <a:ea typeface="+mj-ea"/>
                <a:cs typeface="+mj-cs"/>
              </a:rPr>
              <a:t>AIX</a:t>
            </a:r>
          </a:p>
          <a:p>
            <a:pPr lvl="1"/>
            <a:r>
              <a:rPr lang="en-US" b="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?</a:t>
            </a:r>
          </a:p>
          <a:p>
            <a:pPr lvl="0"/>
            <a:endParaRPr lang="en-US" dirty="0" smtClean="0"/>
          </a:p>
          <a:p>
            <a:pPr lvl="1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990693-FCA4-456D-B0D1-1E6BC96D0376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9" name="Rectangle 17"/>
          <p:cNvSpPr>
            <a:spLocks noGrp="1" noChangeArrowheads="1"/>
          </p:cNvSpPr>
          <p:nvPr>
            <p:ph type="ftr" sz="quarter" idx="11"/>
          </p:nvPr>
        </p:nvSpPr>
        <p:spPr>
          <a:xfrm>
            <a:off x="2286000" y="6629400"/>
            <a:ext cx="3962400" cy="228600"/>
          </a:xfrm>
          <a:noFill/>
        </p:spPr>
        <p:txBody>
          <a:bodyPr/>
          <a:lstStyle/>
          <a:p>
            <a:r>
              <a:rPr lang="en-US" smtClean="0"/>
              <a:t>NPOESS Data Formats Working Group</a:t>
            </a:r>
            <a:endParaRPr lang="en-US" dirty="0"/>
          </a:p>
        </p:txBody>
      </p:sp>
      <p:sp>
        <p:nvSpPr>
          <p:cNvPr id="10" name="Rectangle 16"/>
          <p:cNvSpPr>
            <a:spLocks noGrp="1" noChangeArrowheads="1"/>
          </p:cNvSpPr>
          <p:nvPr>
            <p:ph type="dt" sz="quarter" idx="10"/>
          </p:nvPr>
        </p:nvSpPr>
        <p:spPr>
          <a:xfrm>
            <a:off x="304800" y="6629400"/>
            <a:ext cx="1981200" cy="228600"/>
          </a:xfrm>
          <a:noFill/>
        </p:spPr>
        <p:txBody>
          <a:bodyPr/>
          <a:lstStyle/>
          <a:p>
            <a:r>
              <a:rPr lang="en-US" smtClean="0"/>
              <a:t>September 22, 2009</a:t>
            </a:r>
            <a:endParaRPr lang="en-US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II Work (cont.)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57200" y="914400"/>
            <a:ext cx="8458200" cy="5410200"/>
          </a:xfrm>
        </p:spPr>
        <p:txBody>
          <a:bodyPr/>
          <a:lstStyle/>
          <a:p>
            <a:r>
              <a:rPr lang="en-US" sz="3200" dirty="0" smtClean="0">
                <a:latin typeface="+mj-lt"/>
                <a:ea typeface="+mj-ea"/>
                <a:cs typeface="+mj-cs"/>
              </a:rPr>
              <a:t>NPOESS User Support</a:t>
            </a:r>
          </a:p>
          <a:p>
            <a:pPr lvl="1"/>
            <a:r>
              <a:rPr lang="en-US" b="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Provide responsive and high-quality support through a helpdesk</a:t>
            </a:r>
          </a:p>
          <a:p>
            <a:pPr lvl="1"/>
            <a:r>
              <a:rPr lang="en-US" dirty="0" smtClean="0">
                <a:latin typeface="+mj-lt"/>
                <a:ea typeface="+mj-ea"/>
                <a:cs typeface="+mj-cs"/>
              </a:rPr>
              <a:t>Continue gather requirements and enhance HDF5 software as needed</a:t>
            </a:r>
          </a:p>
          <a:p>
            <a:r>
              <a:rPr lang="en-US" sz="3200" dirty="0" smtClean="0">
                <a:latin typeface="+mj-lt"/>
                <a:ea typeface="+mj-ea"/>
                <a:cs typeface="+mj-cs"/>
              </a:rPr>
              <a:t>Special Maintenance Project (examples)</a:t>
            </a:r>
          </a:p>
          <a:p>
            <a:pPr lvl="1"/>
            <a:r>
              <a:rPr lang="en-US" b="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Porting to requested compilers</a:t>
            </a:r>
          </a:p>
          <a:p>
            <a:pPr lvl="1"/>
            <a:r>
              <a:rPr lang="en-US" dirty="0" smtClean="0">
                <a:latin typeface="+mj-lt"/>
                <a:ea typeface="+mj-ea"/>
                <a:cs typeface="+mj-cs"/>
              </a:rPr>
              <a:t>Performance tuning for applications</a:t>
            </a:r>
          </a:p>
          <a:p>
            <a:pPr lvl="1"/>
            <a:r>
              <a:rPr lang="en-US" b="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Improved support for C++</a:t>
            </a:r>
          </a:p>
          <a:p>
            <a:pPr lvl="1"/>
            <a:r>
              <a:rPr lang="en-US" dirty="0" smtClean="0">
                <a:latin typeface="+mj-lt"/>
                <a:ea typeface="+mj-ea"/>
                <a:cs typeface="+mj-cs"/>
              </a:rPr>
              <a:t>Support for netCDF-4 access to NPOESS SDR and EDR products</a:t>
            </a:r>
            <a:endParaRPr lang="en-US" b="0" dirty="0" smtClean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 lvl="0"/>
            <a:endParaRPr lang="en-US" dirty="0" smtClean="0"/>
          </a:p>
          <a:p>
            <a:pPr lvl="1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990693-FCA4-456D-B0D1-1E6BC96D0376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9" name="Rectangle 17"/>
          <p:cNvSpPr>
            <a:spLocks noGrp="1" noChangeArrowheads="1"/>
          </p:cNvSpPr>
          <p:nvPr>
            <p:ph type="ftr" sz="quarter" idx="11"/>
          </p:nvPr>
        </p:nvSpPr>
        <p:spPr>
          <a:xfrm>
            <a:off x="2286000" y="6629400"/>
            <a:ext cx="3962400" cy="228600"/>
          </a:xfrm>
          <a:noFill/>
        </p:spPr>
        <p:txBody>
          <a:bodyPr/>
          <a:lstStyle/>
          <a:p>
            <a:r>
              <a:rPr lang="en-US" smtClean="0"/>
              <a:t>NPOESS Data Formats Working Group</a:t>
            </a:r>
            <a:endParaRPr lang="en-US" dirty="0"/>
          </a:p>
        </p:txBody>
      </p:sp>
      <p:sp>
        <p:nvSpPr>
          <p:cNvPr id="10" name="Rectangle 16"/>
          <p:cNvSpPr>
            <a:spLocks noGrp="1" noChangeArrowheads="1"/>
          </p:cNvSpPr>
          <p:nvPr>
            <p:ph type="dt" sz="quarter" idx="10"/>
          </p:nvPr>
        </p:nvSpPr>
        <p:spPr>
          <a:xfrm>
            <a:off x="304800" y="6629400"/>
            <a:ext cx="1981200" cy="228600"/>
          </a:xfrm>
          <a:noFill/>
        </p:spPr>
        <p:txBody>
          <a:bodyPr/>
          <a:lstStyle/>
          <a:p>
            <a:r>
              <a:rPr lang="en-US" smtClean="0"/>
              <a:t>September 22, 2009</a:t>
            </a:r>
            <a:endParaRPr lang="en-US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II Work (cont.)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57200" y="914400"/>
            <a:ext cx="8458200" cy="5410200"/>
          </a:xfrm>
        </p:spPr>
        <p:txBody>
          <a:bodyPr/>
          <a:lstStyle/>
          <a:p>
            <a:r>
              <a:rPr lang="en-US" sz="3200" dirty="0" smtClean="0">
                <a:latin typeface="+mj-lt"/>
                <a:ea typeface="+mj-ea"/>
                <a:cs typeface="+mj-cs"/>
              </a:rPr>
              <a:t>Special Research Project (examples)</a:t>
            </a:r>
          </a:p>
          <a:p>
            <a:pPr lvl="1"/>
            <a:r>
              <a:rPr lang="en-US" b="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Analyze and propose potential improvements for HDF5 or HDF5 NPOESS products with the data management portion of the Raytheon Algorithm Development Library (ADL)</a:t>
            </a:r>
          </a:p>
          <a:p>
            <a:pPr lvl="1"/>
            <a:r>
              <a:rPr lang="en-US" dirty="0" smtClean="0">
                <a:latin typeface="+mj-lt"/>
                <a:ea typeface="+mj-ea"/>
                <a:cs typeface="+mj-cs"/>
              </a:rPr>
              <a:t>Investigate and propose implementation of </a:t>
            </a:r>
            <a:r>
              <a:rPr lang="en-US" dirty="0" err="1" smtClean="0">
                <a:latin typeface="+mj-lt"/>
                <a:ea typeface="+mj-ea"/>
                <a:cs typeface="+mj-cs"/>
              </a:rPr>
              <a:t>OpeNDAP</a:t>
            </a:r>
            <a:r>
              <a:rPr lang="en-US" dirty="0" smtClean="0">
                <a:latin typeface="+mj-lt"/>
                <a:ea typeface="+mj-ea"/>
                <a:cs typeface="+mj-cs"/>
              </a:rPr>
              <a:t> server for HDF5 NPOESS SDR and EDR products</a:t>
            </a:r>
          </a:p>
          <a:p>
            <a:pPr lvl="1"/>
            <a:r>
              <a:rPr lang="en-US" dirty="0" smtClean="0">
                <a:latin typeface="+mj-lt"/>
                <a:ea typeface="+mj-ea"/>
                <a:cs typeface="+mj-cs"/>
              </a:rPr>
              <a:t>Develop NPOESS specialized version of the HDF5 file check tool h5check</a:t>
            </a:r>
          </a:p>
          <a:p>
            <a:pPr lvl="1"/>
            <a:r>
              <a:rPr lang="en-US" b="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Performance tuning of the HDF-NPOESS product file</a:t>
            </a:r>
          </a:p>
          <a:p>
            <a:pPr lvl="0"/>
            <a:endParaRPr lang="en-US" dirty="0" smtClean="0"/>
          </a:p>
          <a:p>
            <a:pPr lvl="1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990693-FCA4-456D-B0D1-1E6BC96D0376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9" name="Rectangle 17"/>
          <p:cNvSpPr>
            <a:spLocks noGrp="1" noChangeArrowheads="1"/>
          </p:cNvSpPr>
          <p:nvPr>
            <p:ph type="ftr" sz="quarter" idx="11"/>
          </p:nvPr>
        </p:nvSpPr>
        <p:spPr>
          <a:xfrm>
            <a:off x="2286000" y="6629400"/>
            <a:ext cx="3962400" cy="228600"/>
          </a:xfrm>
          <a:noFill/>
        </p:spPr>
        <p:txBody>
          <a:bodyPr/>
          <a:lstStyle/>
          <a:p>
            <a:r>
              <a:rPr lang="en-US" smtClean="0"/>
              <a:t>NPOESS Data Formats Working Group</a:t>
            </a:r>
            <a:endParaRPr lang="en-US" dirty="0"/>
          </a:p>
        </p:txBody>
      </p:sp>
      <p:sp>
        <p:nvSpPr>
          <p:cNvPr id="10" name="Rectangle 16"/>
          <p:cNvSpPr>
            <a:spLocks noGrp="1" noChangeArrowheads="1"/>
          </p:cNvSpPr>
          <p:nvPr>
            <p:ph type="dt" sz="quarter" idx="10"/>
          </p:nvPr>
        </p:nvSpPr>
        <p:spPr>
          <a:xfrm>
            <a:off x="304800" y="6629400"/>
            <a:ext cx="1981200" cy="228600"/>
          </a:xfrm>
          <a:noFill/>
        </p:spPr>
        <p:txBody>
          <a:bodyPr/>
          <a:lstStyle/>
          <a:p>
            <a:r>
              <a:rPr lang="en-US" smtClean="0"/>
              <a:t>September 22, 2009</a:t>
            </a:r>
            <a:endParaRPr lang="en-US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22, 2009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NPOESS Data Formats Working Group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6FDA64-3BA5-464E-9264-A22A0B53E752}" type="slidenum">
              <a:rPr lang="en-US"/>
              <a:pPr>
                <a:defRPr/>
              </a:pPr>
              <a:t>36</a:t>
            </a:fld>
            <a:endParaRPr lang="en-US"/>
          </a:p>
        </p:txBody>
      </p:sp>
      <p:pic>
        <p:nvPicPr>
          <p:cNvPr id="19461" name="Picture 3" descr="C:\Users\xcao\AppData\Local\Microsoft\Windows\Temporary Internet Files\Content.IE5\YDAI9PX9\MCj0434411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1676400"/>
            <a:ext cx="3657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646130" y="0"/>
            <a:ext cx="25200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+mj-lt"/>
              </a:rPr>
              <a:t>Questions?</a:t>
            </a:r>
            <a:endParaRPr lang="en-US" sz="36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I Priorities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57200" y="1066800"/>
            <a:ext cx="8458200" cy="5410200"/>
          </a:xfrm>
        </p:spPr>
        <p:txBody>
          <a:bodyPr/>
          <a:lstStyle/>
          <a:p>
            <a:pPr lvl="0"/>
            <a:r>
              <a:rPr lang="en-US" sz="3200" b="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October 2008 – September 2009</a:t>
            </a:r>
          </a:p>
          <a:p>
            <a:pPr lvl="1"/>
            <a:r>
              <a:rPr lang="en-US" sz="3000" b="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Data accessibility and usability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Developed library of high level APIs to support NPP/NPOESS data management </a:t>
            </a:r>
            <a:endParaRPr lang="en-US" b="0" dirty="0" smtClean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lvl="1"/>
            <a:r>
              <a:rPr lang="en-US" sz="3000" b="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Tool development</a:t>
            </a:r>
          </a:p>
          <a:p>
            <a:pPr lvl="2"/>
            <a:r>
              <a:rPr lang="en-US" b="0" dirty="0" smtClean="0">
                <a:latin typeface="+mj-lt"/>
                <a:ea typeface="+mj-ea"/>
                <a:cs typeface="+mj-cs"/>
              </a:rPr>
              <a:t>Modified h5dump to enable viewing of region references and quality flags</a:t>
            </a:r>
          </a:p>
          <a:p>
            <a:pPr lvl="2"/>
            <a:r>
              <a:rPr lang="en-US" dirty="0" smtClean="0"/>
              <a:t>Modified </a:t>
            </a:r>
            <a:r>
              <a:rPr lang="en-US" dirty="0" err="1" smtClean="0"/>
              <a:t>HDFView</a:t>
            </a:r>
            <a:r>
              <a:rPr lang="en-US" dirty="0" smtClean="0"/>
              <a:t> to enable viewing of region references and quality flags </a:t>
            </a:r>
            <a:endParaRPr lang="en-US" b="0" dirty="0" smtClean="0">
              <a:latin typeface="+mj-lt"/>
              <a:ea typeface="+mj-ea"/>
              <a:cs typeface="+mj-cs"/>
            </a:endParaRPr>
          </a:p>
          <a:p>
            <a:pPr lvl="1"/>
            <a:r>
              <a:rPr lang="en-US" sz="3000" b="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System maintenance</a:t>
            </a:r>
          </a:p>
          <a:p>
            <a:pPr lvl="1"/>
            <a:r>
              <a:rPr lang="en-US" sz="3000" b="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User support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990693-FCA4-456D-B0D1-1E6BC96D0376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9" name="Rectangle 17"/>
          <p:cNvSpPr>
            <a:spLocks noGrp="1" noChangeArrowheads="1"/>
          </p:cNvSpPr>
          <p:nvPr>
            <p:ph type="ftr" sz="quarter" idx="11"/>
          </p:nvPr>
        </p:nvSpPr>
        <p:spPr>
          <a:xfrm>
            <a:off x="2286000" y="6629400"/>
            <a:ext cx="3962400" cy="228600"/>
          </a:xfrm>
          <a:noFill/>
        </p:spPr>
        <p:txBody>
          <a:bodyPr/>
          <a:lstStyle/>
          <a:p>
            <a:r>
              <a:rPr lang="en-US" smtClean="0"/>
              <a:t>NPOESS Data Formats Working Group</a:t>
            </a:r>
            <a:endParaRPr lang="en-US" dirty="0"/>
          </a:p>
        </p:txBody>
      </p:sp>
      <p:sp>
        <p:nvSpPr>
          <p:cNvPr id="10" name="Rectangle 16"/>
          <p:cNvSpPr>
            <a:spLocks noGrp="1" noChangeArrowheads="1"/>
          </p:cNvSpPr>
          <p:nvPr>
            <p:ph type="dt" sz="quarter" idx="10"/>
          </p:nvPr>
        </p:nvSpPr>
        <p:spPr>
          <a:xfrm>
            <a:off x="304800" y="6629400"/>
            <a:ext cx="1981200" cy="228600"/>
          </a:xfrm>
          <a:noFill/>
        </p:spPr>
        <p:txBody>
          <a:bodyPr/>
          <a:lstStyle/>
          <a:p>
            <a:r>
              <a:rPr lang="en-US" smtClean="0"/>
              <a:t>September 22, 2009</a:t>
            </a:r>
            <a:endParaRPr lang="en-US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NPOESS Project Information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57200" y="914400"/>
            <a:ext cx="8458200" cy="5410200"/>
          </a:xfrm>
        </p:spPr>
        <p:txBody>
          <a:bodyPr/>
          <a:lstStyle/>
          <a:p>
            <a:pPr lvl="0"/>
            <a:r>
              <a:rPr lang="en-US" sz="3200" b="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Project Web site</a:t>
            </a:r>
          </a:p>
          <a:p>
            <a:pPr lvl="1">
              <a:buNone/>
            </a:pPr>
            <a:r>
              <a:rPr lang="en-US" sz="3000" dirty="0" smtClean="0">
                <a:latin typeface="+mj-lt"/>
                <a:ea typeface="+mj-ea"/>
                <a:cs typeface="+mj-cs"/>
                <a:hlinkClick r:id="rId3"/>
              </a:rPr>
              <a:t>http://www.hdfgroup.org/projects/npoess/</a:t>
            </a:r>
            <a:endParaRPr lang="en-US" sz="3000" dirty="0" smtClean="0">
              <a:latin typeface="+mj-lt"/>
              <a:ea typeface="+mj-ea"/>
              <a:cs typeface="+mj-cs"/>
            </a:endParaRPr>
          </a:p>
          <a:p>
            <a:pPr lvl="2"/>
            <a:r>
              <a:rPr lang="en-US" sz="2800" dirty="0" smtClean="0">
                <a:latin typeface="+mj-lt"/>
                <a:ea typeface="+mj-ea"/>
                <a:cs typeface="+mj-cs"/>
              </a:rPr>
              <a:t>Project description</a:t>
            </a:r>
          </a:p>
          <a:p>
            <a:pPr lvl="2"/>
            <a:r>
              <a:rPr lang="en-US" sz="2800" dirty="0" smtClean="0">
                <a:latin typeface="+mj-lt"/>
                <a:ea typeface="+mj-ea"/>
                <a:cs typeface="+mj-cs"/>
              </a:rPr>
              <a:t>Released software</a:t>
            </a:r>
          </a:p>
          <a:p>
            <a:pPr lvl="2"/>
            <a:r>
              <a:rPr lang="en-US" sz="2800" dirty="0" smtClean="0">
                <a:latin typeface="+mj-lt"/>
                <a:ea typeface="+mj-ea"/>
                <a:cs typeface="+mj-cs"/>
              </a:rPr>
              <a:t>Documentation</a:t>
            </a:r>
          </a:p>
          <a:p>
            <a:pPr lvl="2">
              <a:buNone/>
            </a:pPr>
            <a:endParaRPr lang="en-US" b="0" dirty="0" smtClean="0">
              <a:latin typeface="+mj-lt"/>
              <a:ea typeface="+mj-ea"/>
              <a:cs typeface="+mj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990693-FCA4-456D-B0D1-1E6BC96D0376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9" name="Rectangle 17"/>
          <p:cNvSpPr>
            <a:spLocks noGrp="1" noChangeArrowheads="1"/>
          </p:cNvSpPr>
          <p:nvPr>
            <p:ph type="ftr" sz="quarter" idx="11"/>
          </p:nvPr>
        </p:nvSpPr>
        <p:spPr>
          <a:xfrm>
            <a:off x="2286000" y="6629400"/>
            <a:ext cx="3962400" cy="228600"/>
          </a:xfrm>
          <a:noFill/>
        </p:spPr>
        <p:txBody>
          <a:bodyPr/>
          <a:lstStyle/>
          <a:p>
            <a:r>
              <a:rPr lang="en-US" smtClean="0"/>
              <a:t>NPOESS Data Formats Working Group</a:t>
            </a:r>
            <a:endParaRPr lang="en-US" dirty="0"/>
          </a:p>
        </p:txBody>
      </p:sp>
      <p:sp>
        <p:nvSpPr>
          <p:cNvPr id="10" name="Rectangle 16"/>
          <p:cNvSpPr>
            <a:spLocks noGrp="1" noChangeArrowheads="1"/>
          </p:cNvSpPr>
          <p:nvPr>
            <p:ph type="dt" sz="quarter" idx="10"/>
          </p:nvPr>
        </p:nvSpPr>
        <p:spPr>
          <a:xfrm>
            <a:off x="304800" y="6629400"/>
            <a:ext cx="1981200" cy="228600"/>
          </a:xfrm>
          <a:noFill/>
        </p:spPr>
        <p:txBody>
          <a:bodyPr/>
          <a:lstStyle/>
          <a:p>
            <a:r>
              <a:rPr lang="en-US" smtClean="0"/>
              <a:t>September 22, 2009</a:t>
            </a:r>
            <a:endParaRPr lang="en-US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22, 2009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990693-FCA4-456D-B0D1-1E6BC96D0376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NPOESS Data Formats Working Group</a:t>
            </a:r>
            <a:endParaRPr lang="en-US" dirty="0"/>
          </a:p>
        </p:txBody>
      </p:sp>
      <p:pic>
        <p:nvPicPr>
          <p:cNvPr id="7" name="Picture 6" descr="Snapshot 2009-09-21 15-40-39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3751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NPOESS Software FTP Site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22, 2009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990693-FCA4-456D-B0D1-1E6BC96D0376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NPOESS Data Formats Working Group</a:t>
            </a:r>
            <a:endParaRPr lang="en-US" dirty="0"/>
          </a:p>
        </p:txBody>
      </p:sp>
      <p:pic>
        <p:nvPicPr>
          <p:cNvPr id="7" name="Picture 6" descr="Snapshot 2009-09-21 15-45-16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19200"/>
            <a:ext cx="8305800" cy="3297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NPOESS Project Information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57200" y="914400"/>
            <a:ext cx="8458200" cy="5410200"/>
          </a:xfrm>
        </p:spPr>
        <p:txBody>
          <a:bodyPr/>
          <a:lstStyle/>
          <a:p>
            <a:r>
              <a:rPr lang="en-US" sz="3200" b="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Project Wiki site</a:t>
            </a:r>
          </a:p>
          <a:p>
            <a:pPr lvl="1">
              <a:buNone/>
            </a:pPr>
            <a:r>
              <a:rPr lang="en-US" dirty="0" smtClean="0">
                <a:latin typeface="+mj-lt"/>
                <a:ea typeface="+mj-ea"/>
                <a:cs typeface="+mj-cs"/>
                <a:hlinkClick r:id="rId3"/>
              </a:rPr>
              <a:t>http://wiki.hdfgroup.org/NPOESS-Project</a:t>
            </a:r>
            <a:endParaRPr lang="en-US" dirty="0" smtClean="0">
              <a:latin typeface="+mj-lt"/>
              <a:ea typeface="+mj-ea"/>
              <a:cs typeface="+mj-cs"/>
            </a:endParaRPr>
          </a:p>
          <a:p>
            <a:pPr lvl="1"/>
            <a:r>
              <a:rPr lang="en-US" dirty="0" smtClean="0">
                <a:latin typeface="+mj-lt"/>
                <a:ea typeface="+mj-ea"/>
                <a:cs typeface="+mj-cs"/>
              </a:rPr>
              <a:t>Monthly progress reports, links to software under development, presentations, etc.</a:t>
            </a:r>
          </a:p>
          <a:p>
            <a:pPr lvl="2"/>
            <a:r>
              <a:rPr lang="en-US" b="0" dirty="0" smtClean="0">
                <a:latin typeface="+mj-lt"/>
                <a:ea typeface="+mj-ea"/>
                <a:cs typeface="+mj-cs"/>
              </a:rPr>
              <a:t>Requires a password</a:t>
            </a:r>
          </a:p>
          <a:p>
            <a:pPr lvl="2"/>
            <a:r>
              <a:rPr lang="en-US" dirty="0" smtClean="0">
                <a:latin typeface="+mj-lt"/>
                <a:ea typeface="+mj-ea"/>
                <a:cs typeface="+mj-cs"/>
              </a:rPr>
              <a:t>Contact </a:t>
            </a:r>
            <a:r>
              <a:rPr lang="en-US" dirty="0" smtClean="0">
                <a:latin typeface="+mj-lt"/>
                <a:ea typeface="+mj-ea"/>
                <a:cs typeface="+mj-cs"/>
                <a:hlinkClick r:id="rId4"/>
              </a:rPr>
              <a:t>epourmal@hdfgroup.org</a:t>
            </a:r>
            <a:endParaRPr lang="en-US" dirty="0" smtClean="0">
              <a:latin typeface="+mj-lt"/>
              <a:ea typeface="+mj-ea"/>
              <a:cs typeface="+mj-cs"/>
            </a:endParaRPr>
          </a:p>
          <a:p>
            <a:pPr lvl="2"/>
            <a:endParaRPr lang="en-US" b="0" dirty="0" smtClean="0">
              <a:latin typeface="+mj-lt"/>
              <a:ea typeface="+mj-ea"/>
              <a:cs typeface="+mj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990693-FCA4-456D-B0D1-1E6BC96D0376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9" name="Rectangle 17"/>
          <p:cNvSpPr>
            <a:spLocks noGrp="1" noChangeArrowheads="1"/>
          </p:cNvSpPr>
          <p:nvPr>
            <p:ph type="ftr" sz="quarter" idx="11"/>
          </p:nvPr>
        </p:nvSpPr>
        <p:spPr>
          <a:xfrm>
            <a:off x="2286000" y="6629400"/>
            <a:ext cx="3962400" cy="228600"/>
          </a:xfrm>
          <a:noFill/>
        </p:spPr>
        <p:txBody>
          <a:bodyPr/>
          <a:lstStyle/>
          <a:p>
            <a:r>
              <a:rPr lang="en-US" smtClean="0"/>
              <a:t>NPOESS Data Formats Working Group</a:t>
            </a:r>
            <a:endParaRPr lang="en-US" dirty="0"/>
          </a:p>
        </p:txBody>
      </p:sp>
      <p:sp>
        <p:nvSpPr>
          <p:cNvPr id="10" name="Rectangle 16"/>
          <p:cNvSpPr>
            <a:spLocks noGrp="1" noChangeArrowheads="1"/>
          </p:cNvSpPr>
          <p:nvPr>
            <p:ph type="dt" sz="quarter" idx="10"/>
          </p:nvPr>
        </p:nvSpPr>
        <p:spPr>
          <a:xfrm>
            <a:off x="304800" y="6629400"/>
            <a:ext cx="1981200" cy="228600"/>
          </a:xfrm>
          <a:noFill/>
        </p:spPr>
        <p:txBody>
          <a:bodyPr/>
          <a:lstStyle/>
          <a:p>
            <a:r>
              <a:rPr lang="en-US" smtClean="0"/>
              <a:t>September 22, 2009</a:t>
            </a:r>
            <a:endParaRPr lang="en-US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22, 2009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990693-FCA4-456D-B0D1-1E6BC96D0376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NPOESS Data Formats Working Group</a:t>
            </a:r>
            <a:endParaRPr lang="en-US" dirty="0"/>
          </a:p>
        </p:txBody>
      </p:sp>
      <p:pic>
        <p:nvPicPr>
          <p:cNvPr id="7" name="Picture 6" descr="Snapshot 2009-09-21 15-49-06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0495" y="1"/>
            <a:ext cx="6688105" cy="655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FINEDINNAVIGATOR" val="False"/>
  <p:tag name="BRANCHTO" val="0"/>
</p:tagLst>
</file>

<file path=ppt/theme/theme1.xml><?xml version="1.0" encoding="utf-8"?>
<a:theme xmlns:a="http://schemas.openxmlformats.org/drawingml/2006/main" name="Presentation on product or service">
  <a:themeElements>
    <a:clrScheme name="Presentation on product or service 6">
      <a:dk1>
        <a:srgbClr val="000000"/>
      </a:dk1>
      <a:lt1>
        <a:srgbClr val="FFFFFF"/>
      </a:lt1>
      <a:dk2>
        <a:srgbClr val="000000"/>
      </a:dk2>
      <a:lt2>
        <a:srgbClr val="996633"/>
      </a:lt2>
      <a:accent1>
        <a:srgbClr val="CC9900"/>
      </a:accent1>
      <a:accent2>
        <a:srgbClr val="FFE28F"/>
      </a:accent2>
      <a:accent3>
        <a:srgbClr val="FFFFFF"/>
      </a:accent3>
      <a:accent4>
        <a:srgbClr val="000000"/>
      </a:accent4>
      <a:accent5>
        <a:srgbClr val="E2CAAA"/>
      </a:accent5>
      <a:accent6>
        <a:srgbClr val="E7CD81"/>
      </a:accent6>
      <a:hlink>
        <a:srgbClr val="996633"/>
      </a:hlink>
      <a:folHlink>
        <a:srgbClr val="FF9900"/>
      </a:folHlink>
    </a:clrScheme>
    <a:fontScheme name="Presentation on product or serv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resentation on product or service 1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6699FF"/>
        </a:accent1>
        <a:accent2>
          <a:srgbClr val="9933FF"/>
        </a:accent2>
        <a:accent3>
          <a:srgbClr val="AAAAAA"/>
        </a:accent3>
        <a:accent4>
          <a:srgbClr val="D4D4D4"/>
        </a:accent4>
        <a:accent5>
          <a:srgbClr val="B8CAFF"/>
        </a:accent5>
        <a:accent6>
          <a:srgbClr val="8A2DE7"/>
        </a:accent6>
        <a:hlink>
          <a:srgbClr val="00FFFF"/>
        </a:hlink>
        <a:folHlink>
          <a:srgbClr val="0099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on product or service 2">
        <a:dk1>
          <a:srgbClr val="000066"/>
        </a:dk1>
        <a:lt1>
          <a:srgbClr val="FFFFFF"/>
        </a:lt1>
        <a:dk2>
          <a:srgbClr val="3333FF"/>
        </a:dk2>
        <a:lt2>
          <a:srgbClr val="3399FF"/>
        </a:lt2>
        <a:accent1>
          <a:srgbClr val="66CCFF"/>
        </a:accent1>
        <a:accent2>
          <a:srgbClr val="FF66FF"/>
        </a:accent2>
        <a:accent3>
          <a:srgbClr val="FFFFFF"/>
        </a:accent3>
        <a:accent4>
          <a:srgbClr val="000056"/>
        </a:accent4>
        <a:accent5>
          <a:srgbClr val="B8E2FF"/>
        </a:accent5>
        <a:accent6>
          <a:srgbClr val="E75CE7"/>
        </a:accent6>
        <a:hlink>
          <a:srgbClr val="CC00CC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on product or serv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69696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C8C8C8"/>
        </a:accent6>
        <a:hlink>
          <a:srgbClr val="3333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on product or service 4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CC9900"/>
        </a:accent1>
        <a:accent2>
          <a:srgbClr val="996600"/>
        </a:accent2>
        <a:accent3>
          <a:srgbClr val="AAAAAA"/>
        </a:accent3>
        <a:accent4>
          <a:srgbClr val="D4D4D4"/>
        </a:accent4>
        <a:accent5>
          <a:srgbClr val="E2CAAA"/>
        </a:accent5>
        <a:accent6>
          <a:srgbClr val="8A5C00"/>
        </a:accent6>
        <a:hlink>
          <a:srgbClr val="CCCC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on product or service 5">
        <a:dk1>
          <a:srgbClr val="000000"/>
        </a:dk1>
        <a:lt1>
          <a:srgbClr val="FFFFFF"/>
        </a:lt1>
        <a:dk2>
          <a:srgbClr val="000000"/>
        </a:dk2>
        <a:lt2>
          <a:srgbClr val="996633"/>
        </a:lt2>
        <a:accent1>
          <a:srgbClr val="CC9900"/>
        </a:accent1>
        <a:accent2>
          <a:srgbClr val="FFECB7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E7D6A6"/>
        </a:accent6>
        <a:hlink>
          <a:srgbClr val="996633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on product or service 6">
        <a:dk1>
          <a:srgbClr val="000000"/>
        </a:dk1>
        <a:lt1>
          <a:srgbClr val="FFFFFF"/>
        </a:lt1>
        <a:dk2>
          <a:srgbClr val="000000"/>
        </a:dk2>
        <a:lt2>
          <a:srgbClr val="996633"/>
        </a:lt2>
        <a:accent1>
          <a:srgbClr val="CC9900"/>
        </a:accent1>
        <a:accent2>
          <a:srgbClr val="FFE28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E7CD81"/>
        </a:accent6>
        <a:hlink>
          <a:srgbClr val="996633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 on product or service</Template>
  <TotalTime>11210</TotalTime>
  <Words>1701</Words>
  <Application>Microsoft Macintosh PowerPoint</Application>
  <PresentationFormat>On-screen Show (4:3)</PresentationFormat>
  <Paragraphs>316</Paragraphs>
  <Slides>36</Slides>
  <Notes>23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Presentation on product or service</vt:lpstr>
      <vt:lpstr>Support for NPP/NPOESS by The HDF Group  Phase I Update</vt:lpstr>
      <vt:lpstr>Goal</vt:lpstr>
      <vt:lpstr>Areas of immediate need</vt:lpstr>
      <vt:lpstr>Phase I Priorities</vt:lpstr>
      <vt:lpstr>NPOESS Project Information</vt:lpstr>
      <vt:lpstr>Slide 6</vt:lpstr>
      <vt:lpstr>NPOESS Software FTP Site</vt:lpstr>
      <vt:lpstr>NPOESS Project Information</vt:lpstr>
      <vt:lpstr>Slide 9</vt:lpstr>
      <vt:lpstr> Library of High-Level APIs   to support NPOESS data</vt:lpstr>
      <vt:lpstr>NPOESS High-Level Library</vt:lpstr>
      <vt:lpstr>NPOESS High-Level Library</vt:lpstr>
      <vt:lpstr>Slide 13</vt:lpstr>
      <vt:lpstr> New features of h5dump</vt:lpstr>
      <vt:lpstr>h5dump and Region Reference Data</vt:lpstr>
      <vt:lpstr>h5dump and Region Reference Data</vt:lpstr>
      <vt:lpstr>h5dump and Quality Flags </vt:lpstr>
      <vt:lpstr> HDFView  New Features to Support Region References and Quality Flags</vt:lpstr>
      <vt:lpstr>New Features in HDFView</vt:lpstr>
      <vt:lpstr>Data Pointed by Object References</vt:lpstr>
      <vt:lpstr>Data Pointed by Region References</vt:lpstr>
      <vt:lpstr>HDFView Plug-in to Display Quality Flags</vt:lpstr>
      <vt:lpstr>Quality Flags</vt:lpstr>
      <vt:lpstr>Quality Flags</vt:lpstr>
      <vt:lpstr> Quality Flags</vt:lpstr>
      <vt:lpstr>Quality Flags</vt:lpstr>
      <vt:lpstr>Possible Phase II Work</vt:lpstr>
      <vt:lpstr> NPOESS System Support</vt:lpstr>
      <vt:lpstr>NPOESS System Support</vt:lpstr>
      <vt:lpstr> NPOESS User Support</vt:lpstr>
      <vt:lpstr>NPOESS User Support</vt:lpstr>
      <vt:lpstr> Phase II Work</vt:lpstr>
      <vt:lpstr>Phase II Work</vt:lpstr>
      <vt:lpstr>Phase II Work (cont.)</vt:lpstr>
      <vt:lpstr>Phase II Work (cont.)</vt:lpstr>
      <vt:lpstr>Slide 36</vt:lpstr>
    </vt:vector>
  </TitlesOfParts>
  <Company>NCSA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HDF5 Introduction</dc:title>
  <dc:creator>The HDF Group</dc:creator>
  <cp:keywords>HDF5 Tutorial Part 1</cp:keywords>
  <cp:lastModifiedBy>Elena Pourmal</cp:lastModifiedBy>
  <cp:revision>504</cp:revision>
  <cp:lastPrinted>2009-09-22T17:59:50Z</cp:lastPrinted>
  <dcterms:created xsi:type="dcterms:W3CDTF">2009-09-22T15:49:45Z</dcterms:created>
  <dcterms:modified xsi:type="dcterms:W3CDTF">2009-09-22T19:33:36Z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TC010178481033</vt:lpwstr>
  </property>
</Properties>
</file>