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Default Extension="wmf" ContentType="image/x-wmf"/>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6" r:id="rId1"/>
  </p:sldMasterIdLst>
  <p:notesMasterIdLst>
    <p:notesMasterId r:id="rId46"/>
  </p:notesMasterIdLst>
  <p:handoutMasterIdLst>
    <p:handoutMasterId r:id="rId47"/>
  </p:handoutMasterIdLst>
  <p:sldIdLst>
    <p:sldId id="769" r:id="rId2"/>
    <p:sldId id="770" r:id="rId3"/>
    <p:sldId id="771" r:id="rId4"/>
    <p:sldId id="773" r:id="rId5"/>
    <p:sldId id="772" r:id="rId6"/>
    <p:sldId id="390" r:id="rId7"/>
    <p:sldId id="631" r:id="rId8"/>
    <p:sldId id="725" r:id="rId9"/>
    <p:sldId id="746" r:id="rId10"/>
    <p:sldId id="747" r:id="rId11"/>
    <p:sldId id="749" r:id="rId12"/>
    <p:sldId id="726" r:id="rId13"/>
    <p:sldId id="712" r:id="rId14"/>
    <p:sldId id="748" r:id="rId15"/>
    <p:sldId id="750" r:id="rId16"/>
    <p:sldId id="751" r:id="rId17"/>
    <p:sldId id="752" r:id="rId18"/>
    <p:sldId id="753" r:id="rId19"/>
    <p:sldId id="762" r:id="rId20"/>
    <p:sldId id="763" r:id="rId21"/>
    <p:sldId id="764" r:id="rId22"/>
    <p:sldId id="765" r:id="rId23"/>
    <p:sldId id="766" r:id="rId24"/>
    <p:sldId id="767" r:id="rId25"/>
    <p:sldId id="768" r:id="rId26"/>
    <p:sldId id="792" r:id="rId27"/>
    <p:sldId id="776" r:id="rId28"/>
    <p:sldId id="777" r:id="rId29"/>
    <p:sldId id="778" r:id="rId30"/>
    <p:sldId id="779" r:id="rId31"/>
    <p:sldId id="780" r:id="rId32"/>
    <p:sldId id="781" r:id="rId33"/>
    <p:sldId id="782" r:id="rId34"/>
    <p:sldId id="783" r:id="rId35"/>
    <p:sldId id="784" r:id="rId36"/>
    <p:sldId id="785" r:id="rId37"/>
    <p:sldId id="786" r:id="rId38"/>
    <p:sldId id="787" r:id="rId39"/>
    <p:sldId id="788" r:id="rId40"/>
    <p:sldId id="789" r:id="rId41"/>
    <p:sldId id="793" r:id="rId42"/>
    <p:sldId id="794" r:id="rId43"/>
    <p:sldId id="790" r:id="rId44"/>
    <p:sldId id="791" r:id="rId45"/>
  </p:sldIdLst>
  <p:sldSz cx="9144000" cy="6858000" type="screen4x3"/>
  <p:notesSz cx="7188200" cy="9448800"/>
  <p:custDataLst>
    <p:tags r:id="rId49"/>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Arial" charset="0"/>
      </a:defRPr>
    </a:lvl1pPr>
    <a:lvl2pPr marL="457200" algn="l" rtl="0" fontAlgn="base">
      <a:spcBef>
        <a:spcPct val="0"/>
      </a:spcBef>
      <a:spcAft>
        <a:spcPct val="0"/>
      </a:spcAft>
      <a:defRPr sz="2400" kern="1200">
        <a:solidFill>
          <a:schemeClr val="tx1"/>
        </a:solidFill>
        <a:latin typeface="Times New Roman" charset="0"/>
        <a:ea typeface="+mn-ea"/>
        <a:cs typeface="Arial" charset="0"/>
      </a:defRPr>
    </a:lvl2pPr>
    <a:lvl3pPr marL="914400" algn="l" rtl="0" fontAlgn="base">
      <a:spcBef>
        <a:spcPct val="0"/>
      </a:spcBef>
      <a:spcAft>
        <a:spcPct val="0"/>
      </a:spcAft>
      <a:defRPr sz="2400" kern="1200">
        <a:solidFill>
          <a:schemeClr val="tx1"/>
        </a:solidFill>
        <a:latin typeface="Times New Roman" charset="0"/>
        <a:ea typeface="+mn-ea"/>
        <a:cs typeface="Arial" charset="0"/>
      </a:defRPr>
    </a:lvl3pPr>
    <a:lvl4pPr marL="1371600" algn="l" rtl="0" fontAlgn="base">
      <a:spcBef>
        <a:spcPct val="0"/>
      </a:spcBef>
      <a:spcAft>
        <a:spcPct val="0"/>
      </a:spcAft>
      <a:defRPr sz="2400" kern="1200">
        <a:solidFill>
          <a:schemeClr val="tx1"/>
        </a:solidFill>
        <a:latin typeface="Times New Roman" charset="0"/>
        <a:ea typeface="+mn-ea"/>
        <a:cs typeface="Arial" charset="0"/>
      </a:defRPr>
    </a:lvl4pPr>
    <a:lvl5pPr marL="1828800" algn="l" rtl="0" fontAlgn="base">
      <a:spcBef>
        <a:spcPct val="0"/>
      </a:spcBef>
      <a:spcAft>
        <a:spcPct val="0"/>
      </a:spcAft>
      <a:defRPr sz="2400" kern="1200">
        <a:solidFill>
          <a:schemeClr val="tx1"/>
        </a:solidFill>
        <a:latin typeface="Times New Roman" charset="0"/>
        <a:ea typeface="+mn-ea"/>
        <a:cs typeface="Arial" charset="0"/>
      </a:defRPr>
    </a:lvl5pPr>
    <a:lvl6pPr marL="2286000" algn="l" defTabSz="914400" rtl="0" eaLnBrk="1" latinLnBrk="0" hangingPunct="1">
      <a:defRPr sz="2400" kern="1200">
        <a:solidFill>
          <a:schemeClr val="tx1"/>
        </a:solidFill>
        <a:latin typeface="Times New Roman" charset="0"/>
        <a:ea typeface="+mn-ea"/>
        <a:cs typeface="Arial" charset="0"/>
      </a:defRPr>
    </a:lvl6pPr>
    <a:lvl7pPr marL="2743200" algn="l" defTabSz="914400" rtl="0" eaLnBrk="1" latinLnBrk="0" hangingPunct="1">
      <a:defRPr sz="2400" kern="1200">
        <a:solidFill>
          <a:schemeClr val="tx1"/>
        </a:solidFill>
        <a:latin typeface="Times New Roman" charset="0"/>
        <a:ea typeface="+mn-ea"/>
        <a:cs typeface="Arial" charset="0"/>
      </a:defRPr>
    </a:lvl7pPr>
    <a:lvl8pPr marL="3200400" algn="l" defTabSz="914400" rtl="0" eaLnBrk="1" latinLnBrk="0" hangingPunct="1">
      <a:defRPr sz="2400" kern="1200">
        <a:solidFill>
          <a:schemeClr val="tx1"/>
        </a:solidFill>
        <a:latin typeface="Times New Roman" charset="0"/>
        <a:ea typeface="+mn-ea"/>
        <a:cs typeface="Arial" charset="0"/>
      </a:defRPr>
    </a:lvl8pPr>
    <a:lvl9pPr marL="3657600" algn="l" defTabSz="914400" rtl="0" eaLnBrk="1" latinLnBrk="0" hangingPunct="1">
      <a:defRPr sz="2400" kern="1200">
        <a:solidFill>
          <a:schemeClr val="tx1"/>
        </a:solidFill>
        <a:latin typeface="Times New Roman"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showPr showNarration="1">
    <p:present/>
    <p:sldAll/>
    <p:penClr>
      <a:schemeClr val="tx1"/>
    </p:penClr>
  </p:showPr>
  <p:clrMru>
    <a:srgbClr val="1C14FF"/>
    <a:srgbClr val="FF9A52"/>
    <a:srgbClr val="0099CC"/>
    <a:srgbClr val="66FF33"/>
    <a:srgbClr val="FF3300"/>
    <a:srgbClr val="6600FF"/>
    <a:srgbClr val="009999"/>
    <a:srgbClr val="FF66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57634" autoAdjust="0"/>
    <p:restoredTop sz="94660"/>
  </p:normalViewPr>
  <p:slideViewPr>
    <p:cSldViewPr>
      <p:cViewPr varScale="1">
        <p:scale>
          <a:sx n="150" d="100"/>
          <a:sy n="150" d="100"/>
        </p:scale>
        <p:origin x="-82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50" d="100"/>
        <a:sy n="150" d="100"/>
      </p:scale>
      <p:origin x="0" y="0"/>
    </p:cViewPr>
  </p:notesTextViewPr>
  <p:sorterViewPr>
    <p:cViewPr>
      <p:scale>
        <a:sx n="50" d="100"/>
        <a:sy n="50" d="100"/>
      </p:scale>
      <p:origin x="0" y="0"/>
    </p:cViewPr>
  </p:sorterViewPr>
  <p:notesViewPr>
    <p:cSldViewPr>
      <p:cViewPr varScale="1">
        <p:scale>
          <a:sx n="95" d="100"/>
          <a:sy n="95" d="100"/>
        </p:scale>
        <p:origin x="-2286" y="-96"/>
      </p:cViewPr>
      <p:guideLst>
        <p:guide orient="horz" pos="2976"/>
        <p:guide pos="2264"/>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esProps" Target="pres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ags" Target="tags/tag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notesMaster" Target="notesMasters/notesMaster1.xml"/><Relationship Id="rId35" Type="http://schemas.openxmlformats.org/officeDocument/2006/relationships/slide" Target="slides/slide34.xml"/><Relationship Id="rId51"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4" Type="http://schemas.openxmlformats.org/officeDocument/2006/relationships/slide" Target="slides/slide10.xml"/><Relationship Id="rId5" Type="http://schemas.openxmlformats.org/officeDocument/2006/relationships/slide" Target="slides/slide11.xml"/><Relationship Id="rId7" Type="http://schemas.openxmlformats.org/officeDocument/2006/relationships/slide" Target="slides/slide26.xml"/><Relationship Id="rId1" Type="http://schemas.openxmlformats.org/officeDocument/2006/relationships/slide" Target="slides/slide6.xml"/><Relationship Id="rId2" Type="http://schemas.openxmlformats.org/officeDocument/2006/relationships/slide" Target="slides/slide8.xml"/><Relationship Id="rId3" Type="http://schemas.openxmlformats.org/officeDocument/2006/relationships/slide" Target="slides/slide9.xml"/><Relationship Id="rId6"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14675" cy="473075"/>
          </a:xfrm>
          <a:prstGeom prst="rect">
            <a:avLst/>
          </a:prstGeom>
          <a:noFill/>
          <a:ln w="9525">
            <a:noFill/>
            <a:miter lim="800000"/>
            <a:headEnd/>
            <a:tailEnd/>
          </a:ln>
          <a:effectLst/>
        </p:spPr>
        <p:txBody>
          <a:bodyPr vert="horz" wrap="none" lIns="95061" tIns="47531" rIns="95061" bIns="47531" numCol="1" anchor="ctr" anchorCtr="0" compatLnSpc="1">
            <a:prstTxWarp prst="textNoShape">
              <a:avLst/>
            </a:prstTxWarp>
          </a:bodyPr>
          <a:lstStyle>
            <a:lvl1pPr defTabSz="950913">
              <a:defRPr sz="1200"/>
            </a:lvl1pPr>
          </a:lstStyle>
          <a:p>
            <a:endParaRPr lang="en-US"/>
          </a:p>
        </p:txBody>
      </p:sp>
      <p:sp>
        <p:nvSpPr>
          <p:cNvPr id="176131" name="Rectangle 3"/>
          <p:cNvSpPr>
            <a:spLocks noGrp="1" noChangeArrowheads="1"/>
          </p:cNvSpPr>
          <p:nvPr>
            <p:ph type="dt" sz="quarter" idx="1"/>
          </p:nvPr>
        </p:nvSpPr>
        <p:spPr bwMode="auto">
          <a:xfrm>
            <a:off x="4073525" y="0"/>
            <a:ext cx="3114675" cy="473075"/>
          </a:xfrm>
          <a:prstGeom prst="rect">
            <a:avLst/>
          </a:prstGeom>
          <a:noFill/>
          <a:ln w="9525">
            <a:noFill/>
            <a:miter lim="800000"/>
            <a:headEnd/>
            <a:tailEnd/>
          </a:ln>
          <a:effectLst/>
        </p:spPr>
        <p:txBody>
          <a:bodyPr vert="horz" wrap="none" lIns="95061" tIns="47531" rIns="95061" bIns="47531" numCol="1" anchor="ctr" anchorCtr="0" compatLnSpc="1">
            <a:prstTxWarp prst="textNoShape">
              <a:avLst/>
            </a:prstTxWarp>
          </a:bodyPr>
          <a:lstStyle>
            <a:lvl1pPr algn="r" defTabSz="950913">
              <a:defRPr sz="1200"/>
            </a:lvl1pPr>
          </a:lstStyle>
          <a:p>
            <a:endParaRPr lang="en-US"/>
          </a:p>
        </p:txBody>
      </p:sp>
      <p:sp>
        <p:nvSpPr>
          <p:cNvPr id="176132" name="Rectangle 4"/>
          <p:cNvSpPr>
            <a:spLocks noGrp="1" noChangeArrowheads="1"/>
          </p:cNvSpPr>
          <p:nvPr>
            <p:ph type="ftr" sz="quarter" idx="2"/>
          </p:nvPr>
        </p:nvSpPr>
        <p:spPr bwMode="auto">
          <a:xfrm>
            <a:off x="0" y="8975725"/>
            <a:ext cx="3114675" cy="473075"/>
          </a:xfrm>
          <a:prstGeom prst="rect">
            <a:avLst/>
          </a:prstGeom>
          <a:noFill/>
          <a:ln w="9525">
            <a:noFill/>
            <a:miter lim="800000"/>
            <a:headEnd/>
            <a:tailEnd/>
          </a:ln>
          <a:effectLst/>
        </p:spPr>
        <p:txBody>
          <a:bodyPr vert="horz" wrap="none" lIns="95061" tIns="47531" rIns="95061" bIns="47531" numCol="1" anchor="b" anchorCtr="0" compatLnSpc="1">
            <a:prstTxWarp prst="textNoShape">
              <a:avLst/>
            </a:prstTxWarp>
          </a:bodyPr>
          <a:lstStyle>
            <a:lvl1pPr defTabSz="950913">
              <a:defRPr sz="1200"/>
            </a:lvl1pPr>
          </a:lstStyle>
          <a:p>
            <a:endParaRPr lang="en-US"/>
          </a:p>
        </p:txBody>
      </p:sp>
      <p:sp>
        <p:nvSpPr>
          <p:cNvPr id="176133" name="Rectangle 5"/>
          <p:cNvSpPr>
            <a:spLocks noGrp="1" noChangeArrowheads="1"/>
          </p:cNvSpPr>
          <p:nvPr>
            <p:ph type="sldNum" sz="quarter" idx="3"/>
          </p:nvPr>
        </p:nvSpPr>
        <p:spPr bwMode="auto">
          <a:xfrm>
            <a:off x="4073525" y="8975725"/>
            <a:ext cx="3114675" cy="473075"/>
          </a:xfrm>
          <a:prstGeom prst="rect">
            <a:avLst/>
          </a:prstGeom>
          <a:noFill/>
          <a:ln w="9525">
            <a:noFill/>
            <a:miter lim="800000"/>
            <a:headEnd/>
            <a:tailEnd/>
          </a:ln>
          <a:effectLst/>
        </p:spPr>
        <p:txBody>
          <a:bodyPr vert="horz" wrap="none" lIns="95061" tIns="47531" rIns="95061" bIns="47531" numCol="1" anchor="b" anchorCtr="0" compatLnSpc="1">
            <a:prstTxWarp prst="textNoShape">
              <a:avLst/>
            </a:prstTxWarp>
          </a:bodyPr>
          <a:lstStyle>
            <a:lvl1pPr algn="r" defTabSz="950913">
              <a:defRPr sz="1200"/>
            </a:lvl1pPr>
          </a:lstStyle>
          <a:p>
            <a:fld id="{EF6C629A-8E40-44A4-96A7-8797B01022F7}"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114675" cy="473075"/>
          </a:xfrm>
          <a:prstGeom prst="rect">
            <a:avLst/>
          </a:prstGeom>
          <a:noFill/>
          <a:ln w="9525">
            <a:noFill/>
            <a:miter lim="800000"/>
            <a:headEnd/>
            <a:tailEnd/>
          </a:ln>
          <a:effectLst/>
        </p:spPr>
        <p:txBody>
          <a:bodyPr vert="horz" wrap="square" lIns="95061" tIns="47531" rIns="95061" bIns="47531" numCol="1" anchor="ctr" anchorCtr="0" compatLnSpc="1">
            <a:prstTxWarp prst="textNoShape">
              <a:avLst/>
            </a:prstTxWarp>
          </a:bodyPr>
          <a:lstStyle>
            <a:lvl1pPr defTabSz="950913" eaLnBrk="0" hangingPunct="0">
              <a:defRPr sz="1200"/>
            </a:lvl1pPr>
          </a:lstStyle>
          <a:p>
            <a:endParaRPr lang="en-US"/>
          </a:p>
        </p:txBody>
      </p:sp>
      <p:sp>
        <p:nvSpPr>
          <p:cNvPr id="1027" name="Rectangle 3"/>
          <p:cNvSpPr>
            <a:spLocks noGrp="1" noChangeArrowheads="1"/>
          </p:cNvSpPr>
          <p:nvPr>
            <p:ph type="dt" idx="1"/>
          </p:nvPr>
        </p:nvSpPr>
        <p:spPr bwMode="auto">
          <a:xfrm>
            <a:off x="4073525" y="0"/>
            <a:ext cx="3114675" cy="473075"/>
          </a:xfrm>
          <a:prstGeom prst="rect">
            <a:avLst/>
          </a:prstGeom>
          <a:noFill/>
          <a:ln w="9525">
            <a:noFill/>
            <a:miter lim="800000"/>
            <a:headEnd/>
            <a:tailEnd/>
          </a:ln>
          <a:effectLst/>
        </p:spPr>
        <p:txBody>
          <a:bodyPr vert="horz" wrap="none" lIns="95061" tIns="47531" rIns="95061" bIns="47531" numCol="1" anchor="ctr" anchorCtr="0" compatLnSpc="1">
            <a:prstTxWarp prst="textNoShape">
              <a:avLst/>
            </a:prstTxWarp>
          </a:bodyPr>
          <a:lstStyle>
            <a:lvl1pPr algn="r" defTabSz="950913" eaLnBrk="0" hangingPunct="0">
              <a:defRPr sz="1200"/>
            </a:lvl1pPr>
          </a:lstStyle>
          <a:p>
            <a:endParaRPr lang="en-US"/>
          </a:p>
        </p:txBody>
      </p:sp>
      <p:sp>
        <p:nvSpPr>
          <p:cNvPr id="15364"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58850" y="4487863"/>
            <a:ext cx="5270500" cy="4252912"/>
          </a:xfrm>
          <a:prstGeom prst="rect">
            <a:avLst/>
          </a:prstGeom>
          <a:noFill/>
          <a:ln w="9525">
            <a:noFill/>
            <a:miter lim="800000"/>
            <a:headEnd/>
            <a:tailEnd/>
          </a:ln>
          <a:effectLst/>
        </p:spPr>
        <p:txBody>
          <a:bodyPr vert="horz" wrap="none" lIns="95061" tIns="47531" rIns="95061" bIns="47531"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8975725"/>
            <a:ext cx="3114675" cy="473075"/>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defTabSz="950913" eaLnBrk="0" hangingPunct="0">
              <a:defRPr sz="1200"/>
            </a:lvl1pPr>
          </a:lstStyle>
          <a:p>
            <a:endParaRPr lang="en-US"/>
          </a:p>
        </p:txBody>
      </p:sp>
      <p:sp>
        <p:nvSpPr>
          <p:cNvPr id="1031" name="Rectangle 7"/>
          <p:cNvSpPr>
            <a:spLocks noGrp="1" noChangeArrowheads="1"/>
          </p:cNvSpPr>
          <p:nvPr>
            <p:ph type="sldNum" sz="quarter" idx="5"/>
          </p:nvPr>
        </p:nvSpPr>
        <p:spPr bwMode="auto">
          <a:xfrm>
            <a:off x="4073525" y="8975725"/>
            <a:ext cx="3114675" cy="473075"/>
          </a:xfrm>
          <a:prstGeom prst="rect">
            <a:avLst/>
          </a:prstGeom>
          <a:noFill/>
          <a:ln w="9525">
            <a:noFill/>
            <a:miter lim="800000"/>
            <a:headEnd/>
            <a:tailEnd/>
          </a:ln>
          <a:effectLst/>
        </p:spPr>
        <p:txBody>
          <a:bodyPr vert="horz" wrap="none" lIns="95061" tIns="47531" rIns="95061" bIns="47531" numCol="1" anchor="b" anchorCtr="0" compatLnSpc="1">
            <a:prstTxWarp prst="textNoShape">
              <a:avLst/>
            </a:prstTxWarp>
          </a:bodyPr>
          <a:lstStyle>
            <a:lvl1pPr algn="r" defTabSz="950913" eaLnBrk="0" hangingPunct="0">
              <a:defRPr sz="1200"/>
            </a:lvl1pPr>
          </a:lstStyle>
          <a:p>
            <a:fld id="{F7F28CF3-6CDD-4B0C-ACAF-B297BCCFF8F1}"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30932-955E-42E4-A4C0-E99690BFE94C}" type="slidenum">
              <a:rPr lang="en-US"/>
              <a:pPr/>
              <a:t>1</a:t>
            </a:fld>
            <a:endParaRPr lang="en-US"/>
          </a:p>
        </p:txBody>
      </p:sp>
      <p:sp>
        <p:nvSpPr>
          <p:cNvPr id="112642" name="Rectangle 2"/>
          <p:cNvSpPr>
            <a:spLocks noGrp="1" noRot="1" noChangeAspect="1" noChangeArrowheads="1" noTextEdit="1"/>
          </p:cNvSpPr>
          <p:nvPr>
            <p:ph type="sldImg"/>
          </p:nvPr>
        </p:nvSpPr>
        <p:spPr>
          <a:xfrm>
            <a:off x="1228725" y="708025"/>
            <a:ext cx="4724400" cy="3543300"/>
          </a:xfrm>
          <a:ln/>
        </p:spPr>
      </p:sp>
      <p:sp>
        <p:nvSpPr>
          <p:cNvPr id="112643" name="Rectangle 3"/>
          <p:cNvSpPr>
            <a:spLocks noGrp="1" noChangeArrowheads="1"/>
          </p:cNvSpPr>
          <p:nvPr>
            <p:ph type="body" idx="1"/>
          </p:nvPr>
        </p:nvSpPr>
        <p:spPr>
          <a:xfrm>
            <a:off x="957264" y="4487863"/>
            <a:ext cx="5267325" cy="4252912"/>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2D0A428-9FA5-42E4-AA46-9FD001826B47}" type="slidenum">
              <a:rPr lang="en-US"/>
              <a:pPr/>
              <a:t>10</a:t>
            </a:fld>
            <a:endParaRPr lang="en-US"/>
          </a:p>
        </p:txBody>
      </p:sp>
      <p:sp>
        <p:nvSpPr>
          <p:cNvPr id="25603" name="Rectangle 2"/>
          <p:cNvSpPr>
            <a:spLocks noGrp="1" noRot="1" noChangeAspect="1" noChangeArrowheads="1" noTextEdit="1"/>
          </p:cNvSpPr>
          <p:nvPr>
            <p:ph type="sldImg"/>
          </p:nvPr>
        </p:nvSpPr>
        <p:spPr>
          <a:xfrm>
            <a:off x="1233488" y="709613"/>
            <a:ext cx="4721225" cy="3541712"/>
          </a:xfrm>
          <a:ln/>
        </p:spPr>
      </p:sp>
      <p:sp>
        <p:nvSpPr>
          <p:cNvPr id="25604" name="Rectangle 3"/>
          <p:cNvSpPr>
            <a:spLocks noGrp="1" noChangeArrowheads="1"/>
          </p:cNvSpPr>
          <p:nvPr>
            <p:ph type="body" idx="1"/>
          </p:nvPr>
        </p:nvSpPr>
        <p:spPr>
          <a:xfrm>
            <a:off x="1436688" y="4491038"/>
            <a:ext cx="4314825" cy="4249737"/>
          </a:xfrm>
          <a:noFill/>
          <a:ln/>
        </p:spPr>
        <p:txBody>
          <a:bodyPr/>
          <a:lstStyle/>
          <a:p>
            <a:r>
              <a:rPr lang="en-US" smtClean="0"/>
              <a:t>A file format for managing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2D0A428-9FA5-42E4-AA46-9FD001826B47}" type="slidenum">
              <a:rPr lang="en-US"/>
              <a:pPr/>
              <a:t>11</a:t>
            </a:fld>
            <a:endParaRPr lang="en-US"/>
          </a:p>
        </p:txBody>
      </p:sp>
      <p:sp>
        <p:nvSpPr>
          <p:cNvPr id="25603" name="Rectangle 2"/>
          <p:cNvSpPr>
            <a:spLocks noGrp="1" noRot="1" noChangeAspect="1" noChangeArrowheads="1" noTextEdit="1"/>
          </p:cNvSpPr>
          <p:nvPr>
            <p:ph type="sldImg"/>
          </p:nvPr>
        </p:nvSpPr>
        <p:spPr>
          <a:xfrm>
            <a:off x="1233488" y="709613"/>
            <a:ext cx="4721225" cy="3541712"/>
          </a:xfrm>
          <a:ln/>
        </p:spPr>
      </p:sp>
      <p:sp>
        <p:nvSpPr>
          <p:cNvPr id="25604" name="Rectangle 3"/>
          <p:cNvSpPr>
            <a:spLocks noGrp="1" noChangeArrowheads="1"/>
          </p:cNvSpPr>
          <p:nvPr>
            <p:ph type="body" idx="1"/>
          </p:nvPr>
        </p:nvSpPr>
        <p:spPr>
          <a:xfrm>
            <a:off x="1436688" y="4491038"/>
            <a:ext cx="4314825" cy="4249737"/>
          </a:xfrm>
          <a:noFill/>
          <a:ln/>
        </p:spPr>
        <p:txBody>
          <a:bodyPr/>
          <a:lstStyle/>
          <a:p>
            <a:r>
              <a:rPr lang="en-US" smtClean="0"/>
              <a:t>A file format for managing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4A29EF9-64CF-43B9-969C-CBF11D6F776A}" type="slidenum">
              <a:rPr lang="en-US"/>
              <a:pPr/>
              <a:t>12</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719138" y="4487863"/>
            <a:ext cx="5749925" cy="4252912"/>
          </a:xfrm>
          <a:solidFill>
            <a:srgbClr val="FFFFFF"/>
          </a:solidFill>
          <a:ln>
            <a:solidFill>
              <a:srgbClr val="000000"/>
            </a:solid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4FE852-97B0-4567-8584-DB2554C5B9EA}" type="slidenum">
              <a:rPr lang="en-US"/>
              <a:pPr/>
              <a:t>18</a:t>
            </a:fld>
            <a:endParaRPr lang="en-US"/>
          </a:p>
        </p:txBody>
      </p:sp>
      <p:sp>
        <p:nvSpPr>
          <p:cNvPr id="17411" name="Rectangle 2"/>
          <p:cNvSpPr>
            <a:spLocks noGrp="1" noRot="1" noChangeAspect="1" noChangeArrowheads="1" noTextEdit="1"/>
          </p:cNvSpPr>
          <p:nvPr>
            <p:ph type="sldImg"/>
          </p:nvPr>
        </p:nvSpPr>
        <p:spPr>
          <a:xfrm>
            <a:off x="1231900" y="708025"/>
            <a:ext cx="4725988" cy="3544888"/>
          </a:xfrm>
          <a:solidFill>
            <a:srgbClr val="FFFFFF"/>
          </a:solidFill>
          <a:ln/>
        </p:spPr>
      </p:sp>
      <p:sp>
        <p:nvSpPr>
          <p:cNvPr id="17412" name="Rectangle 3"/>
          <p:cNvSpPr>
            <a:spLocks noGrp="1" noChangeArrowheads="1"/>
          </p:cNvSpPr>
          <p:nvPr>
            <p:ph type="body" idx="1"/>
          </p:nvPr>
        </p:nvSpPr>
        <p:spPr>
          <a:xfrm>
            <a:off x="719138" y="4487863"/>
            <a:ext cx="5749925" cy="4252912"/>
          </a:xfrm>
          <a:solidFill>
            <a:srgbClr val="FFFFFF"/>
          </a:solidFill>
          <a:ln>
            <a:solidFill>
              <a:srgbClr val="000000"/>
            </a:solidFill>
          </a:ln>
        </p:spPr>
        <p:txBody>
          <a:bodyPr lIns="93955" tIns="46977" rIns="93955" bIns="46977"/>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4EC39-7544-4C7F-93EE-0C17C74951D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4FE852-97B0-4567-8584-DB2554C5B9EA}" type="slidenum">
              <a:rPr lang="en-US"/>
              <a:pPr/>
              <a:t>26</a:t>
            </a:fld>
            <a:endParaRPr lang="en-US"/>
          </a:p>
        </p:txBody>
      </p:sp>
      <p:sp>
        <p:nvSpPr>
          <p:cNvPr id="17411" name="Rectangle 2"/>
          <p:cNvSpPr>
            <a:spLocks noGrp="1" noRot="1" noChangeAspect="1" noChangeArrowheads="1" noTextEdit="1"/>
          </p:cNvSpPr>
          <p:nvPr>
            <p:ph type="sldImg"/>
          </p:nvPr>
        </p:nvSpPr>
        <p:spPr>
          <a:xfrm>
            <a:off x="1231900" y="708025"/>
            <a:ext cx="4725988" cy="3544888"/>
          </a:xfrm>
          <a:solidFill>
            <a:srgbClr val="FFFFFF"/>
          </a:solidFill>
          <a:ln/>
        </p:spPr>
      </p:sp>
      <p:sp>
        <p:nvSpPr>
          <p:cNvPr id="17412" name="Rectangle 3"/>
          <p:cNvSpPr>
            <a:spLocks noGrp="1" noChangeArrowheads="1"/>
          </p:cNvSpPr>
          <p:nvPr>
            <p:ph type="body" idx="1"/>
          </p:nvPr>
        </p:nvSpPr>
        <p:spPr>
          <a:xfrm>
            <a:off x="719138" y="4487863"/>
            <a:ext cx="5749925" cy="4252912"/>
          </a:xfrm>
          <a:solidFill>
            <a:srgbClr val="FFFFFF"/>
          </a:solidFill>
          <a:ln>
            <a:solidFill>
              <a:srgbClr val="000000"/>
            </a:solidFill>
          </a:ln>
        </p:spPr>
        <p:txBody>
          <a:bodyPr lIns="93955" tIns="46977" rIns="93955" bIns="46977"/>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CF578AA-9532-4D6A-8008-8E39762DC82B}" type="slidenum">
              <a:rPr lang="en-US" smtClean="0"/>
              <a:pPr/>
              <a:t>27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4EC39-7544-4C7F-93EE-0C17C74951D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4EC39-7544-4C7F-93EE-0C17C74951D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24EC39-7544-4C7F-93EE-0C17C74951D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E4FE852-97B0-4567-8584-DB2554C5B9EA}" type="slidenum">
              <a:rPr lang="en-US"/>
              <a:pPr/>
              <a:t>6</a:t>
            </a:fld>
            <a:endParaRPr lang="en-US"/>
          </a:p>
        </p:txBody>
      </p:sp>
      <p:sp>
        <p:nvSpPr>
          <p:cNvPr id="17411" name="Rectangle 2"/>
          <p:cNvSpPr>
            <a:spLocks noGrp="1" noRot="1" noChangeAspect="1" noChangeArrowheads="1" noTextEdit="1"/>
          </p:cNvSpPr>
          <p:nvPr>
            <p:ph type="sldImg"/>
          </p:nvPr>
        </p:nvSpPr>
        <p:spPr>
          <a:xfrm>
            <a:off x="1231900" y="708025"/>
            <a:ext cx="4725988" cy="3544888"/>
          </a:xfrm>
          <a:solidFill>
            <a:srgbClr val="FFFFFF"/>
          </a:solidFill>
          <a:ln/>
        </p:spPr>
      </p:sp>
      <p:sp>
        <p:nvSpPr>
          <p:cNvPr id="17412" name="Rectangle 3"/>
          <p:cNvSpPr>
            <a:spLocks noGrp="1" noChangeArrowheads="1"/>
          </p:cNvSpPr>
          <p:nvPr>
            <p:ph type="body" idx="1"/>
          </p:nvPr>
        </p:nvSpPr>
        <p:spPr>
          <a:xfrm>
            <a:off x="719138" y="4487863"/>
            <a:ext cx="5749925" cy="4252912"/>
          </a:xfrm>
          <a:solidFill>
            <a:srgbClr val="FFFFFF"/>
          </a:solidFill>
          <a:ln>
            <a:solidFill>
              <a:srgbClr val="000000"/>
            </a:solidFill>
          </a:ln>
        </p:spPr>
        <p:txBody>
          <a:bodyPr lIns="93955" tIns="46977" rIns="93955" bIns="46977"/>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4A29EF9-64CF-43B9-969C-CBF11D6F776A}" type="slidenum">
              <a:rPr lang="en-US"/>
              <a:pPr/>
              <a:t>7</a:t>
            </a:fld>
            <a:endParaRPr 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719138" y="4487863"/>
            <a:ext cx="5749925" cy="4252912"/>
          </a:xfrm>
          <a:solidFill>
            <a:srgbClr val="FFFFFF"/>
          </a:solidFill>
          <a:ln>
            <a:solidFill>
              <a:srgbClr val="000000"/>
            </a:solid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2D0A428-9FA5-42E4-AA46-9FD001826B47}" type="slidenum">
              <a:rPr lang="en-US"/>
              <a:pPr/>
              <a:t>8</a:t>
            </a:fld>
            <a:endParaRPr lang="en-US"/>
          </a:p>
        </p:txBody>
      </p:sp>
      <p:sp>
        <p:nvSpPr>
          <p:cNvPr id="25603" name="Rectangle 2"/>
          <p:cNvSpPr>
            <a:spLocks noGrp="1" noRot="1" noChangeAspect="1" noChangeArrowheads="1" noTextEdit="1"/>
          </p:cNvSpPr>
          <p:nvPr>
            <p:ph type="sldImg"/>
          </p:nvPr>
        </p:nvSpPr>
        <p:spPr>
          <a:xfrm>
            <a:off x="1233488" y="709613"/>
            <a:ext cx="4721225" cy="3541712"/>
          </a:xfrm>
          <a:ln/>
        </p:spPr>
      </p:sp>
      <p:sp>
        <p:nvSpPr>
          <p:cNvPr id="25604" name="Rectangle 3"/>
          <p:cNvSpPr>
            <a:spLocks noGrp="1" noChangeArrowheads="1"/>
          </p:cNvSpPr>
          <p:nvPr>
            <p:ph type="body" idx="1"/>
          </p:nvPr>
        </p:nvSpPr>
        <p:spPr>
          <a:xfrm>
            <a:off x="1436688" y="4491038"/>
            <a:ext cx="4314825" cy="4249737"/>
          </a:xfrm>
          <a:noFill/>
          <a:ln/>
        </p:spPr>
        <p:txBody>
          <a:bodyPr/>
          <a:lstStyle/>
          <a:p>
            <a:r>
              <a:rPr lang="en-US" smtClean="0"/>
              <a:t>A file format for managing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2D0A428-9FA5-42E4-AA46-9FD001826B47}" type="slidenum">
              <a:rPr lang="en-US"/>
              <a:pPr/>
              <a:t>9</a:t>
            </a:fld>
            <a:endParaRPr lang="en-US"/>
          </a:p>
        </p:txBody>
      </p:sp>
      <p:sp>
        <p:nvSpPr>
          <p:cNvPr id="25603" name="Rectangle 2"/>
          <p:cNvSpPr>
            <a:spLocks noGrp="1" noRot="1" noChangeAspect="1" noChangeArrowheads="1" noTextEdit="1"/>
          </p:cNvSpPr>
          <p:nvPr>
            <p:ph type="sldImg"/>
          </p:nvPr>
        </p:nvSpPr>
        <p:spPr>
          <a:xfrm>
            <a:off x="1233488" y="709613"/>
            <a:ext cx="4721225" cy="3541712"/>
          </a:xfrm>
          <a:ln/>
        </p:spPr>
      </p:sp>
      <p:sp>
        <p:nvSpPr>
          <p:cNvPr id="25604" name="Rectangle 3"/>
          <p:cNvSpPr>
            <a:spLocks noGrp="1" noChangeArrowheads="1"/>
          </p:cNvSpPr>
          <p:nvPr>
            <p:ph type="body" idx="1"/>
          </p:nvPr>
        </p:nvSpPr>
        <p:spPr>
          <a:xfrm>
            <a:off x="1436688" y="4491038"/>
            <a:ext cx="4314825" cy="4249737"/>
          </a:xfrm>
          <a:noFill/>
          <a:ln/>
        </p:spPr>
        <p:txBody>
          <a:bodyPr/>
          <a:lstStyle/>
          <a:p>
            <a:r>
              <a:rPr lang="en-US" smtClean="0"/>
              <a:t>A file format for managing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38" descr="hdf_7ppt"/>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90" name="Rectangle 2"/>
          <p:cNvSpPr>
            <a:spLocks noGrp="1" noChangeArrowheads="1"/>
          </p:cNvSpPr>
          <p:nvPr>
            <p:ph type="ctrTitle"/>
          </p:nvPr>
        </p:nvSpPr>
        <p:spPr>
          <a:xfrm>
            <a:off x="685800" y="2209800"/>
            <a:ext cx="7772400" cy="2057400"/>
          </a:xfrm>
        </p:spPr>
        <p:txBody>
          <a:bodyPr anchor="t"/>
          <a:lstStyle>
            <a:lvl1pPr>
              <a:defRPr sz="4800"/>
            </a:lvl1pPr>
          </a:lstStyle>
          <a:p>
            <a:r>
              <a:rPr lang="en-US"/>
              <a:t>Click to edit Master title style</a:t>
            </a:r>
          </a:p>
        </p:txBody>
      </p:sp>
      <p:sp>
        <p:nvSpPr>
          <p:cNvPr id="37891" name="Rectangle 3"/>
          <p:cNvSpPr>
            <a:spLocks noGrp="1" noChangeArrowheads="1"/>
          </p:cNvSpPr>
          <p:nvPr>
            <p:ph type="subTitle" idx="1"/>
          </p:nvPr>
        </p:nvSpPr>
        <p:spPr>
          <a:xfrm>
            <a:off x="1219200" y="4419600"/>
            <a:ext cx="6400800" cy="914400"/>
          </a:xfrm>
        </p:spPr>
        <p:txBody>
          <a:bodyPr/>
          <a:lstStyle>
            <a:lvl1pPr marL="0" indent="0" algn="ctr">
              <a:buFontTx/>
              <a:buNone/>
              <a:defRPr sz="2400"/>
            </a:lvl1pPr>
          </a:lstStyle>
          <a:p>
            <a:r>
              <a:rPr lang="en-US"/>
              <a:t>Click to edit Master subtitle style</a:t>
            </a:r>
          </a:p>
        </p:txBody>
      </p:sp>
      <p:sp>
        <p:nvSpPr>
          <p:cNvPr id="5" name="Rectangle 16"/>
          <p:cNvSpPr>
            <a:spLocks noGrp="1" noChangeArrowheads="1"/>
          </p:cNvSpPr>
          <p:nvPr>
            <p:ph type="dt" sz="half" idx="10"/>
          </p:nvPr>
        </p:nvSpPr>
        <p:spPr/>
        <p:txBody>
          <a:bodyPr/>
          <a:lstStyle>
            <a:lvl1pPr>
              <a:defRPr/>
            </a:lvl1pPr>
          </a:lstStyle>
          <a:p>
            <a:r>
              <a:rPr lang="en-US" smtClean="0"/>
              <a:t>June 30, 2009</a:t>
            </a:r>
            <a:endParaRPr lang="en-US"/>
          </a:p>
        </p:txBody>
      </p:sp>
      <p:sp>
        <p:nvSpPr>
          <p:cNvPr id="6" name="Rectangle 17"/>
          <p:cNvSpPr>
            <a:spLocks noGrp="1" noChangeArrowheads="1"/>
          </p:cNvSpPr>
          <p:nvPr>
            <p:ph type="ftr" sz="quarter" idx="11"/>
          </p:nvPr>
        </p:nvSpPr>
        <p:spPr/>
        <p:txBody>
          <a:bodyPr/>
          <a:lstStyle>
            <a:lvl1pPr>
              <a:defRPr/>
            </a:lvl1pPr>
          </a:lstStyle>
          <a:p>
            <a:r>
              <a:rPr lang="en-US" smtClean="0"/>
              <a:t>NPOESS Data Formats Working Group</a:t>
            </a:r>
            <a:endParaRPr lang="en-US"/>
          </a:p>
        </p:txBody>
      </p:sp>
      <p:sp>
        <p:nvSpPr>
          <p:cNvPr id="7" name="Rectangle 18"/>
          <p:cNvSpPr>
            <a:spLocks noGrp="1" noChangeArrowheads="1"/>
          </p:cNvSpPr>
          <p:nvPr>
            <p:ph type="sldNum" sz="quarter" idx="12"/>
          </p:nvPr>
        </p:nvSpPr>
        <p:spPr/>
        <p:txBody>
          <a:bodyPr/>
          <a:lstStyle>
            <a:lvl1pPr>
              <a:defRPr/>
            </a:lvl1pPr>
          </a:lstStyle>
          <a:p>
            <a:fld id="{D8AE7A5B-2A51-43BF-83D2-5749C98810B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5"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6" name="Rectangle 31"/>
          <p:cNvSpPr>
            <a:spLocks noGrp="1" noChangeArrowheads="1"/>
          </p:cNvSpPr>
          <p:nvPr>
            <p:ph type="sldNum" sz="quarter" idx="12"/>
          </p:nvPr>
        </p:nvSpPr>
        <p:spPr>
          <a:ln/>
        </p:spPr>
        <p:txBody>
          <a:bodyPr/>
          <a:lstStyle>
            <a:lvl1pPr>
              <a:defRPr/>
            </a:lvl1pPr>
          </a:lstStyle>
          <a:p>
            <a:fld id="{FEB9B486-BF99-4528-82DB-88381A8752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5"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6" name="Rectangle 31"/>
          <p:cNvSpPr>
            <a:spLocks noGrp="1" noChangeArrowheads="1"/>
          </p:cNvSpPr>
          <p:nvPr>
            <p:ph type="sldNum" sz="quarter" idx="12"/>
          </p:nvPr>
        </p:nvSpPr>
        <p:spPr>
          <a:ln/>
        </p:spPr>
        <p:txBody>
          <a:bodyPr/>
          <a:lstStyle>
            <a:lvl1pPr>
              <a:defRPr/>
            </a:lvl1pPr>
          </a:lstStyle>
          <a:p>
            <a:fld id="{79F2CA1E-2D8F-49B2-8172-F741601E27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5"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6" name="Rectangle 31"/>
          <p:cNvSpPr>
            <a:spLocks noGrp="1" noChangeArrowheads="1"/>
          </p:cNvSpPr>
          <p:nvPr>
            <p:ph type="sldNum" sz="quarter" idx="12"/>
          </p:nvPr>
        </p:nvSpPr>
        <p:spPr>
          <a:ln/>
        </p:spPr>
        <p:txBody>
          <a:bodyPr/>
          <a:lstStyle>
            <a:lvl1pPr>
              <a:defRPr/>
            </a:lvl1pPr>
          </a:lstStyle>
          <a:p>
            <a:fld id="{131D24F2-1B2E-411A-8838-7A7A46AE9E7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010400" cy="533400"/>
          </a:xfrm>
        </p:spPr>
        <p:txBody>
          <a:bodyPr anchor="ctr"/>
          <a:lstStyle>
            <a:lvl1pPr>
              <a:defRPr sz="3600"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June 30, 2009</a:t>
            </a:r>
            <a:endParaRPr lang="en-US" dirty="0"/>
          </a:p>
        </p:txBody>
      </p:sp>
      <p:sp>
        <p:nvSpPr>
          <p:cNvPr id="4" name="Footer Placeholder 3"/>
          <p:cNvSpPr>
            <a:spLocks noGrp="1"/>
          </p:cNvSpPr>
          <p:nvPr>
            <p:ph type="ftr" sz="quarter" idx="11"/>
          </p:nvPr>
        </p:nvSpPr>
        <p:spPr/>
        <p:txBody>
          <a:bodyPr/>
          <a:lstStyle/>
          <a:p>
            <a:r>
              <a:rPr lang="en-US" smtClean="0"/>
              <a:t>NPOESS Data Formats Working Group</a:t>
            </a:r>
            <a:endParaRPr lang="en-US" dirty="0"/>
          </a:p>
        </p:txBody>
      </p:sp>
      <p:sp>
        <p:nvSpPr>
          <p:cNvPr id="5" name="Slide Number Placeholder 4"/>
          <p:cNvSpPr>
            <a:spLocks noGrp="1"/>
          </p:cNvSpPr>
          <p:nvPr>
            <p:ph type="sldNum" sz="quarter" idx="12"/>
          </p:nvPr>
        </p:nvSpPr>
        <p:spPr/>
        <p:txBody>
          <a:bodyPr/>
          <a:lstStyle/>
          <a:p>
            <a:fld id="{66990693-FCA4-456D-B0D1-1E6BC96D0376}" type="slidenum">
              <a:rPr lang="en-US" smtClean="0"/>
              <a:pPr/>
              <a:t>‹#›</a:t>
            </a:fld>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June 30, 2009</a:t>
            </a:r>
            <a:endParaRPr lang="en-US"/>
          </a:p>
        </p:txBody>
      </p:sp>
      <p:sp>
        <p:nvSpPr>
          <p:cNvPr id="5" name="Slide Number Placeholder 4"/>
          <p:cNvSpPr>
            <a:spLocks noGrp="1"/>
          </p:cNvSpPr>
          <p:nvPr>
            <p:ph type="sldNum" sz="quarter" idx="11"/>
          </p:nvPr>
        </p:nvSpPr>
        <p:spPr/>
        <p:txBody>
          <a:bodyPr/>
          <a:lstStyle/>
          <a:p>
            <a:fld id="{66990693-FCA4-456D-B0D1-1E6BC96D0376}"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NPOESS Data Formats Working Group</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10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9906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 y="3810000"/>
            <a:ext cx="8458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53"/>
          <p:cNvSpPr>
            <a:spLocks noGrp="1" noChangeArrowheads="1"/>
          </p:cNvSpPr>
          <p:nvPr>
            <p:ph type="dt" sz="half" idx="10"/>
          </p:nvPr>
        </p:nvSpPr>
        <p:spPr>
          <a:ln/>
        </p:spPr>
        <p:txBody>
          <a:bodyPr/>
          <a:lstStyle>
            <a:lvl1pPr>
              <a:defRPr/>
            </a:lvl1pPr>
          </a:lstStyle>
          <a:p>
            <a:pPr>
              <a:defRPr/>
            </a:pPr>
            <a:r>
              <a:rPr lang="en-US" smtClean="0"/>
              <a:t>June 30, 2009</a:t>
            </a:r>
            <a:endParaRPr lang="en-US" dirty="0"/>
          </a:p>
        </p:txBody>
      </p:sp>
      <p:sp>
        <p:nvSpPr>
          <p:cNvPr id="6" name="Rectangle 1054"/>
          <p:cNvSpPr>
            <a:spLocks noGrp="1" noChangeArrowheads="1"/>
          </p:cNvSpPr>
          <p:nvPr>
            <p:ph type="ftr" sz="quarter" idx="11"/>
          </p:nvPr>
        </p:nvSpPr>
        <p:spPr>
          <a:ln/>
        </p:spPr>
        <p:txBody>
          <a:bodyPr/>
          <a:lstStyle>
            <a:lvl1pPr>
              <a:defRPr/>
            </a:lvl1pPr>
          </a:lstStyle>
          <a:p>
            <a:pPr>
              <a:defRPr/>
            </a:pPr>
            <a:r>
              <a:rPr lang="en-US" smtClean="0"/>
              <a:t>NPOESS Data Formats Working Group</a:t>
            </a:r>
            <a:endParaRPr lang="en-US"/>
          </a:p>
        </p:txBody>
      </p:sp>
      <p:sp>
        <p:nvSpPr>
          <p:cNvPr id="7" name="Rectangle 1055"/>
          <p:cNvSpPr>
            <a:spLocks noGrp="1" noChangeArrowheads="1"/>
          </p:cNvSpPr>
          <p:nvPr>
            <p:ph type="sldNum" sz="quarter" idx="12"/>
          </p:nvPr>
        </p:nvSpPr>
        <p:spPr>
          <a:ln/>
        </p:spPr>
        <p:txBody>
          <a:bodyPr/>
          <a:lstStyle>
            <a:lvl1pPr>
              <a:defRPr/>
            </a:lvl1pPr>
          </a:lstStyle>
          <a:p>
            <a:pPr>
              <a:defRPr/>
            </a:pPr>
            <a:fld id="{25CE4749-4793-4507-A0F1-5DAE168270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5"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6" name="Rectangle 31"/>
          <p:cNvSpPr>
            <a:spLocks noGrp="1" noChangeArrowheads="1"/>
          </p:cNvSpPr>
          <p:nvPr>
            <p:ph type="sldNum" sz="quarter" idx="12"/>
          </p:nvPr>
        </p:nvSpPr>
        <p:spPr>
          <a:ln/>
        </p:spPr>
        <p:txBody>
          <a:bodyPr/>
          <a:lstStyle>
            <a:lvl1pPr>
              <a:defRPr/>
            </a:lvl1pPr>
          </a:lstStyle>
          <a:p>
            <a:fld id="{DF22F092-38A5-4F33-8348-61514E9575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5"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6" name="Rectangle 31"/>
          <p:cNvSpPr>
            <a:spLocks noGrp="1" noChangeArrowheads="1"/>
          </p:cNvSpPr>
          <p:nvPr>
            <p:ph type="sldNum" sz="quarter" idx="12"/>
          </p:nvPr>
        </p:nvSpPr>
        <p:spPr>
          <a:ln/>
        </p:spPr>
        <p:txBody>
          <a:bodyPr/>
          <a:lstStyle>
            <a:lvl1pPr>
              <a:defRPr/>
            </a:lvl1pPr>
          </a:lstStyle>
          <a:p>
            <a:fld id="{5AC01EC3-CA82-4C2C-8AB2-5E72C0E7CA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6"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7" name="Rectangle 31"/>
          <p:cNvSpPr>
            <a:spLocks noGrp="1" noChangeArrowheads="1"/>
          </p:cNvSpPr>
          <p:nvPr>
            <p:ph type="sldNum" sz="quarter" idx="12"/>
          </p:nvPr>
        </p:nvSpPr>
        <p:spPr>
          <a:ln/>
        </p:spPr>
        <p:txBody>
          <a:bodyPr/>
          <a:lstStyle>
            <a:lvl1pPr>
              <a:defRPr/>
            </a:lvl1pPr>
          </a:lstStyle>
          <a:p>
            <a:fld id="{80304A72-7217-46B8-A60D-AC761C79940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8"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9" name="Rectangle 31"/>
          <p:cNvSpPr>
            <a:spLocks noGrp="1" noChangeArrowheads="1"/>
          </p:cNvSpPr>
          <p:nvPr>
            <p:ph type="sldNum" sz="quarter" idx="12"/>
          </p:nvPr>
        </p:nvSpPr>
        <p:spPr>
          <a:ln/>
        </p:spPr>
        <p:txBody>
          <a:bodyPr/>
          <a:lstStyle>
            <a:lvl1pPr>
              <a:defRPr/>
            </a:lvl1pPr>
          </a:lstStyle>
          <a:p>
            <a:fld id="{F9A94768-992C-4F72-B9BF-E1FE478B90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4"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5" name="Rectangle 31"/>
          <p:cNvSpPr>
            <a:spLocks noGrp="1" noChangeArrowheads="1"/>
          </p:cNvSpPr>
          <p:nvPr>
            <p:ph type="sldNum" sz="quarter" idx="12"/>
          </p:nvPr>
        </p:nvSpPr>
        <p:spPr>
          <a:ln/>
        </p:spPr>
        <p:txBody>
          <a:bodyPr/>
          <a:lstStyle>
            <a:lvl1pPr>
              <a:defRPr/>
            </a:lvl1pPr>
          </a:lstStyle>
          <a:p>
            <a:fld id="{3883331B-8345-4875-A220-8D12697CCD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3"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4" name="Rectangle 31"/>
          <p:cNvSpPr>
            <a:spLocks noGrp="1" noChangeArrowheads="1"/>
          </p:cNvSpPr>
          <p:nvPr>
            <p:ph type="sldNum" sz="quarter" idx="12"/>
          </p:nvPr>
        </p:nvSpPr>
        <p:spPr>
          <a:ln/>
        </p:spPr>
        <p:txBody>
          <a:bodyPr/>
          <a:lstStyle>
            <a:lvl1pPr>
              <a:defRPr/>
            </a:lvl1pPr>
          </a:lstStyle>
          <a:p>
            <a:fld id="{525C2478-0801-4B51-96F0-CA95A8B471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6"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7" name="Rectangle 31"/>
          <p:cNvSpPr>
            <a:spLocks noGrp="1" noChangeArrowheads="1"/>
          </p:cNvSpPr>
          <p:nvPr>
            <p:ph type="sldNum" sz="quarter" idx="12"/>
          </p:nvPr>
        </p:nvSpPr>
        <p:spPr>
          <a:ln/>
        </p:spPr>
        <p:txBody>
          <a:bodyPr/>
          <a:lstStyle>
            <a:lvl1pPr>
              <a:defRPr/>
            </a:lvl1pPr>
          </a:lstStyle>
          <a:p>
            <a:fld id="{FE3A2AE3-C255-4DC4-8E32-D4959BB95C4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dt" sz="half" idx="10"/>
          </p:nvPr>
        </p:nvSpPr>
        <p:spPr>
          <a:ln/>
        </p:spPr>
        <p:txBody>
          <a:bodyPr/>
          <a:lstStyle>
            <a:lvl1pPr>
              <a:defRPr/>
            </a:lvl1pPr>
          </a:lstStyle>
          <a:p>
            <a:r>
              <a:rPr lang="en-US" smtClean="0"/>
              <a:t>June 30, 2009</a:t>
            </a:r>
            <a:endParaRPr lang="en-US"/>
          </a:p>
        </p:txBody>
      </p:sp>
      <p:sp>
        <p:nvSpPr>
          <p:cNvPr id="6" name="Rectangle 30"/>
          <p:cNvSpPr>
            <a:spLocks noGrp="1" noChangeArrowheads="1"/>
          </p:cNvSpPr>
          <p:nvPr>
            <p:ph type="ftr" sz="quarter" idx="11"/>
          </p:nvPr>
        </p:nvSpPr>
        <p:spPr>
          <a:ln/>
        </p:spPr>
        <p:txBody>
          <a:bodyPr/>
          <a:lstStyle>
            <a:lvl1pPr>
              <a:defRPr/>
            </a:lvl1pPr>
          </a:lstStyle>
          <a:p>
            <a:r>
              <a:rPr lang="en-US" smtClean="0"/>
              <a:t>NPOESS Data Formats Working Group</a:t>
            </a:r>
            <a:endParaRPr lang="en-US"/>
          </a:p>
        </p:txBody>
      </p:sp>
      <p:sp>
        <p:nvSpPr>
          <p:cNvPr id="7" name="Rectangle 31"/>
          <p:cNvSpPr>
            <a:spLocks noGrp="1" noChangeArrowheads="1"/>
          </p:cNvSpPr>
          <p:nvPr>
            <p:ph type="sldNum" sz="quarter" idx="12"/>
          </p:nvPr>
        </p:nvSpPr>
        <p:spPr>
          <a:ln/>
        </p:spPr>
        <p:txBody>
          <a:bodyPr/>
          <a:lstStyle>
            <a:lvl1pPr>
              <a:defRPr/>
            </a:lvl1pPr>
          </a:lstStyle>
          <a:p>
            <a:fld id="{4DEF4086-37CE-45BB-9601-FCCD40ECD3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image" Target="../media/image1.jpeg"/><Relationship Id="rId19" Type="http://schemas.openxmlformats.org/officeDocument/2006/relationships/image" Target="../media/image3.jpe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32" descr="hdf_no_banner_white"/>
          <p:cNvPicPr>
            <a:picLocks noChangeAspect="1" noChangeArrowheads="1"/>
          </p:cNvPicPr>
          <p:nvPr userDrawn="1"/>
        </p:nvPicPr>
        <p:blipFill>
          <a:blip r:embed="rId17"/>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81000" y="990600"/>
            <a:ext cx="8458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6" descr="hdf 0line"/>
          <p:cNvPicPr>
            <a:picLocks noChangeArrowheads="1"/>
          </p:cNvPicPr>
          <p:nvPr userDrawn="1"/>
        </p:nvPicPr>
        <p:blipFill>
          <a:blip r:embed="rId18"/>
          <a:srcRect/>
          <a:stretch>
            <a:fillRect/>
          </a:stretch>
        </p:blipFill>
        <p:spPr bwMode="auto">
          <a:xfrm>
            <a:off x="0" y="762000"/>
            <a:ext cx="9144000" cy="76200"/>
          </a:xfrm>
          <a:prstGeom prst="rect">
            <a:avLst/>
          </a:prstGeom>
          <a:noFill/>
          <a:ln w="9525">
            <a:noFill/>
            <a:miter lim="800000"/>
            <a:headEnd/>
            <a:tailEnd/>
          </a:ln>
        </p:spPr>
      </p:pic>
      <p:pic>
        <p:nvPicPr>
          <p:cNvPr id="1029" name="Picture 27" descr="hdf bluegreenotxt"/>
          <p:cNvPicPr>
            <a:picLocks noChangeAspect="1" noChangeArrowheads="1"/>
          </p:cNvPicPr>
          <p:nvPr userDrawn="1"/>
        </p:nvPicPr>
        <p:blipFill>
          <a:blip r:embed="rId19">
            <a:clrChange>
              <a:clrFrom>
                <a:srgbClr val="FFFFFF"/>
              </a:clrFrom>
              <a:clrTo>
                <a:srgbClr val="FFFFFF">
                  <a:alpha val="0"/>
                </a:srgbClr>
              </a:clrTo>
            </a:clrChange>
          </a:blip>
          <a:srcRect/>
          <a:stretch>
            <a:fillRect/>
          </a:stretch>
        </p:blipFill>
        <p:spPr bwMode="auto">
          <a:xfrm>
            <a:off x="304800" y="152400"/>
            <a:ext cx="838200" cy="460375"/>
          </a:xfrm>
          <a:prstGeom prst="rect">
            <a:avLst/>
          </a:prstGeom>
          <a:noFill/>
          <a:ln w="9525">
            <a:noFill/>
            <a:miter lim="800000"/>
            <a:headEnd/>
            <a:tailEnd/>
          </a:ln>
        </p:spPr>
      </p:pic>
      <p:sp>
        <p:nvSpPr>
          <p:cNvPr id="1030" name="Rectangle 2"/>
          <p:cNvSpPr>
            <a:spLocks noGrp="1" noChangeArrowheads="1"/>
          </p:cNvSpPr>
          <p:nvPr>
            <p:ph type="title"/>
          </p:nvPr>
        </p:nvSpPr>
        <p:spPr bwMode="auto">
          <a:xfrm>
            <a:off x="1143000" y="152400"/>
            <a:ext cx="7010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6893" name="Rectangle 29"/>
          <p:cNvSpPr>
            <a:spLocks noGrp="1" noChangeArrowheads="1"/>
          </p:cNvSpPr>
          <p:nvPr>
            <p:ph type="dt" sz="half" idx="2"/>
          </p:nvPr>
        </p:nvSpPr>
        <p:spPr bwMode="auto">
          <a:xfrm>
            <a:off x="304800" y="6629400"/>
            <a:ext cx="19812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bg1"/>
                </a:solidFill>
                <a:latin typeface="Arial" charset="0"/>
              </a:defRPr>
            </a:lvl1pPr>
          </a:lstStyle>
          <a:p>
            <a:r>
              <a:rPr lang="en-US" smtClean="0"/>
              <a:t>June 30, 2009</a:t>
            </a:r>
            <a:endParaRPr lang="en-US"/>
          </a:p>
        </p:txBody>
      </p:sp>
      <p:sp>
        <p:nvSpPr>
          <p:cNvPr id="36894" name="Rectangle 30"/>
          <p:cNvSpPr>
            <a:spLocks noGrp="1" noChangeArrowheads="1"/>
          </p:cNvSpPr>
          <p:nvPr>
            <p:ph type="ftr" sz="quarter" idx="3"/>
          </p:nvPr>
        </p:nvSpPr>
        <p:spPr bwMode="auto">
          <a:xfrm>
            <a:off x="2286000" y="6629400"/>
            <a:ext cx="3962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1">
                <a:solidFill>
                  <a:schemeClr val="bg1"/>
                </a:solidFill>
                <a:latin typeface="Arial" charset="0"/>
              </a:defRPr>
            </a:lvl1pPr>
          </a:lstStyle>
          <a:p>
            <a:r>
              <a:rPr lang="en-US" smtClean="0"/>
              <a:t>NPOESS Data Formats Working Group</a:t>
            </a:r>
            <a:endParaRPr lang="en-US"/>
          </a:p>
        </p:txBody>
      </p:sp>
      <p:sp>
        <p:nvSpPr>
          <p:cNvPr id="36895" name="Rectangle 31"/>
          <p:cNvSpPr>
            <a:spLocks noGrp="1" noChangeArrowheads="1"/>
          </p:cNvSpPr>
          <p:nvPr>
            <p:ph type="sldNum" sz="quarter" idx="4"/>
          </p:nvPr>
        </p:nvSpPr>
        <p:spPr bwMode="auto">
          <a:xfrm>
            <a:off x="6781800" y="6629400"/>
            <a:ext cx="762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1">
                <a:solidFill>
                  <a:schemeClr val="bg1"/>
                </a:solidFill>
                <a:latin typeface="Arial" charset="0"/>
              </a:defRPr>
            </a:lvl1pPr>
          </a:lstStyle>
          <a:p>
            <a:fld id="{FD1A6FA0-76D4-4C1C-93C0-8CB86ED5E8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9" r:id="rId13"/>
    <p:sldLayoutId id="2147483890" r:id="rId14"/>
    <p:sldLayoutId id="2147483891" r:id="rId15"/>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rgbClr val="000000"/>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000000"/>
          </a:solidFill>
          <a:latin typeface="Arial" charset="0"/>
        </a:defRPr>
      </a:lvl6pPr>
      <a:lvl7pPr marL="914400" algn="ctr" rtl="0" fontAlgn="base">
        <a:spcBef>
          <a:spcPct val="0"/>
        </a:spcBef>
        <a:spcAft>
          <a:spcPct val="0"/>
        </a:spcAft>
        <a:defRPr sz="3600">
          <a:solidFill>
            <a:srgbClr val="000000"/>
          </a:solidFill>
          <a:latin typeface="Arial" charset="0"/>
        </a:defRPr>
      </a:lvl7pPr>
      <a:lvl8pPr marL="1371600" algn="ctr" rtl="0" fontAlgn="base">
        <a:spcBef>
          <a:spcPct val="0"/>
        </a:spcBef>
        <a:spcAft>
          <a:spcPct val="0"/>
        </a:spcAft>
        <a:defRPr sz="3600">
          <a:solidFill>
            <a:srgbClr val="000000"/>
          </a:solidFill>
          <a:latin typeface="Arial" charset="0"/>
        </a:defRPr>
      </a:lvl8pPr>
      <a:lvl9pPr marL="1828800" algn="ctr" rtl="0" fontAlgn="base">
        <a:spcBef>
          <a:spcPct val="0"/>
        </a:spcBef>
        <a:spcAft>
          <a:spcPct val="0"/>
        </a:spcAft>
        <a:defRPr sz="3600">
          <a:solidFill>
            <a:srgbClr val="000000"/>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600">
          <a:solidFill>
            <a:srgbClr val="000000"/>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chemeClr val="tx1"/>
        </a:buClr>
        <a:buChar char="•"/>
        <a:defRPr sz="2000">
          <a:solidFill>
            <a:srgbClr val="000000"/>
          </a:solidFill>
          <a:latin typeface="+mn-lt"/>
        </a:defRPr>
      </a:lvl6pPr>
      <a:lvl7pPr marL="2971800" indent="-228600" algn="l" rtl="0" fontAlgn="base">
        <a:spcBef>
          <a:spcPct val="20000"/>
        </a:spcBef>
        <a:spcAft>
          <a:spcPct val="0"/>
        </a:spcAft>
        <a:buClr>
          <a:schemeClr val="tx1"/>
        </a:buClr>
        <a:buChar char="•"/>
        <a:defRPr sz="2000">
          <a:solidFill>
            <a:srgbClr val="000000"/>
          </a:solidFill>
          <a:latin typeface="+mn-lt"/>
        </a:defRPr>
      </a:lvl7pPr>
      <a:lvl8pPr marL="3429000" indent="-228600" algn="l" rtl="0" fontAlgn="base">
        <a:spcBef>
          <a:spcPct val="20000"/>
        </a:spcBef>
        <a:spcAft>
          <a:spcPct val="0"/>
        </a:spcAft>
        <a:buClr>
          <a:schemeClr val="tx1"/>
        </a:buClr>
        <a:buChar char="•"/>
        <a:defRPr sz="2000">
          <a:solidFill>
            <a:srgbClr val="000000"/>
          </a:solidFill>
          <a:latin typeface="+mn-lt"/>
        </a:defRPr>
      </a:lvl8pPr>
      <a:lvl9pPr marL="3886200" indent="-228600" algn="l" rtl="0" fontAlgn="base">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hyperlink" Target="ftp://ftp.hdfgroup.uiuc.edu/pub/outgoing/NPOESS/source"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hdf5dev.pbworks.com/NPOESS-RFCs" TargetMode="External"/><Relationship Id="rId5" Type="http://schemas.openxmlformats.org/officeDocument/2006/relationships/hyperlink" Target="http://svn.hdfgroup.uiuc.edu/hdf5/branches/NPOES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hyperlink" Target="http://hdf5dev.pbworks.com/NPOESS-RFC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hyperlink" Target="mailto:help@hdfgroup.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r>
              <a:rPr lang="en-US" dirty="0" smtClean="0"/>
              <a:t>Support for NPP/NPOESS by The HDF Group</a:t>
            </a:r>
          </a:p>
        </p:txBody>
      </p:sp>
      <p:sp>
        <p:nvSpPr>
          <p:cNvPr id="111619" name="Rectangle 3"/>
          <p:cNvSpPr>
            <a:spLocks noGrp="1" noChangeArrowheads="1"/>
          </p:cNvSpPr>
          <p:nvPr>
            <p:ph type="subTitle" idx="1"/>
          </p:nvPr>
        </p:nvSpPr>
        <p:spPr/>
        <p:txBody>
          <a:bodyPr/>
          <a:lstStyle/>
          <a:p>
            <a:r>
              <a:rPr lang="en-US" dirty="0" smtClean="0"/>
              <a:t>Mike Folk, Elena Pourmal, Peter Cao</a:t>
            </a:r>
          </a:p>
          <a:p>
            <a:r>
              <a:rPr lang="en-US" dirty="0" smtClean="0"/>
              <a:t>The HDF Group</a:t>
            </a:r>
          </a:p>
          <a:p>
            <a:pPr eaLnBrk="1" hangingPunct="1"/>
            <a:r>
              <a:rPr lang="en-US" dirty="0" smtClean="0"/>
              <a:t>June 30, 2009</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June 30, 2009</a:t>
            </a:r>
            <a:endParaRPr lang="en-US"/>
          </a:p>
        </p:txBody>
      </p:sp>
      <p:sp>
        <p:nvSpPr>
          <p:cNvPr id="5" name="Slide Number Placeholder 4"/>
          <p:cNvSpPr>
            <a:spLocks noGrp="1"/>
          </p:cNvSpPr>
          <p:nvPr>
            <p:ph type="sldNum" sz="quarter" idx="12"/>
          </p:nvPr>
        </p:nvSpPr>
        <p:spPr/>
        <p:txBody>
          <a:bodyPr/>
          <a:lstStyle/>
          <a:p>
            <a:fld id="{D8AE7A5B-2A51-43BF-83D2-5749C98810BB}"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NPOESS Data Formats Working Group</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June 30, 2009</a:t>
            </a:r>
            <a:endParaRPr lang="en-US"/>
          </a:p>
        </p:txBody>
      </p:sp>
      <p:sp>
        <p:nvSpPr>
          <p:cNvPr id="24579" name="Footer Placeholder 4"/>
          <p:cNvSpPr>
            <a:spLocks noGrp="1"/>
          </p:cNvSpPr>
          <p:nvPr>
            <p:ph type="ftr" sz="quarter" idx="11"/>
          </p:nvPr>
        </p:nvSpPr>
        <p:spPr>
          <a:noFill/>
        </p:spPr>
        <p:txBody>
          <a:bodyPr/>
          <a:lstStyle/>
          <a:p>
            <a:r>
              <a:rPr lang="en-US" smtClean="0"/>
              <a:t>NPOESS Data Formats Working Group</a:t>
            </a:r>
            <a:endParaRPr lang="en-US"/>
          </a:p>
        </p:txBody>
      </p:sp>
      <p:sp>
        <p:nvSpPr>
          <p:cNvPr id="24580" name="Slide Number Placeholder 5"/>
          <p:cNvSpPr>
            <a:spLocks noGrp="1"/>
          </p:cNvSpPr>
          <p:nvPr>
            <p:ph type="sldNum" sz="quarter" idx="12"/>
          </p:nvPr>
        </p:nvSpPr>
        <p:spPr>
          <a:noFill/>
        </p:spPr>
        <p:txBody>
          <a:bodyPr/>
          <a:lstStyle/>
          <a:p>
            <a:fld id="{CDE41B3C-3188-474C-9ACE-12A5E9AE99CD}" type="slidenum">
              <a:rPr lang="en-US"/>
              <a:pPr/>
              <a:t>10</a:t>
            </a:fld>
            <a:endParaRPr lang="en-US"/>
          </a:p>
        </p:txBody>
      </p:sp>
      <p:sp>
        <p:nvSpPr>
          <p:cNvPr id="24581" name="Rectangle 2"/>
          <p:cNvSpPr>
            <a:spLocks noGrp="1" noChangeArrowheads="1"/>
          </p:cNvSpPr>
          <p:nvPr>
            <p:ph type="title"/>
          </p:nvPr>
        </p:nvSpPr>
        <p:spPr/>
        <p:txBody>
          <a:bodyPr/>
          <a:lstStyle/>
          <a:p>
            <a:r>
              <a:rPr lang="en-US" dirty="0" smtClean="0"/>
              <a:t>Overview</a:t>
            </a:r>
          </a:p>
        </p:txBody>
      </p:sp>
      <p:sp>
        <p:nvSpPr>
          <p:cNvPr id="24582" name="Rectangle 3"/>
          <p:cNvSpPr>
            <a:spLocks noGrp="1" noChangeArrowheads="1"/>
          </p:cNvSpPr>
          <p:nvPr>
            <p:ph type="body" idx="1"/>
          </p:nvPr>
        </p:nvSpPr>
        <p:spPr/>
        <p:txBody>
          <a:bodyPr/>
          <a:lstStyle/>
          <a:p>
            <a:pPr marL="342900" lvl="1" indent="-342900">
              <a:buClrTx/>
            </a:pPr>
            <a:r>
              <a:rPr lang="en-US" dirty="0" smtClean="0"/>
              <a:t>Links to </a:t>
            </a:r>
            <a:r>
              <a:rPr lang="en-US" dirty="0" err="1" smtClean="0"/>
              <a:t>RFCs</a:t>
            </a:r>
            <a:r>
              <a:rPr lang="en-US" dirty="0" smtClean="0"/>
              <a:t> and source code:</a:t>
            </a:r>
          </a:p>
          <a:p>
            <a:pPr marL="742950" lvl="2" indent="-342900">
              <a:buClrTx/>
            </a:pPr>
            <a:r>
              <a:rPr lang="en-US" dirty="0" smtClean="0"/>
              <a:t>Current version of </a:t>
            </a:r>
            <a:r>
              <a:rPr lang="en-US" dirty="0" err="1" smtClean="0"/>
              <a:t>RFCs</a:t>
            </a:r>
            <a:r>
              <a:rPr lang="en-US" dirty="0" smtClean="0"/>
              <a:t> and feedback from the users</a:t>
            </a:r>
          </a:p>
          <a:p>
            <a:pPr marL="342900" lvl="1" indent="-342900">
              <a:buClrTx/>
              <a:buNone/>
            </a:pPr>
            <a:r>
              <a:rPr lang="en-US" dirty="0" smtClean="0"/>
              <a:t>    </a:t>
            </a:r>
            <a:r>
              <a:rPr lang="en-US" sz="2400" dirty="0" smtClean="0">
                <a:hlinkClick r:id="rId3"/>
              </a:rPr>
              <a:t>http://hdf5dev.pbworks.com/NPOESS-RFCs</a:t>
            </a:r>
            <a:r>
              <a:rPr lang="en-US" sz="2400" dirty="0" smtClean="0"/>
              <a:t> </a:t>
            </a:r>
          </a:p>
          <a:p>
            <a:pPr marL="742950" lvl="2" indent="-342900">
              <a:buClrTx/>
            </a:pPr>
            <a:r>
              <a:rPr lang="en-US" dirty="0" smtClean="0"/>
              <a:t>Snapshots of the HDF5 library code</a:t>
            </a:r>
          </a:p>
          <a:p>
            <a:pPr lvl="1">
              <a:buClrTx/>
              <a:buNone/>
            </a:pPr>
            <a:r>
              <a:rPr lang="en-US" sz="2400" dirty="0" smtClean="0">
                <a:hlinkClick r:id="rId4" action="ppaction://hlinkfile"/>
              </a:rPr>
              <a:t>ftp://ftp.hdfgroup.uiuc.edu/pub/outgoing/NPOESS/source</a:t>
            </a:r>
            <a:r>
              <a:rPr lang="en-US" sz="2400" dirty="0" smtClean="0"/>
              <a:t> </a:t>
            </a:r>
          </a:p>
          <a:p>
            <a:pPr lvl="2">
              <a:buClrTx/>
            </a:pPr>
            <a:r>
              <a:rPr lang="en-US" sz="2000" dirty="0" smtClean="0"/>
              <a:t>Tested on Linux 32 and 64-bit, Solaris and Windows XP</a:t>
            </a:r>
          </a:p>
          <a:p>
            <a:pPr lvl="1">
              <a:buClrTx/>
            </a:pPr>
            <a:r>
              <a:rPr lang="en-US" sz="2400" dirty="0" smtClean="0"/>
              <a:t>Repository</a:t>
            </a:r>
          </a:p>
          <a:p>
            <a:pPr lvl="1">
              <a:buClrTx/>
              <a:buNone/>
            </a:pPr>
            <a:r>
              <a:rPr lang="en-US" dirty="0" smtClean="0">
                <a:solidFill>
                  <a:schemeClr val="tx1"/>
                </a:solidFill>
                <a:hlinkClick r:id="rId5"/>
              </a:rPr>
              <a:t>http://svn.hdfgroup.uiuc.edu/hdf5/branches/NPOESS</a:t>
            </a:r>
            <a:r>
              <a:rPr lang="en-US" dirty="0" smtClean="0">
                <a:solidFill>
                  <a:schemeClr val="tx1"/>
                </a:solidFill>
              </a:rPr>
              <a:t> </a:t>
            </a:r>
            <a:endParaRPr lang="en-US" dirty="0" smtClean="0"/>
          </a:p>
          <a:p>
            <a:pPr>
              <a:buClrTx/>
            </a:pPr>
            <a:endParaRPr lang="en-US" sz="2400" dirty="0" smtClean="0"/>
          </a:p>
          <a:p>
            <a:pPr lvl="1">
              <a:buClrTx/>
            </a:pPr>
            <a:endParaRPr lang="en-US" sz="2200" dirty="0" smtClean="0"/>
          </a:p>
          <a:p>
            <a:pPr lvl="1">
              <a:buClrTx/>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June 30, 2009</a:t>
            </a:r>
            <a:endParaRPr lang="en-US"/>
          </a:p>
        </p:txBody>
      </p:sp>
      <p:sp>
        <p:nvSpPr>
          <p:cNvPr id="24579" name="Footer Placeholder 4"/>
          <p:cNvSpPr>
            <a:spLocks noGrp="1"/>
          </p:cNvSpPr>
          <p:nvPr>
            <p:ph type="ftr" sz="quarter" idx="11"/>
          </p:nvPr>
        </p:nvSpPr>
        <p:spPr>
          <a:noFill/>
        </p:spPr>
        <p:txBody>
          <a:bodyPr/>
          <a:lstStyle/>
          <a:p>
            <a:r>
              <a:rPr lang="en-US" smtClean="0"/>
              <a:t>NPOESS Data Formats Working Group</a:t>
            </a:r>
            <a:endParaRPr lang="en-US"/>
          </a:p>
        </p:txBody>
      </p:sp>
      <p:sp>
        <p:nvSpPr>
          <p:cNvPr id="24580" name="Slide Number Placeholder 5"/>
          <p:cNvSpPr>
            <a:spLocks noGrp="1"/>
          </p:cNvSpPr>
          <p:nvPr>
            <p:ph type="sldNum" sz="quarter" idx="12"/>
          </p:nvPr>
        </p:nvSpPr>
        <p:spPr>
          <a:noFill/>
        </p:spPr>
        <p:txBody>
          <a:bodyPr/>
          <a:lstStyle/>
          <a:p>
            <a:fld id="{CDE41B3C-3188-474C-9ACE-12A5E9AE99CD}" type="slidenum">
              <a:rPr lang="en-US"/>
              <a:pPr/>
              <a:t>11</a:t>
            </a:fld>
            <a:endParaRPr lang="en-US"/>
          </a:p>
        </p:txBody>
      </p:sp>
      <p:sp>
        <p:nvSpPr>
          <p:cNvPr id="24581" name="Rectangle 2"/>
          <p:cNvSpPr>
            <a:spLocks noGrp="1" noChangeArrowheads="1"/>
          </p:cNvSpPr>
          <p:nvPr>
            <p:ph type="title"/>
          </p:nvPr>
        </p:nvSpPr>
        <p:spPr/>
        <p:txBody>
          <a:bodyPr/>
          <a:lstStyle/>
          <a:p>
            <a:r>
              <a:rPr lang="en-US" dirty="0" smtClean="0"/>
              <a:t>Overview</a:t>
            </a:r>
          </a:p>
        </p:txBody>
      </p:sp>
      <p:sp>
        <p:nvSpPr>
          <p:cNvPr id="24582" name="Rectangle 3"/>
          <p:cNvSpPr>
            <a:spLocks noGrp="1" noChangeArrowheads="1"/>
          </p:cNvSpPr>
          <p:nvPr>
            <p:ph type="body" idx="1"/>
          </p:nvPr>
        </p:nvSpPr>
        <p:spPr/>
        <p:txBody>
          <a:bodyPr/>
          <a:lstStyle/>
          <a:p>
            <a:pPr>
              <a:buClrTx/>
            </a:pPr>
            <a:r>
              <a:rPr lang="en-US" dirty="0" smtClean="0"/>
              <a:t>We need your help to</a:t>
            </a:r>
          </a:p>
          <a:p>
            <a:pPr lvl="1">
              <a:buClrTx/>
            </a:pPr>
            <a:r>
              <a:rPr lang="en-US" sz="2400" dirty="0" smtClean="0"/>
              <a:t>Evaluate current APIs </a:t>
            </a:r>
          </a:p>
          <a:p>
            <a:pPr lvl="2">
              <a:buClrTx/>
            </a:pPr>
            <a:r>
              <a:rPr lang="en-US" sz="2000" dirty="0" smtClean="0"/>
              <a:t>Use them</a:t>
            </a:r>
          </a:p>
          <a:p>
            <a:pPr lvl="2">
              <a:buClrTx/>
            </a:pPr>
            <a:r>
              <a:rPr lang="en-US" sz="2000" dirty="0" smtClean="0"/>
              <a:t>Brake them</a:t>
            </a:r>
          </a:p>
          <a:p>
            <a:pPr lvl="2">
              <a:buClrTx/>
            </a:pPr>
            <a:r>
              <a:rPr lang="en-US" sz="2000" dirty="0" smtClean="0"/>
              <a:t>Tell us what you like and do not like including documentation</a:t>
            </a:r>
          </a:p>
          <a:p>
            <a:pPr lvl="1">
              <a:buClrTx/>
            </a:pPr>
            <a:r>
              <a:rPr lang="en-US" sz="2400" dirty="0" smtClean="0"/>
              <a:t>Give feedback on the implemented features </a:t>
            </a:r>
          </a:p>
          <a:p>
            <a:pPr lvl="2">
              <a:buClrTx/>
            </a:pPr>
            <a:r>
              <a:rPr lang="en-US" sz="2000" dirty="0" smtClean="0"/>
              <a:t>Is anything missing? </a:t>
            </a:r>
          </a:p>
          <a:p>
            <a:pPr lvl="2">
              <a:buClrTx/>
            </a:pPr>
            <a:r>
              <a:rPr lang="en-US" sz="2000" dirty="0" smtClean="0"/>
              <a:t>Did we misinterpret some of the requirements? </a:t>
            </a:r>
          </a:p>
          <a:p>
            <a:pPr>
              <a:buClrTx/>
            </a:pPr>
            <a:r>
              <a:rPr lang="en-US" sz="2400" dirty="0" smtClean="0"/>
              <a:t>Phase II work will be based on feedback we get from you!</a:t>
            </a:r>
          </a:p>
          <a:p>
            <a:pPr>
              <a:buClrTx/>
            </a:pPr>
            <a:endParaRPr lang="en-US" sz="2400" dirty="0" smtClean="0"/>
          </a:p>
          <a:p>
            <a:pPr lvl="1">
              <a:buClrTx/>
            </a:pPr>
            <a:endParaRPr lang="en-US" sz="2200" dirty="0" smtClean="0"/>
          </a:p>
          <a:p>
            <a:pPr lvl="1">
              <a:buClrTx/>
            </a:pP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6"/>
          <p:cNvSpPr>
            <a:spLocks noGrp="1" noChangeArrowheads="1"/>
          </p:cNvSpPr>
          <p:nvPr>
            <p:ph type="dt" sz="quarter" idx="10"/>
          </p:nvPr>
        </p:nvSpPr>
        <p:spPr>
          <a:noFill/>
        </p:spPr>
        <p:txBody>
          <a:bodyPr/>
          <a:lstStyle/>
          <a:p>
            <a:r>
              <a:rPr lang="en-US" smtClean="0"/>
              <a:t>June 30, 2009</a:t>
            </a:r>
            <a:endParaRPr lang="en-US"/>
          </a:p>
        </p:txBody>
      </p:sp>
      <p:sp>
        <p:nvSpPr>
          <p:cNvPr id="20483" name="Rectangle 17"/>
          <p:cNvSpPr>
            <a:spLocks noGrp="1" noChangeArrowheads="1"/>
          </p:cNvSpPr>
          <p:nvPr>
            <p:ph type="ftr" sz="quarter" idx="11"/>
          </p:nvPr>
        </p:nvSpPr>
        <p:spPr>
          <a:noFill/>
        </p:spPr>
        <p:txBody>
          <a:bodyPr/>
          <a:lstStyle/>
          <a:p>
            <a:r>
              <a:rPr lang="en-US" smtClean="0"/>
              <a:t>NPOESS Data Formats Working Group</a:t>
            </a:r>
            <a:endParaRPr lang="en-US"/>
          </a:p>
        </p:txBody>
      </p:sp>
      <p:sp>
        <p:nvSpPr>
          <p:cNvPr id="20484" name="Rectangle 18"/>
          <p:cNvSpPr>
            <a:spLocks noGrp="1" noChangeArrowheads="1"/>
          </p:cNvSpPr>
          <p:nvPr>
            <p:ph type="sldNum" sz="quarter" idx="12"/>
          </p:nvPr>
        </p:nvSpPr>
        <p:spPr>
          <a:noFill/>
        </p:spPr>
        <p:txBody>
          <a:bodyPr/>
          <a:lstStyle/>
          <a:p>
            <a:fld id="{690E7FB3-68D9-4337-A13E-661FBBF78116}" type="slidenum">
              <a:rPr lang="en-US"/>
              <a:pPr/>
              <a:t>12</a:t>
            </a:fld>
            <a:endParaRPr lang="en-US"/>
          </a:p>
        </p:txBody>
      </p:sp>
      <p:sp>
        <p:nvSpPr>
          <p:cNvPr id="20485" name="Rectangle 2"/>
          <p:cNvSpPr>
            <a:spLocks noGrp="1" noChangeArrowheads="1"/>
          </p:cNvSpPr>
          <p:nvPr>
            <p:ph type="ctrTitle"/>
          </p:nvPr>
        </p:nvSpPr>
        <p:spPr>
          <a:xfrm>
            <a:off x="685800" y="2209800"/>
            <a:ext cx="8001000" cy="2895600"/>
          </a:xfrm>
        </p:spPr>
        <p:txBody>
          <a:bodyPr/>
          <a:lstStyle/>
          <a:p>
            <a:pPr eaLnBrk="1" hangingPunct="1"/>
            <a:r>
              <a:rPr lang="en-US" dirty="0" smtClean="0"/>
              <a:t>New APIs Highlights</a:t>
            </a:r>
          </a:p>
        </p:txBody>
      </p:sp>
      <p:sp>
        <p:nvSpPr>
          <p:cNvPr id="20486"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13</a:t>
            </a:fld>
            <a:endParaRPr lang="en-US"/>
          </a:p>
        </p:txBody>
      </p:sp>
      <p:sp>
        <p:nvSpPr>
          <p:cNvPr id="26629" name="Rectangle 2"/>
          <p:cNvSpPr>
            <a:spLocks noGrp="1" noChangeArrowheads="1"/>
          </p:cNvSpPr>
          <p:nvPr>
            <p:ph type="title"/>
          </p:nvPr>
        </p:nvSpPr>
        <p:spPr/>
        <p:txBody>
          <a:bodyPr/>
          <a:lstStyle/>
          <a:p>
            <a:r>
              <a:rPr lang="en-US" sz="3200" dirty="0" smtClean="0"/>
              <a:t>New APIs Highlights</a:t>
            </a:r>
          </a:p>
        </p:txBody>
      </p:sp>
      <p:sp>
        <p:nvSpPr>
          <p:cNvPr id="12" name="Content Placeholder 11"/>
          <p:cNvSpPr>
            <a:spLocks noGrp="1"/>
          </p:cNvSpPr>
          <p:nvPr>
            <p:ph idx="1"/>
          </p:nvPr>
        </p:nvSpPr>
        <p:spPr>
          <a:xfrm>
            <a:off x="304800" y="990600"/>
            <a:ext cx="8458200" cy="5486400"/>
          </a:xfrm>
        </p:spPr>
        <p:txBody>
          <a:bodyPr/>
          <a:lstStyle/>
          <a:p>
            <a:r>
              <a:rPr lang="en-US" sz="2400" dirty="0" smtClean="0"/>
              <a:t>10 new C APIs to support HDF5 region references and packed bits in support of NPOESS quality flags</a:t>
            </a:r>
          </a:p>
          <a:p>
            <a:r>
              <a:rPr lang="en-US" sz="2400" dirty="0" smtClean="0"/>
              <a:t>New APIs are wrappers around several HDF5 library calls</a:t>
            </a:r>
          </a:p>
          <a:p>
            <a:r>
              <a:rPr lang="en-US" sz="2400" dirty="0" smtClean="0"/>
              <a:t>The latest versions of the documentation are available from </a:t>
            </a:r>
            <a:r>
              <a:rPr lang="en-US" sz="2400" dirty="0" smtClean="0">
                <a:hlinkClick r:id="rId3"/>
              </a:rPr>
              <a:t>http://hdf5dev.pbworks.com/NPOESS-RFCs</a:t>
            </a:r>
            <a:endParaRPr lang="en-US" sz="2400" dirty="0" smtClean="0"/>
          </a:p>
          <a:p>
            <a:pPr lvl="1"/>
            <a:r>
              <a:rPr lang="en-US" sz="2200" dirty="0" smtClean="0"/>
              <a:t>HL APIs</a:t>
            </a:r>
          </a:p>
          <a:p>
            <a:pPr lvl="2"/>
            <a:r>
              <a:rPr lang="en-US" u="sng" dirty="0" smtClean="0">
                <a:solidFill>
                  <a:srgbClr val="0000FF"/>
                </a:solidFill>
              </a:rPr>
              <a:t>Region References</a:t>
            </a:r>
          </a:p>
          <a:p>
            <a:pPr lvl="2"/>
            <a:r>
              <a:rPr lang="en-US" u="sng" dirty="0" smtClean="0">
                <a:solidFill>
                  <a:srgbClr val="0000FF"/>
                </a:solidFill>
              </a:rPr>
              <a:t>Bit-fields</a:t>
            </a:r>
          </a:p>
          <a:p>
            <a:r>
              <a:rPr lang="en-US" sz="2400" dirty="0" smtClean="0">
                <a:solidFill>
                  <a:schemeClr val="tx1"/>
                </a:solidFill>
              </a:rPr>
              <a:t>Source code is based on the HDF5 development branch</a:t>
            </a:r>
          </a:p>
          <a:p>
            <a:r>
              <a:rPr lang="en-US" sz="2400" dirty="0" smtClean="0">
                <a:solidFill>
                  <a:schemeClr val="tx1"/>
                </a:solidFill>
              </a:rPr>
              <a:t>Tested daily on Linux 32 and 64-bit, Solaris, and weekly on Windows XP</a:t>
            </a:r>
          </a:p>
          <a:p>
            <a:pPr>
              <a:buNone/>
            </a:pPr>
            <a:endParaRPr lang="en-US" sz="2400" dirty="0" smtClean="0">
              <a:solidFill>
                <a:schemeClr val="tx1"/>
              </a:solidFill>
            </a:endParaRPr>
          </a:p>
          <a:p>
            <a:pPr lvl="2">
              <a:buNone/>
            </a:pPr>
            <a:endParaRPr lang="en-US" u="sng" dirty="0" smtClean="0">
              <a:solidFill>
                <a:srgbClr val="0000FF"/>
              </a:solidFill>
            </a:endParaRP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14</a:t>
            </a:fld>
            <a:endParaRPr lang="en-US"/>
          </a:p>
        </p:txBody>
      </p:sp>
      <p:sp>
        <p:nvSpPr>
          <p:cNvPr id="26629" name="Rectangle 2"/>
          <p:cNvSpPr>
            <a:spLocks noGrp="1" noChangeArrowheads="1"/>
          </p:cNvSpPr>
          <p:nvPr>
            <p:ph type="title"/>
          </p:nvPr>
        </p:nvSpPr>
        <p:spPr/>
        <p:txBody>
          <a:bodyPr/>
          <a:lstStyle/>
          <a:p>
            <a:r>
              <a:rPr lang="en-US" sz="3200" dirty="0" smtClean="0"/>
              <a:t>New APIs Highlights</a:t>
            </a:r>
          </a:p>
        </p:txBody>
      </p:sp>
      <p:sp>
        <p:nvSpPr>
          <p:cNvPr id="7" name="Content Placeholder 6"/>
          <p:cNvSpPr>
            <a:spLocks noGrp="1"/>
          </p:cNvSpPr>
          <p:nvPr>
            <p:ph idx="1"/>
          </p:nvPr>
        </p:nvSpPr>
        <p:spPr/>
        <p:txBody>
          <a:bodyPr/>
          <a:lstStyle/>
          <a:p>
            <a:r>
              <a:rPr lang="en-US" dirty="0" smtClean="0"/>
              <a:t>There will be no decision made which APIs will be brought back to the mainstream HDF5 library until we hear from NPOESS and general HDF5 community.</a:t>
            </a:r>
          </a:p>
          <a:p>
            <a:r>
              <a:rPr lang="en-US" dirty="0" smtClean="0"/>
              <a:t>Consider current version as a PROTOTYPE that will help to gather and refine requirements.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15</a:t>
            </a:fld>
            <a:endParaRPr lang="en-US"/>
          </a:p>
        </p:txBody>
      </p:sp>
      <p:sp>
        <p:nvSpPr>
          <p:cNvPr id="26629" name="Rectangle 2"/>
          <p:cNvSpPr>
            <a:spLocks noGrp="1" noChangeArrowheads="1"/>
          </p:cNvSpPr>
          <p:nvPr>
            <p:ph type="title"/>
          </p:nvPr>
        </p:nvSpPr>
        <p:spPr/>
        <p:txBody>
          <a:bodyPr/>
          <a:lstStyle/>
          <a:p>
            <a:r>
              <a:rPr lang="en-US" sz="3200" dirty="0" smtClean="0"/>
              <a:t>New APIs Highlights</a:t>
            </a:r>
          </a:p>
        </p:txBody>
      </p:sp>
      <p:sp>
        <p:nvSpPr>
          <p:cNvPr id="7" name="Content Placeholder 6"/>
          <p:cNvSpPr>
            <a:spLocks noGrp="1"/>
          </p:cNvSpPr>
          <p:nvPr>
            <p:ph idx="1"/>
          </p:nvPr>
        </p:nvSpPr>
        <p:spPr/>
        <p:txBody>
          <a:bodyPr/>
          <a:lstStyle/>
          <a:p>
            <a:r>
              <a:rPr lang="en-US" dirty="0" smtClean="0"/>
              <a:t>New region reference APIs </a:t>
            </a:r>
          </a:p>
          <a:p>
            <a:pPr lvl="1"/>
            <a:r>
              <a:rPr lang="en-US" dirty="0" smtClean="0"/>
              <a:t>Query information about data</a:t>
            </a:r>
          </a:p>
          <a:p>
            <a:pPr lvl="2"/>
            <a:r>
              <a:rPr lang="en-US" dirty="0" smtClean="0"/>
              <a:t>Get information about data pointed to by region reference (full path of the </a:t>
            </a:r>
            <a:r>
              <a:rPr lang="en-US" dirty="0" err="1" smtClean="0"/>
              <a:t>datatset</a:t>
            </a:r>
            <a:r>
              <a:rPr lang="en-US" dirty="0" smtClean="0"/>
              <a:t>, </a:t>
            </a:r>
            <a:r>
              <a:rPr lang="en-US" dirty="0" err="1" smtClean="0"/>
              <a:t>datatype</a:t>
            </a:r>
            <a:r>
              <a:rPr lang="en-US" dirty="0" smtClean="0"/>
              <a:t>, dimensionality, description of selected region, i.e., corners of the rectangular region.)</a:t>
            </a:r>
          </a:p>
          <a:p>
            <a:pPr lvl="1"/>
            <a:r>
              <a:rPr lang="en-US" dirty="0" smtClean="0"/>
              <a:t>Access region reference raw data</a:t>
            </a:r>
          </a:p>
          <a:p>
            <a:pPr lvl="2"/>
            <a:r>
              <a:rPr lang="en-US" dirty="0" smtClean="0"/>
              <a:t>Read data pointed to by a region reference to an application buffer.</a:t>
            </a:r>
          </a:p>
          <a:p>
            <a:pPr lvl="2"/>
            <a:r>
              <a:rPr lang="en-US" dirty="0" smtClean="0"/>
              <a:t>Read data described by its location in the dataset to an application buffer.</a:t>
            </a:r>
          </a:p>
          <a:p>
            <a:pPr lvl="2"/>
            <a:r>
              <a:rPr lang="en-US" dirty="0" smtClean="0"/>
              <a:t>Create dataset with raw data pointed by the array of region references.</a:t>
            </a:r>
          </a:p>
          <a:p>
            <a:pPr lvl="2"/>
            <a:endParaRPr lang="en-US" dirty="0" smtClean="0"/>
          </a:p>
          <a:p>
            <a:pPr lvl="2"/>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16</a:t>
            </a:fld>
            <a:endParaRPr lang="en-US"/>
          </a:p>
        </p:txBody>
      </p:sp>
      <p:sp>
        <p:nvSpPr>
          <p:cNvPr id="26629" name="Rectangle 2"/>
          <p:cNvSpPr>
            <a:spLocks noGrp="1" noChangeArrowheads="1"/>
          </p:cNvSpPr>
          <p:nvPr>
            <p:ph type="title"/>
          </p:nvPr>
        </p:nvSpPr>
        <p:spPr/>
        <p:txBody>
          <a:bodyPr/>
          <a:lstStyle/>
          <a:p>
            <a:r>
              <a:rPr lang="en-US" sz="3200" dirty="0" smtClean="0"/>
              <a:t>New APIs Highlights</a:t>
            </a:r>
          </a:p>
        </p:txBody>
      </p:sp>
      <p:sp>
        <p:nvSpPr>
          <p:cNvPr id="7" name="Content Placeholder 6"/>
          <p:cNvSpPr>
            <a:spLocks noGrp="1"/>
          </p:cNvSpPr>
          <p:nvPr>
            <p:ph idx="1"/>
          </p:nvPr>
        </p:nvSpPr>
        <p:spPr/>
        <p:txBody>
          <a:bodyPr/>
          <a:lstStyle/>
          <a:p>
            <a:r>
              <a:rPr lang="en-US" dirty="0" smtClean="0"/>
              <a:t>New region reference APIs (continue)</a:t>
            </a:r>
          </a:p>
          <a:p>
            <a:pPr lvl="1"/>
            <a:r>
              <a:rPr lang="en-US" dirty="0" smtClean="0"/>
              <a:t>Create region references </a:t>
            </a:r>
          </a:p>
          <a:p>
            <a:pPr lvl="2"/>
            <a:r>
              <a:rPr lang="en-US" dirty="0" smtClean="0"/>
              <a:t>Create array of region references using list of datasets names and </a:t>
            </a:r>
            <a:r>
              <a:rPr lang="en-US" dirty="0" err="1" smtClean="0"/>
              <a:t>hyperslab</a:t>
            </a:r>
            <a:r>
              <a:rPr lang="en-US" dirty="0" smtClean="0"/>
              <a:t> descriptions</a:t>
            </a:r>
          </a:p>
          <a:p>
            <a:pPr lvl="2"/>
            <a:r>
              <a:rPr lang="en-US" dirty="0" smtClean="0"/>
              <a:t>Traverse a group tree and create a new dataset with region references to all found </a:t>
            </a:r>
            <a:r>
              <a:rPr lang="en-US" dirty="0" err="1" smtClean="0"/>
              <a:t>datastes</a:t>
            </a:r>
            <a:endParaRPr lang="en-US" dirty="0" smtClean="0"/>
          </a:p>
          <a:p>
            <a:pPr lvl="1"/>
            <a:r>
              <a:rPr lang="en-US" dirty="0" smtClean="0"/>
              <a:t>Gather raw data in one dataset</a:t>
            </a:r>
          </a:p>
          <a:p>
            <a:pPr lvl="2"/>
            <a:r>
              <a:rPr lang="en-US" dirty="0" smtClean="0"/>
              <a:t>Copy raw data pointed by region references to a specified location </a:t>
            </a:r>
          </a:p>
          <a:p>
            <a:pPr lvl="1"/>
            <a:r>
              <a:rPr lang="en-US" dirty="0" smtClean="0"/>
              <a:t>Copy references</a:t>
            </a:r>
          </a:p>
          <a:p>
            <a:pPr lvl="2"/>
            <a:r>
              <a:rPr lang="en-US" dirty="0" smtClean="0"/>
              <a:t>Copy raw data pointed by region reference to a specified location and create a reference to it</a:t>
            </a:r>
          </a:p>
          <a:p>
            <a:pPr lvl="2"/>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17</a:t>
            </a:fld>
            <a:endParaRPr lang="en-US"/>
          </a:p>
        </p:txBody>
      </p:sp>
      <p:sp>
        <p:nvSpPr>
          <p:cNvPr id="26629" name="Rectangle 2"/>
          <p:cNvSpPr>
            <a:spLocks noGrp="1" noChangeArrowheads="1"/>
          </p:cNvSpPr>
          <p:nvPr>
            <p:ph type="title"/>
          </p:nvPr>
        </p:nvSpPr>
        <p:spPr/>
        <p:txBody>
          <a:bodyPr/>
          <a:lstStyle/>
          <a:p>
            <a:r>
              <a:rPr lang="en-US" sz="3200" dirty="0" smtClean="0"/>
              <a:t>New APIs Highlights</a:t>
            </a:r>
          </a:p>
        </p:txBody>
      </p:sp>
      <p:sp>
        <p:nvSpPr>
          <p:cNvPr id="7" name="Content Placeholder 6"/>
          <p:cNvSpPr>
            <a:spLocks noGrp="1"/>
          </p:cNvSpPr>
          <p:nvPr>
            <p:ph idx="1"/>
          </p:nvPr>
        </p:nvSpPr>
        <p:spPr/>
        <p:txBody>
          <a:bodyPr/>
          <a:lstStyle/>
          <a:p>
            <a:r>
              <a:rPr lang="en-US" dirty="0" smtClean="0"/>
              <a:t>New packed bit-field APIs</a:t>
            </a:r>
          </a:p>
          <a:p>
            <a:pPr lvl="2"/>
            <a:r>
              <a:rPr lang="en-US" dirty="0" smtClean="0"/>
              <a:t>Extracts bit-field values from a dataset into application buffer</a:t>
            </a:r>
          </a:p>
          <a:p>
            <a:pPr lvl="2"/>
            <a:r>
              <a:rPr lang="en-US" dirty="0" smtClean="0"/>
              <a:t>Deficiencies:</a:t>
            </a:r>
          </a:p>
          <a:p>
            <a:pPr lvl="3"/>
            <a:r>
              <a:rPr lang="en-US" dirty="0" smtClean="0"/>
              <a:t>HDF5 doesn’t have a knowledge about the meaning of a bit-field and currently doesn’t store any information about the packed data</a:t>
            </a:r>
          </a:p>
          <a:p>
            <a:pPr lvl="3"/>
            <a:r>
              <a:rPr lang="en-US" dirty="0" smtClean="0"/>
              <a:t>NPOESS stores information in a separate file that user has to access to find and interpret bit-filed data</a:t>
            </a:r>
          </a:p>
          <a:p>
            <a:pPr lvl="3"/>
            <a:r>
              <a:rPr lang="en-US" dirty="0" smtClean="0"/>
              <a:t>HDF5 provides several way for storing “low range data”</a:t>
            </a:r>
          </a:p>
          <a:p>
            <a:pPr lvl="4"/>
            <a:r>
              <a:rPr lang="en-US" dirty="0" smtClean="0"/>
              <a:t>N-bit data</a:t>
            </a:r>
          </a:p>
          <a:p>
            <a:pPr lvl="4"/>
            <a:r>
              <a:rPr lang="en-US" dirty="0" smtClean="0"/>
              <a:t>Different compression methods</a:t>
            </a:r>
          </a:p>
          <a:p>
            <a:pPr lvl="1"/>
            <a:r>
              <a:rPr lang="en-US" dirty="0" smtClean="0"/>
              <a:t>This API is very specific to NPOESS data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6"/>
          <p:cNvSpPr>
            <a:spLocks noGrp="1" noChangeArrowheads="1"/>
          </p:cNvSpPr>
          <p:nvPr>
            <p:ph type="dt" sz="quarter" idx="10"/>
          </p:nvPr>
        </p:nvSpPr>
        <p:spPr>
          <a:noFill/>
        </p:spPr>
        <p:txBody>
          <a:bodyPr/>
          <a:lstStyle/>
          <a:p>
            <a:r>
              <a:rPr lang="en-US" smtClean="0"/>
              <a:t>June 30, 2009</a:t>
            </a:r>
            <a:endParaRPr lang="en-US"/>
          </a:p>
        </p:txBody>
      </p:sp>
      <p:sp>
        <p:nvSpPr>
          <p:cNvPr id="16387" name="Rectangle 17"/>
          <p:cNvSpPr>
            <a:spLocks noGrp="1" noChangeArrowheads="1"/>
          </p:cNvSpPr>
          <p:nvPr>
            <p:ph type="ftr" sz="quarter" idx="11"/>
          </p:nvPr>
        </p:nvSpPr>
        <p:spPr>
          <a:noFill/>
        </p:spPr>
        <p:txBody>
          <a:bodyPr/>
          <a:lstStyle/>
          <a:p>
            <a:r>
              <a:rPr lang="en-US" smtClean="0"/>
              <a:t>NPOESS Data Formats Working Group</a:t>
            </a:r>
            <a:endParaRPr lang="en-US"/>
          </a:p>
        </p:txBody>
      </p:sp>
      <p:sp>
        <p:nvSpPr>
          <p:cNvPr id="16388" name="Rectangle 18"/>
          <p:cNvSpPr>
            <a:spLocks noGrp="1" noChangeArrowheads="1"/>
          </p:cNvSpPr>
          <p:nvPr>
            <p:ph type="sldNum" sz="quarter" idx="12"/>
          </p:nvPr>
        </p:nvSpPr>
        <p:spPr>
          <a:noFill/>
        </p:spPr>
        <p:txBody>
          <a:bodyPr/>
          <a:lstStyle/>
          <a:p>
            <a:fld id="{9D6F492C-66DE-46CE-A430-5D657499886E}" type="slidenum">
              <a:rPr lang="en-US"/>
              <a:pPr/>
              <a:t>18</a:t>
            </a:fld>
            <a:endParaRPr lang="en-US"/>
          </a:p>
        </p:txBody>
      </p:sp>
      <p:sp>
        <p:nvSpPr>
          <p:cNvPr id="16389" name="Rectangle 2"/>
          <p:cNvSpPr>
            <a:spLocks noGrp="1" noChangeArrowheads="1"/>
          </p:cNvSpPr>
          <p:nvPr>
            <p:ph type="ctrTitle"/>
          </p:nvPr>
        </p:nvSpPr>
        <p:spPr>
          <a:xfrm>
            <a:off x="685800" y="1524000"/>
            <a:ext cx="7772400" cy="2057400"/>
          </a:xfrm>
        </p:spPr>
        <p:txBody>
          <a:bodyPr/>
          <a:lstStyle/>
          <a:p>
            <a:pPr eaLnBrk="1" hangingPunct="1"/>
            <a:r>
              <a:rPr lang="en-US" i="1" dirty="0" smtClean="0"/>
              <a:t> </a:t>
            </a:r>
            <a:r>
              <a:rPr lang="en-US" dirty="0" smtClean="0"/>
              <a:t>Update on h5dump</a:t>
            </a:r>
            <a:endParaRPr lang="en-US" sz="3600" dirty="0" smtClean="0"/>
          </a:p>
        </p:txBody>
      </p:sp>
      <p:sp>
        <p:nvSpPr>
          <p:cNvPr id="16390" name="Rectangle 3"/>
          <p:cNvSpPr>
            <a:spLocks noGrp="1" noChangeArrowheads="1"/>
          </p:cNvSpPr>
          <p:nvPr>
            <p:ph type="subTitle" idx="1"/>
          </p:nvPr>
        </p:nvSpPr>
        <p:spPr>
          <a:xfrm>
            <a:off x="1371600" y="4114800"/>
            <a:ext cx="6400800" cy="2286000"/>
          </a:xfrm>
        </p:spPr>
        <p:txBody>
          <a:bodyPr/>
          <a:lstStyle/>
          <a:p>
            <a:pPr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19</a:t>
            </a:fld>
            <a:endParaRPr lang="en-US"/>
          </a:p>
        </p:txBody>
      </p:sp>
      <p:sp>
        <p:nvSpPr>
          <p:cNvPr id="26629" name="Rectangle 2"/>
          <p:cNvSpPr>
            <a:spLocks noGrp="1" noChangeArrowheads="1"/>
          </p:cNvSpPr>
          <p:nvPr>
            <p:ph type="title"/>
          </p:nvPr>
        </p:nvSpPr>
        <p:spPr/>
        <p:txBody>
          <a:bodyPr/>
          <a:lstStyle/>
          <a:p>
            <a:r>
              <a:rPr lang="en-US" sz="3200" dirty="0" smtClean="0"/>
              <a:t>h5dump and region reference data</a:t>
            </a:r>
          </a:p>
        </p:txBody>
      </p:sp>
      <p:sp>
        <p:nvSpPr>
          <p:cNvPr id="7" name="Content Placeholder 6"/>
          <p:cNvSpPr>
            <a:spLocks noGrp="1"/>
          </p:cNvSpPr>
          <p:nvPr>
            <p:ph idx="1"/>
          </p:nvPr>
        </p:nvSpPr>
        <p:spPr/>
        <p:txBody>
          <a:bodyPr/>
          <a:lstStyle/>
          <a:p>
            <a:r>
              <a:rPr lang="en-US" dirty="0" smtClean="0"/>
              <a:t>Added new flag –R to display data pointed by region references</a:t>
            </a:r>
          </a:p>
          <a:p>
            <a:r>
              <a:rPr lang="en-US" dirty="0" smtClean="0"/>
              <a:t>Can be used in combinations with other flags to display only one dataset, or to display selection in the dataset, or export data to a text or binary file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1066800"/>
            <a:ext cx="7010400" cy="533400"/>
          </a:xfrm>
        </p:spPr>
        <p:txBody>
          <a:bodyPr/>
          <a:lstStyle/>
          <a:p>
            <a:r>
              <a:rPr lang="en-US" sz="4400" dirty="0" smtClean="0"/>
              <a:t>Goal</a:t>
            </a:r>
            <a:endParaRPr lang="en-US" sz="4400" dirty="0"/>
          </a:p>
        </p:txBody>
      </p:sp>
      <p:sp>
        <p:nvSpPr>
          <p:cNvPr id="5" name="Slide Number Placeholder 4"/>
          <p:cNvSpPr>
            <a:spLocks noGrp="1"/>
          </p:cNvSpPr>
          <p:nvPr>
            <p:ph type="sldNum" sz="quarter" idx="12"/>
          </p:nvPr>
        </p:nvSpPr>
        <p:spPr/>
        <p:txBody>
          <a:bodyPr/>
          <a:lstStyle/>
          <a:p>
            <a:fld id="{66990693-FCA4-456D-B0D1-1E6BC96D0376}" type="slidenum">
              <a:rPr lang="en-US" smtClean="0"/>
              <a:pPr/>
              <a:t>2</a:t>
            </a:fld>
            <a:endParaRPr lang="en-US"/>
          </a:p>
        </p:txBody>
      </p:sp>
      <p:sp>
        <p:nvSpPr>
          <p:cNvPr id="9" name="Text Placeholder 8"/>
          <p:cNvSpPr>
            <a:spLocks noGrp="1"/>
          </p:cNvSpPr>
          <p:nvPr>
            <p:ph type="body" sz="quarter" idx="4294967295"/>
          </p:nvPr>
        </p:nvSpPr>
        <p:spPr>
          <a:xfrm>
            <a:off x="1219200" y="1866900"/>
            <a:ext cx="7010400" cy="3124200"/>
          </a:xfrm>
        </p:spPr>
        <p:txBody>
          <a:bodyPr/>
          <a:lstStyle/>
          <a:p>
            <a:pPr marL="0" indent="0" algn="ctr">
              <a:buNone/>
            </a:pPr>
            <a:r>
              <a:rPr lang="en-US" sz="3600" b="1" dirty="0" smtClean="0">
                <a:solidFill>
                  <a:srgbClr val="0000FF"/>
                </a:solidFill>
              </a:rPr>
              <a:t>To develop and adapt HDF5 software and provide HDF5 support for NPP/NPOESS.</a:t>
            </a:r>
            <a:endParaRPr lang="en-US" sz="3600" b="1" dirty="0">
              <a:solidFill>
                <a:srgbClr val="0000FF"/>
              </a:solidFill>
            </a:endParaRPr>
          </a:p>
        </p:txBody>
      </p:sp>
      <p:sp>
        <p:nvSpPr>
          <p:cNvPr id="8" name="Rectangle 17"/>
          <p:cNvSpPr>
            <a:spLocks noGrp="1" noChangeArrowheads="1"/>
          </p:cNvSpPr>
          <p:nvPr>
            <p:ph type="ftr" sz="quarter" idx="11"/>
          </p:nvPr>
        </p:nvSpPr>
        <p:spPr>
          <a:xfrm>
            <a:off x="2286000" y="6629400"/>
            <a:ext cx="3962400" cy="228600"/>
          </a:xfrm>
          <a:noFill/>
        </p:spPr>
        <p:txBody>
          <a:bodyPr/>
          <a:lstStyle/>
          <a:p>
            <a:r>
              <a:rPr lang="en-US" smtClean="0"/>
              <a:t>NPOESS Data Formats Working Group</a:t>
            </a:r>
            <a:endParaRPr lang="en-US" dirty="0"/>
          </a:p>
        </p:txBody>
      </p:sp>
      <p:sp>
        <p:nvSpPr>
          <p:cNvPr id="11" name="Rectangle 16"/>
          <p:cNvSpPr>
            <a:spLocks noGrp="1" noChangeArrowheads="1"/>
          </p:cNvSpPr>
          <p:nvPr>
            <p:ph type="dt" sz="quarter" idx="10"/>
          </p:nvPr>
        </p:nvSpPr>
        <p:spPr>
          <a:xfrm>
            <a:off x="304800" y="6629400"/>
            <a:ext cx="1981200" cy="228600"/>
          </a:xfrm>
          <a:noFill/>
        </p:spPr>
        <p:txBody>
          <a:bodyPr/>
          <a:lstStyle/>
          <a:p>
            <a:r>
              <a:rPr lang="en-US" smtClean="0"/>
              <a:t>June 30, 2009</a:t>
            </a:r>
            <a:endParaRPr lang="en-US"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20</a:t>
            </a:fld>
            <a:endParaRPr lang="en-US"/>
          </a:p>
        </p:txBody>
      </p:sp>
      <p:sp>
        <p:nvSpPr>
          <p:cNvPr id="26629" name="Rectangle 2"/>
          <p:cNvSpPr>
            <a:spLocks noGrp="1" noChangeArrowheads="1"/>
          </p:cNvSpPr>
          <p:nvPr>
            <p:ph type="title"/>
          </p:nvPr>
        </p:nvSpPr>
        <p:spPr/>
        <p:txBody>
          <a:bodyPr/>
          <a:lstStyle/>
          <a:p>
            <a:r>
              <a:rPr lang="en-US" sz="3200" dirty="0" smtClean="0"/>
              <a:t>h5dump example</a:t>
            </a:r>
          </a:p>
        </p:txBody>
      </p:sp>
      <p:sp>
        <p:nvSpPr>
          <p:cNvPr id="7" name="Content Placeholder 6"/>
          <p:cNvSpPr>
            <a:spLocks noGrp="1"/>
          </p:cNvSpPr>
          <p:nvPr>
            <p:ph idx="1"/>
          </p:nvPr>
        </p:nvSpPr>
        <p:spPr/>
        <p:txBody>
          <a:bodyPr/>
          <a:lstStyle/>
          <a:p>
            <a:pPr>
              <a:buNone/>
            </a:pPr>
            <a:r>
              <a:rPr lang="en-US" sz="2400" dirty="0" smtClean="0">
                <a:latin typeface="Courier 10 Pitch" pitchFamily="1" charset="0"/>
                <a:ea typeface="DejaVu Sans" charset="0"/>
                <a:cs typeface="DejaVu Sans" charset="0"/>
              </a:rPr>
              <a:t>&gt; h5dump FileA.h5</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HDF5 "FileA.h5"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DATASET "R1"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DATATYPE  H5T_REFERENCE</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DATASPACE  SIMPLE { ( 4 ) / ( 4 )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DATA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(0):  DATASET /Group_1D/DS1 {(1), (6), (9), (10), (14)},</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(3):  DATASET /Group_3D/DS3 {(3,3,3)-(4,4,4)}</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a:r>
            <a:br>
              <a:rPr lang="en-US" sz="2400" dirty="0" smtClean="0">
                <a:latin typeface="Courier 10 Pitch" pitchFamily="1" charset="0"/>
                <a:ea typeface="DejaVu Sans" charset="0"/>
                <a:cs typeface="DejaVu Sans" charset="0"/>
              </a:rPr>
            </a:br>
            <a:endParaRPr lang="en-US" sz="2400" dirty="0" smtClean="0">
              <a:latin typeface="Courier 10 Pitch" pitchFamily="1" charset="0"/>
              <a:ea typeface="DejaVu Sans" charset="0"/>
              <a:cs typeface="DejaVu Sans"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21</a:t>
            </a:fld>
            <a:endParaRPr lang="en-US"/>
          </a:p>
        </p:txBody>
      </p:sp>
      <p:sp>
        <p:nvSpPr>
          <p:cNvPr id="26629" name="Rectangle 2"/>
          <p:cNvSpPr>
            <a:spLocks noGrp="1" noChangeArrowheads="1"/>
          </p:cNvSpPr>
          <p:nvPr>
            <p:ph type="title"/>
          </p:nvPr>
        </p:nvSpPr>
        <p:spPr/>
        <p:txBody>
          <a:bodyPr/>
          <a:lstStyle/>
          <a:p>
            <a:r>
              <a:rPr lang="en-US" sz="3200" dirty="0" smtClean="0"/>
              <a:t>h5dump example (first element)</a:t>
            </a:r>
          </a:p>
        </p:txBody>
      </p:sp>
      <p:sp>
        <p:nvSpPr>
          <p:cNvPr id="7" name="Content Placeholder 6"/>
          <p:cNvSpPr>
            <a:spLocks noGrp="1"/>
          </p:cNvSpPr>
          <p:nvPr>
            <p:ph idx="1"/>
          </p:nvPr>
        </p:nvSpPr>
        <p:spPr/>
        <p:txBody>
          <a:bodyPr/>
          <a:lstStyle/>
          <a:p>
            <a:pPr>
              <a:buNone/>
            </a:pPr>
            <a:r>
              <a:rPr lang="en-US" sz="2000" dirty="0" smtClean="0">
                <a:latin typeface="Courier 10 Pitch" pitchFamily="1" charset="0"/>
                <a:ea typeface="DejaVu Sans" charset="0"/>
                <a:cs typeface="DejaVu Sans" charset="0"/>
              </a:rPr>
              <a:t>&gt; h5dump –R FileA.h5</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HDF5 "FileA.h5" {</a:t>
            </a:r>
          </a:p>
          <a:p>
            <a:pPr>
              <a:buNone/>
            </a:pPr>
            <a:r>
              <a:rPr lang="en-US" sz="2400" dirty="0" smtClean="0">
                <a:latin typeface="Courier 10 Pitch" pitchFamily="1" charset="0"/>
                <a:ea typeface="DejaVu Sans" charset="0"/>
                <a:cs typeface="DejaVu Sans" charset="0"/>
              </a:rPr>
              <a:t>...</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a:t>
            </a:r>
            <a:r>
              <a:rPr lang="en-US" sz="1800" dirty="0" smtClean="0">
                <a:latin typeface="Courier 10 Pitch" pitchFamily="1" charset="0"/>
                <a:ea typeface="DejaVu Sans" charset="0"/>
                <a:cs typeface="DejaVu Sans" charset="0"/>
              </a:rPr>
              <a:t>DATASET "R1"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DATATYPE  H5T_REFERENCE</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DATASPACE  SIMPLE { ( 4 ) / ( 4 )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DATA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(0): DATASET /Group_1D/DS1 {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(0): </a:t>
            </a:r>
            <a:r>
              <a:rPr lang="en-US" sz="1800" dirty="0" smtClean="0">
                <a:solidFill>
                  <a:srgbClr val="1C14FF"/>
                </a:solidFill>
                <a:latin typeface="Courier 10 Pitch" pitchFamily="1" charset="0"/>
                <a:ea typeface="DejaVu Sans" charset="0"/>
                <a:cs typeface="DejaVu Sans" charset="0"/>
              </a:rPr>
              <a:t>REGION_TYPE POINT  (1), (6), (9), (10), (14) </a:t>
            </a:r>
            <a:r>
              <a:rPr lang="en-US" sz="1800" dirty="0" smtClean="0">
                <a:latin typeface="Courier 10 Pitch" pitchFamily="1" charset="0"/>
                <a:ea typeface="DejaVu Sans" charset="0"/>
                <a:cs typeface="DejaVu Sans" charset="0"/>
              </a:rPr>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(0): DATATYPE  H5T_STD_I32LE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(0): DATASPACE  SIMPLE { ( 17 ) / ( 17 )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a:t>
            </a:r>
            <a:r>
              <a:rPr lang="en-US" sz="1800" dirty="0" smtClean="0">
                <a:solidFill>
                  <a:srgbClr val="1C14FF"/>
                </a:solidFill>
                <a:latin typeface="Courier 10 Pitch" pitchFamily="1" charset="0"/>
                <a:ea typeface="DejaVu Sans" charset="0"/>
                <a:cs typeface="DejaVu Sans" charset="0"/>
              </a:rPr>
              <a:t>(0): DATA { </a:t>
            </a:r>
            <a:br>
              <a:rPr lang="en-US" sz="1800" dirty="0" smtClean="0">
                <a:solidFill>
                  <a:srgbClr val="1C14FF"/>
                </a:solidFill>
                <a:latin typeface="Courier 10 Pitch" pitchFamily="1" charset="0"/>
                <a:ea typeface="DejaVu Sans" charset="0"/>
                <a:cs typeface="DejaVu Sans" charset="0"/>
              </a:rPr>
            </a:br>
            <a:r>
              <a:rPr lang="en-US" sz="1800" dirty="0" smtClean="0">
                <a:solidFill>
                  <a:srgbClr val="1C14FF"/>
                </a:solidFill>
                <a:latin typeface="Courier 10 Pitch" pitchFamily="1" charset="0"/>
                <a:ea typeface="DejaVu Sans" charset="0"/>
                <a:cs typeface="DejaVu Sans" charset="0"/>
              </a:rPr>
              <a:t>            (1): 1, </a:t>
            </a:r>
            <a:br>
              <a:rPr lang="en-US" sz="1800" dirty="0" smtClean="0">
                <a:solidFill>
                  <a:srgbClr val="1C14FF"/>
                </a:solidFill>
                <a:latin typeface="Courier 10 Pitch" pitchFamily="1" charset="0"/>
                <a:ea typeface="DejaVu Sans" charset="0"/>
                <a:cs typeface="DejaVu Sans" charset="0"/>
              </a:rPr>
            </a:br>
            <a:r>
              <a:rPr lang="en-US" sz="1800" dirty="0" smtClean="0">
                <a:solidFill>
                  <a:srgbClr val="1C14FF"/>
                </a:solidFill>
                <a:latin typeface="Courier 10 Pitch" pitchFamily="1" charset="0"/>
                <a:ea typeface="DejaVu Sans" charset="0"/>
                <a:cs typeface="DejaVu Sans" charset="0"/>
              </a:rPr>
              <a:t>            (6): 6, </a:t>
            </a:r>
            <a:br>
              <a:rPr lang="en-US" sz="1800" dirty="0" smtClean="0">
                <a:solidFill>
                  <a:srgbClr val="1C14FF"/>
                </a:solidFill>
                <a:latin typeface="Courier 10 Pitch" pitchFamily="1" charset="0"/>
                <a:ea typeface="DejaVu Sans" charset="0"/>
                <a:cs typeface="DejaVu Sans" charset="0"/>
              </a:rPr>
            </a:br>
            <a:r>
              <a:rPr lang="en-US" sz="1800" dirty="0" smtClean="0">
                <a:solidFill>
                  <a:srgbClr val="1C14FF"/>
                </a:solidFill>
                <a:latin typeface="Courier 10 Pitch" pitchFamily="1" charset="0"/>
                <a:ea typeface="DejaVu Sans" charset="0"/>
                <a:cs typeface="DejaVu Sans" charset="0"/>
              </a:rPr>
              <a:t>            (9): 9, </a:t>
            </a:r>
            <a:br>
              <a:rPr lang="en-US" sz="1800" dirty="0" smtClean="0">
                <a:solidFill>
                  <a:srgbClr val="1C14FF"/>
                </a:solidFill>
                <a:latin typeface="Courier 10 Pitch" pitchFamily="1" charset="0"/>
                <a:ea typeface="DejaVu Sans" charset="0"/>
                <a:cs typeface="DejaVu Sans" charset="0"/>
              </a:rPr>
            </a:br>
            <a:r>
              <a:rPr lang="en-US" sz="1800" dirty="0" smtClean="0">
                <a:solidFill>
                  <a:srgbClr val="1C14FF"/>
                </a:solidFill>
                <a:latin typeface="Courier 10 Pitch" pitchFamily="1" charset="0"/>
                <a:ea typeface="DejaVu Sans" charset="0"/>
                <a:cs typeface="DejaVu Sans" charset="0"/>
              </a:rPr>
              <a:t>            (10): 10, </a:t>
            </a:r>
            <a:br>
              <a:rPr lang="en-US" sz="1800" dirty="0" smtClean="0">
                <a:solidFill>
                  <a:srgbClr val="1C14FF"/>
                </a:solidFill>
                <a:latin typeface="Courier 10 Pitch" pitchFamily="1" charset="0"/>
                <a:ea typeface="DejaVu Sans" charset="0"/>
                <a:cs typeface="DejaVu Sans" charset="0"/>
              </a:rPr>
            </a:br>
            <a:r>
              <a:rPr lang="en-US" sz="1800" dirty="0" smtClean="0">
                <a:solidFill>
                  <a:srgbClr val="1C14FF"/>
                </a:solidFill>
                <a:latin typeface="Courier 10 Pitch" pitchFamily="1" charset="0"/>
                <a:ea typeface="DejaVu Sans" charset="0"/>
                <a:cs typeface="DejaVu Sans" charset="0"/>
              </a:rPr>
              <a:t>            (14): 14 </a:t>
            </a:r>
            <a:r>
              <a:rPr lang="en-US" sz="1800" dirty="0" smtClean="0">
                <a:latin typeface="Courier 10 Pitch" pitchFamily="1" charset="0"/>
                <a:ea typeface="DejaVu Sans" charset="0"/>
                <a:cs typeface="DejaVu Sans" charset="0"/>
              </a:rPr>
              <a:t/>
            </a:r>
            <a:br>
              <a:rPr lang="en-US" sz="1800" dirty="0" smtClean="0">
                <a:latin typeface="Courier 10 Pitch" pitchFamily="1" charset="0"/>
                <a:ea typeface="DejaVu Sans" charset="0"/>
                <a:cs typeface="DejaVu Sans" charset="0"/>
              </a:rPr>
            </a:br>
            <a:r>
              <a:rPr lang="en-US" sz="1800" dirty="0" smtClean="0">
                <a:latin typeface="Courier 10 Pitch" pitchFamily="1" charset="0"/>
                <a:ea typeface="DejaVu Sans" charset="0"/>
                <a:cs typeface="DejaVu Sans" charset="0"/>
              </a:rPr>
              <a:t> </a:t>
            </a:r>
            <a:r>
              <a:rPr lang="en-US" sz="2400" dirty="0" smtClean="0">
                <a:latin typeface="Courier 10 Pitch" pitchFamily="1" charset="0"/>
                <a:ea typeface="DejaVu Sans" charset="0"/>
                <a:cs typeface="DejaVu Sans" charset="0"/>
              </a:rPr>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a:r>
            <a:br>
              <a:rPr lang="en-US" sz="2400" dirty="0" smtClean="0">
                <a:latin typeface="Courier 10 Pitch" pitchFamily="1" charset="0"/>
                <a:ea typeface="DejaVu Sans" charset="0"/>
                <a:cs typeface="DejaVu Sans" charset="0"/>
              </a:rPr>
            </a:br>
            <a:endParaRPr lang="en-US" sz="2400" dirty="0" smtClean="0">
              <a:latin typeface="Courier 10 Pitch" pitchFamily="1" charset="0"/>
              <a:ea typeface="DejaVu Sans" charset="0"/>
              <a:cs typeface="DejaVu Sans" charset="0"/>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22</a:t>
            </a:fld>
            <a:endParaRPr lang="en-US"/>
          </a:p>
        </p:txBody>
      </p:sp>
      <p:sp>
        <p:nvSpPr>
          <p:cNvPr id="26629" name="Rectangle 2"/>
          <p:cNvSpPr>
            <a:spLocks noGrp="1" noChangeArrowheads="1"/>
          </p:cNvSpPr>
          <p:nvPr>
            <p:ph type="title"/>
          </p:nvPr>
        </p:nvSpPr>
        <p:spPr/>
        <p:txBody>
          <a:bodyPr/>
          <a:lstStyle/>
          <a:p>
            <a:r>
              <a:rPr lang="en-US" sz="3200" dirty="0" smtClean="0"/>
              <a:t>h5dump example (fourth element)</a:t>
            </a:r>
          </a:p>
        </p:txBody>
      </p:sp>
      <p:sp>
        <p:nvSpPr>
          <p:cNvPr id="7" name="Content Placeholder 6"/>
          <p:cNvSpPr>
            <a:spLocks noGrp="1"/>
          </p:cNvSpPr>
          <p:nvPr>
            <p:ph idx="1"/>
          </p:nvPr>
        </p:nvSpPr>
        <p:spPr/>
        <p:txBody>
          <a:bodyPr/>
          <a:lstStyle/>
          <a:p>
            <a:pPr>
              <a:buNone/>
            </a:pPr>
            <a:r>
              <a:rPr lang="en-US" sz="2000" dirty="0" smtClean="0">
                <a:latin typeface="Courier 10 Pitch" pitchFamily="1" charset="0"/>
                <a:ea typeface="DejaVu Sans" charset="0"/>
                <a:cs typeface="DejaVu Sans" charset="0"/>
              </a:rPr>
              <a:t>&gt; h5dump –R FileA.h5</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HDF5 "FileA.h5" {</a:t>
            </a:r>
          </a:p>
          <a:p>
            <a:pPr>
              <a:buNone/>
            </a:pPr>
            <a:r>
              <a:rPr lang="en-US" sz="2400" dirty="0" smtClean="0">
                <a:latin typeface="Courier 10 Pitch" pitchFamily="1" charset="0"/>
                <a:ea typeface="DejaVu Sans" charset="0"/>
                <a:cs typeface="DejaVu Sans" charset="0"/>
              </a:rPr>
              <a:t>...</a:t>
            </a:r>
            <a:br>
              <a:rPr lang="en-US" sz="24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(3): DATASET /Group_3D/DS3  {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(3): </a:t>
            </a:r>
            <a:r>
              <a:rPr lang="en-US" sz="2000" dirty="0" smtClean="0">
                <a:solidFill>
                  <a:srgbClr val="1C14FF"/>
                </a:solidFill>
                <a:latin typeface="Courier 10 Pitch" pitchFamily="1" charset="0"/>
                <a:ea typeface="DejaVu Sans" charset="0"/>
                <a:cs typeface="DejaVu Sans" charset="0"/>
              </a:rPr>
              <a:t>REGION_TYPE BLOCK  (3,3,3)-(4,4,4) </a:t>
            </a:r>
            <a:r>
              <a:rPr lang="en-US" sz="2000" dirty="0" smtClean="0">
                <a:latin typeface="Courier 10 Pitch" pitchFamily="1" charset="0"/>
                <a:ea typeface="DejaVu Sans" charset="0"/>
                <a:cs typeface="DejaVu Sans" charset="0"/>
              </a:rPr>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(3): DATATYPE  H5T_STD_I32LE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(3): DATASPACE  SIMPLE { ( 6, 6, 6 ) / ( 6, 6, 6 ) }</a:t>
            </a:r>
            <a:br>
              <a:rPr lang="en-US" sz="2000" dirty="0" smtClean="0">
                <a:latin typeface="Courier 10 Pitch" pitchFamily="1" charset="0"/>
                <a:ea typeface="DejaVu Sans" charset="0"/>
                <a:cs typeface="DejaVu Sans" charset="0"/>
              </a:rPr>
            </a:br>
            <a:r>
              <a:rPr lang="en-US" sz="2000" dirty="0" smtClean="0">
                <a:solidFill>
                  <a:schemeClr val="tx1"/>
                </a:solidFill>
                <a:latin typeface="Courier 10 Pitch" pitchFamily="1" charset="0"/>
                <a:ea typeface="DejaVu Sans" charset="0"/>
                <a:cs typeface="DejaVu Sans" charset="0"/>
              </a:rPr>
              <a:t>         (3): DATA { </a:t>
            </a:r>
            <a:r>
              <a:rPr lang="en-US" sz="2000" dirty="0" smtClean="0">
                <a:solidFill>
                  <a:srgbClr val="1C14FF"/>
                </a:solidFill>
                <a:latin typeface="Courier 10 Pitch" pitchFamily="1" charset="0"/>
                <a:ea typeface="DejaVu Sans" charset="0"/>
                <a:cs typeface="DejaVu Sans" charset="0"/>
              </a:rPr>
              <a:t/>
            </a:r>
            <a:br>
              <a:rPr lang="en-US" sz="2000" dirty="0" smtClean="0">
                <a:solidFill>
                  <a:srgbClr val="1C14FF"/>
                </a:solidFill>
                <a:latin typeface="Courier 10 Pitch" pitchFamily="1" charset="0"/>
                <a:ea typeface="DejaVu Sans" charset="0"/>
                <a:cs typeface="DejaVu Sans" charset="0"/>
              </a:rPr>
            </a:br>
            <a:r>
              <a:rPr lang="en-US" sz="2000" dirty="0" smtClean="0">
                <a:solidFill>
                  <a:srgbClr val="1C14FF"/>
                </a:solidFill>
                <a:latin typeface="Courier 10 Pitch" pitchFamily="1" charset="0"/>
                <a:ea typeface="DejaVu Sans" charset="0"/>
                <a:cs typeface="DejaVu Sans" charset="0"/>
              </a:rPr>
              <a:t>            (3,3,3): 444, 445, </a:t>
            </a:r>
            <a:br>
              <a:rPr lang="en-US" sz="2000" dirty="0" smtClean="0">
                <a:solidFill>
                  <a:srgbClr val="1C14FF"/>
                </a:solidFill>
                <a:latin typeface="Courier 10 Pitch" pitchFamily="1" charset="0"/>
                <a:ea typeface="DejaVu Sans" charset="0"/>
                <a:cs typeface="DejaVu Sans" charset="0"/>
              </a:rPr>
            </a:br>
            <a:r>
              <a:rPr lang="en-US" sz="2000" dirty="0" smtClean="0">
                <a:solidFill>
                  <a:srgbClr val="1C14FF"/>
                </a:solidFill>
                <a:latin typeface="Courier 10 Pitch" pitchFamily="1" charset="0"/>
                <a:ea typeface="DejaVu Sans" charset="0"/>
                <a:cs typeface="DejaVu Sans" charset="0"/>
              </a:rPr>
              <a:t>            (3,4,3): 454, 455, </a:t>
            </a:r>
            <a:br>
              <a:rPr lang="en-US" sz="2000" dirty="0" smtClean="0">
                <a:solidFill>
                  <a:srgbClr val="1C14FF"/>
                </a:solidFill>
                <a:latin typeface="Courier 10 Pitch" pitchFamily="1" charset="0"/>
                <a:ea typeface="DejaVu Sans" charset="0"/>
                <a:cs typeface="DejaVu Sans" charset="0"/>
              </a:rPr>
            </a:br>
            <a:r>
              <a:rPr lang="en-US" sz="2000" dirty="0" smtClean="0">
                <a:solidFill>
                  <a:srgbClr val="1C14FF"/>
                </a:solidFill>
                <a:latin typeface="Courier 10 Pitch" pitchFamily="1" charset="0"/>
                <a:ea typeface="DejaVu Sans" charset="0"/>
                <a:cs typeface="DejaVu Sans" charset="0"/>
              </a:rPr>
              <a:t>            (4,3,3): 544, 545, </a:t>
            </a:r>
            <a:br>
              <a:rPr lang="en-US" sz="2000" dirty="0" smtClean="0">
                <a:solidFill>
                  <a:srgbClr val="1C14FF"/>
                </a:solidFill>
                <a:latin typeface="Courier 10 Pitch" pitchFamily="1" charset="0"/>
                <a:ea typeface="DejaVu Sans" charset="0"/>
                <a:cs typeface="DejaVu Sans" charset="0"/>
              </a:rPr>
            </a:br>
            <a:r>
              <a:rPr lang="en-US" sz="2000" dirty="0" smtClean="0">
                <a:solidFill>
                  <a:srgbClr val="1C14FF"/>
                </a:solidFill>
                <a:latin typeface="Courier 10 Pitch" pitchFamily="1" charset="0"/>
                <a:ea typeface="DejaVu Sans" charset="0"/>
                <a:cs typeface="DejaVu Sans" charset="0"/>
              </a:rPr>
              <a:t>            (4,4,3): 554, 555 </a:t>
            </a:r>
            <a:r>
              <a:rPr lang="en-US" sz="2000" dirty="0" smtClean="0">
                <a:latin typeface="Courier 10 Pitch" pitchFamily="1" charset="0"/>
                <a:ea typeface="DejaVu Sans" charset="0"/>
                <a:cs typeface="DejaVu Sans" charset="0"/>
              </a:rPr>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(3):  }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(3): }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a:t>
            </a:r>
            <a:r>
              <a:rPr lang="en-US" sz="2400" dirty="0" smtClean="0">
                <a:latin typeface="Courier 10 Pitch" pitchFamily="1" charset="0"/>
                <a:ea typeface="DejaVu Sans" charset="0"/>
                <a:cs typeface="DejaVu Sans" charset="0"/>
              </a:rPr>
              <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a:t>
            </a:r>
            <a:br>
              <a:rPr lang="en-US" sz="2400" dirty="0" smtClean="0">
                <a:latin typeface="Courier 10 Pitch" pitchFamily="1" charset="0"/>
                <a:ea typeface="DejaVu Sans" charset="0"/>
                <a:cs typeface="DejaVu Sans" charset="0"/>
              </a:rPr>
            </a:br>
            <a:r>
              <a:rPr lang="en-US" sz="2400" dirty="0" smtClean="0">
                <a:latin typeface="Courier 10 Pitch" pitchFamily="1" charset="0"/>
                <a:ea typeface="DejaVu Sans" charset="0"/>
                <a:cs typeface="DejaVu Sans" charset="0"/>
              </a:rPr>
              <a:t/>
            </a:r>
            <a:br>
              <a:rPr lang="en-US" sz="2400" dirty="0" smtClean="0">
                <a:latin typeface="Courier 10 Pitch" pitchFamily="1" charset="0"/>
                <a:ea typeface="DejaVu Sans" charset="0"/>
                <a:cs typeface="DejaVu Sans" charset="0"/>
              </a:rPr>
            </a:br>
            <a:endParaRPr lang="en-US" sz="2400" dirty="0" smtClean="0">
              <a:latin typeface="Courier 10 Pitch" pitchFamily="1" charset="0"/>
              <a:ea typeface="DejaVu Sans" charset="0"/>
              <a:cs typeface="DejaVu Sans" charset="0"/>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23</a:t>
            </a:fld>
            <a:endParaRPr lang="en-US"/>
          </a:p>
        </p:txBody>
      </p:sp>
      <p:sp>
        <p:nvSpPr>
          <p:cNvPr id="26629" name="Rectangle 2"/>
          <p:cNvSpPr>
            <a:spLocks noGrp="1" noChangeArrowheads="1"/>
          </p:cNvSpPr>
          <p:nvPr>
            <p:ph type="title"/>
          </p:nvPr>
        </p:nvSpPr>
        <p:spPr/>
        <p:txBody>
          <a:bodyPr/>
          <a:lstStyle/>
          <a:p>
            <a:r>
              <a:rPr lang="en-US" sz="3200" dirty="0" smtClean="0"/>
              <a:t>h5dump and packed bit-field data</a:t>
            </a:r>
          </a:p>
        </p:txBody>
      </p:sp>
      <p:sp>
        <p:nvSpPr>
          <p:cNvPr id="7" name="Content Placeholder 6"/>
          <p:cNvSpPr>
            <a:spLocks noGrp="1"/>
          </p:cNvSpPr>
          <p:nvPr>
            <p:ph idx="1"/>
          </p:nvPr>
        </p:nvSpPr>
        <p:spPr/>
        <p:txBody>
          <a:bodyPr/>
          <a:lstStyle/>
          <a:p>
            <a:r>
              <a:rPr lang="en-US" dirty="0" smtClean="0"/>
              <a:t>Added new flag –M &lt;L&gt; to display packed bit-field data, where</a:t>
            </a:r>
            <a:r>
              <a:rPr lang="en-US" dirty="0" smtClean="0">
                <a:latin typeface="Courier 10 Pitch" pitchFamily="1" charset="0"/>
                <a:ea typeface="Monospace" pitchFamily="1" charset="0"/>
                <a:cs typeface="Monospace" pitchFamily="1" charset="0"/>
              </a:rPr>
              <a:t> &lt;L&gt;  is a paired list of integers the first number of which is the offset and the second number is the number of bits to display</a:t>
            </a:r>
          </a:p>
          <a:p>
            <a:r>
              <a:rPr lang="en-US" dirty="0" smtClean="0">
                <a:latin typeface="Courier 10 Pitch" pitchFamily="1" charset="0"/>
                <a:ea typeface="Monospace" pitchFamily="1" charset="0"/>
                <a:cs typeface="Monospace" pitchFamily="1" charset="0"/>
              </a:rPr>
              <a:t>Deficiencies:</a:t>
            </a:r>
          </a:p>
          <a:p>
            <a:pPr lvl="1"/>
            <a:r>
              <a:rPr lang="en-US" dirty="0" smtClean="0">
                <a:latin typeface="Courier 10 Pitch" pitchFamily="1" charset="0"/>
                <a:ea typeface="Monospace" pitchFamily="1" charset="0"/>
                <a:cs typeface="Monospace" pitchFamily="1" charset="0"/>
              </a:rPr>
              <a:t>Information in &lt;L&gt; has to be provided by a user</a:t>
            </a:r>
          </a:p>
          <a:p>
            <a:pPr lvl="1"/>
            <a:r>
              <a:rPr lang="en-US" dirty="0" smtClean="0">
                <a:latin typeface="Courier 10 Pitch" pitchFamily="1" charset="0"/>
                <a:ea typeface="Monospace" pitchFamily="1" charset="0"/>
                <a:cs typeface="Monospace" pitchFamily="1" charset="0"/>
              </a:rPr>
              <a:t>HDF5 library doesn’t have a knowledge how data is packed.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24</a:t>
            </a:fld>
            <a:endParaRPr lang="en-US"/>
          </a:p>
        </p:txBody>
      </p:sp>
      <p:sp>
        <p:nvSpPr>
          <p:cNvPr id="26629" name="Rectangle 2"/>
          <p:cNvSpPr>
            <a:spLocks noGrp="1" noChangeArrowheads="1"/>
          </p:cNvSpPr>
          <p:nvPr>
            <p:ph type="title"/>
          </p:nvPr>
        </p:nvSpPr>
        <p:spPr/>
        <p:txBody>
          <a:bodyPr/>
          <a:lstStyle/>
          <a:p>
            <a:r>
              <a:rPr lang="en-US" sz="3200" dirty="0" smtClean="0"/>
              <a:t>h5dump example</a:t>
            </a:r>
          </a:p>
        </p:txBody>
      </p:sp>
      <p:sp>
        <p:nvSpPr>
          <p:cNvPr id="7" name="Content Placeholder 6"/>
          <p:cNvSpPr>
            <a:spLocks noGrp="1"/>
          </p:cNvSpPr>
          <p:nvPr>
            <p:ph idx="1"/>
          </p:nvPr>
        </p:nvSpPr>
        <p:spPr/>
        <p:txBody>
          <a:bodyPr/>
          <a:lstStyle/>
          <a:p>
            <a:pPr>
              <a:buNone/>
            </a:pPr>
            <a:r>
              <a:rPr lang="en-US" sz="2000" dirty="0" smtClean="0">
                <a:latin typeface="Courier 10 Pitch" pitchFamily="1" charset="0"/>
                <a:ea typeface="DejaVu Sans" charset="0"/>
                <a:cs typeface="DejaVu Sans" charset="0"/>
              </a:rPr>
              <a:t>&gt; h5dump -</a:t>
            </a:r>
            <a:r>
              <a:rPr lang="en-US" sz="2000" dirty="0" err="1" smtClean="0">
                <a:latin typeface="Courier 10 Pitch" pitchFamily="1" charset="0"/>
                <a:ea typeface="DejaVu Sans" charset="0"/>
                <a:cs typeface="DejaVu Sans" charset="0"/>
              </a:rPr>
              <a:t>d</a:t>
            </a:r>
            <a:r>
              <a:rPr lang="en-US" sz="2000" dirty="0" smtClean="0">
                <a:latin typeface="Courier 10 Pitch" pitchFamily="1" charset="0"/>
                <a:ea typeface="DejaVu Sans" charset="0"/>
                <a:cs typeface="DejaVu Sans" charset="0"/>
              </a:rPr>
              <a:t> /Data_Products/Gran_1 sds.h5</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HDF5 "sds.h5"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DATASET "/Data_Products/Gran_1"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DATATYPE  H5T_STD_U8BE</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DATASPACE  SIMPLE { ( 768, 3200 ) / ( H5S_UNLIMITED, H5S_UNLIMITED )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(0,0): 3, 3, 3, 3, 3, 3, 3, 3, 3, 3, 3, 3, 3, 3, 3, 3, 3, 3, 3,</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(0,19): 3, 3, 3, 3, 3, 3, 3, 3, 3, 3, 3, 3, 3, 3, 3, 3, 3, 3, 3,</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(0,38): 4, 4, 4, 4, 4, 4, 4, 4, 4, 4, 4, 4, 4, 4, 4, 4, 4, 4, 4,</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(767,3191): 65533, 65533, 65533, 65533, 65533, 65533, 65533,</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(767,3198): 65533, 65533</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a:t>
            </a:r>
            <a:r>
              <a:rPr lang="en-US" dirty="0" smtClean="0">
                <a:latin typeface="Courier 10 Pitch" pitchFamily="1" charset="0"/>
                <a:ea typeface="DejaVu Sans" charset="0"/>
                <a:cs typeface="DejaVu Sans" charset="0"/>
              </a:rPr>
              <a:t/>
            </a:r>
            <a:br>
              <a:rPr lang="en-US" dirty="0" smtClean="0">
                <a:latin typeface="Courier 10 Pitch" pitchFamily="1" charset="0"/>
                <a:ea typeface="DejaVu Sans" charset="0"/>
                <a:cs typeface="DejaVu Sans" charset="0"/>
              </a:rPr>
            </a:br>
            <a:endParaRPr lang="en-US" dirty="0" smtClean="0">
              <a:latin typeface="Courier 10 Pitch" pitchFamily="1" charset="0"/>
              <a:ea typeface="DejaVu Sans" charset="0"/>
              <a:cs typeface="DejaVu Sans" charset="0"/>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9"/>
          <p:cNvSpPr>
            <a:spLocks noGrp="1" noChangeArrowheads="1"/>
          </p:cNvSpPr>
          <p:nvPr>
            <p:ph type="dt" sz="quarter" idx="10"/>
          </p:nvPr>
        </p:nvSpPr>
        <p:spPr>
          <a:noFill/>
        </p:spPr>
        <p:txBody>
          <a:bodyPr/>
          <a:lstStyle/>
          <a:p>
            <a:r>
              <a:rPr lang="en-US" smtClean="0"/>
              <a:t>June 30, 2009</a:t>
            </a:r>
            <a:endParaRPr lang="en-US"/>
          </a:p>
        </p:txBody>
      </p:sp>
      <p:sp>
        <p:nvSpPr>
          <p:cNvPr id="26627" name="Rectangle 30"/>
          <p:cNvSpPr>
            <a:spLocks noGrp="1" noChangeArrowheads="1"/>
          </p:cNvSpPr>
          <p:nvPr>
            <p:ph type="ftr" sz="quarter" idx="11"/>
          </p:nvPr>
        </p:nvSpPr>
        <p:spPr>
          <a:noFill/>
        </p:spPr>
        <p:txBody>
          <a:bodyPr/>
          <a:lstStyle/>
          <a:p>
            <a:r>
              <a:rPr lang="en-US" smtClean="0"/>
              <a:t>NPOESS Data Formats Working Group</a:t>
            </a:r>
            <a:endParaRPr lang="en-US"/>
          </a:p>
        </p:txBody>
      </p:sp>
      <p:sp>
        <p:nvSpPr>
          <p:cNvPr id="26628" name="Rectangle 31"/>
          <p:cNvSpPr>
            <a:spLocks noGrp="1" noChangeArrowheads="1"/>
          </p:cNvSpPr>
          <p:nvPr>
            <p:ph type="sldNum" sz="quarter" idx="12"/>
          </p:nvPr>
        </p:nvSpPr>
        <p:spPr>
          <a:noFill/>
        </p:spPr>
        <p:txBody>
          <a:bodyPr/>
          <a:lstStyle/>
          <a:p>
            <a:fld id="{76704D02-C215-4EE7-86E8-DFB366ABBA47}" type="slidenum">
              <a:rPr lang="en-US"/>
              <a:pPr/>
              <a:t>25</a:t>
            </a:fld>
            <a:endParaRPr lang="en-US"/>
          </a:p>
        </p:txBody>
      </p:sp>
      <p:sp>
        <p:nvSpPr>
          <p:cNvPr id="26629" name="Rectangle 2"/>
          <p:cNvSpPr>
            <a:spLocks noGrp="1" noChangeArrowheads="1"/>
          </p:cNvSpPr>
          <p:nvPr>
            <p:ph type="title"/>
          </p:nvPr>
        </p:nvSpPr>
        <p:spPr/>
        <p:txBody>
          <a:bodyPr/>
          <a:lstStyle/>
          <a:p>
            <a:r>
              <a:rPr lang="en-US" sz="3200" dirty="0" smtClean="0"/>
              <a:t>h5dump example</a:t>
            </a:r>
          </a:p>
        </p:txBody>
      </p:sp>
      <p:sp>
        <p:nvSpPr>
          <p:cNvPr id="7" name="Content Placeholder 6"/>
          <p:cNvSpPr>
            <a:spLocks noGrp="1"/>
          </p:cNvSpPr>
          <p:nvPr>
            <p:ph idx="1"/>
          </p:nvPr>
        </p:nvSpPr>
        <p:spPr/>
        <p:txBody>
          <a:bodyPr/>
          <a:lstStyle/>
          <a:p>
            <a:pPr>
              <a:buNone/>
            </a:pPr>
            <a:r>
              <a:rPr lang="en-US" sz="2000" dirty="0" smtClean="0">
                <a:latin typeface="Courier 10 Pitch" pitchFamily="1" charset="0"/>
                <a:ea typeface="DejaVu Sans" charset="0"/>
                <a:cs typeface="DejaVu Sans" charset="0"/>
              </a:rPr>
              <a:t>&gt; h5dump -</a:t>
            </a:r>
            <a:r>
              <a:rPr lang="en-US" sz="2000" dirty="0" err="1" smtClean="0">
                <a:latin typeface="Courier 10 Pitch" pitchFamily="1" charset="0"/>
                <a:ea typeface="DejaVu Sans" charset="0"/>
                <a:cs typeface="DejaVu Sans" charset="0"/>
              </a:rPr>
              <a:t>d</a:t>
            </a:r>
            <a:r>
              <a:rPr lang="en-US" sz="2000" dirty="0" smtClean="0">
                <a:latin typeface="Courier 10 Pitch" pitchFamily="1" charset="0"/>
                <a:ea typeface="DejaVu Sans" charset="0"/>
                <a:cs typeface="DejaVu Sans" charset="0"/>
              </a:rPr>
              <a:t> /Data_Products/Gran_1 </a:t>
            </a:r>
            <a:r>
              <a:rPr lang="en-US" sz="2000" dirty="0" smtClean="0">
                <a:solidFill>
                  <a:srgbClr val="0000FF"/>
                </a:solidFill>
                <a:latin typeface="Courier 10 Pitch" pitchFamily="1" charset="0"/>
                <a:ea typeface="DejaVu Sans" charset="0"/>
                <a:cs typeface="DejaVu Sans" charset="0"/>
              </a:rPr>
              <a:t>-M 0,2 </a:t>
            </a:r>
            <a:r>
              <a:rPr lang="en-US" sz="2000" dirty="0" smtClean="0">
                <a:latin typeface="Courier 10 Pitch" pitchFamily="1" charset="0"/>
                <a:ea typeface="DejaVu Sans" charset="0"/>
                <a:cs typeface="DejaVu Sans" charset="0"/>
              </a:rPr>
              <a:t>sds.h5</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HDF5 "sds.h5"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DATASET "/Data_Products/Gran_1"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DATATYPE  H5T_STD_U8BE</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DATASPACE  SIMPLE { ( 768, 3200 ) / ( H5S_UNLIMITED, H5S_UNLIMITED )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a:t>
            </a:r>
            <a:r>
              <a:rPr lang="en-US" sz="2000" dirty="0" smtClean="0">
                <a:solidFill>
                  <a:srgbClr val="0000FF"/>
                </a:solidFill>
                <a:latin typeface="Courier 10 Pitch" pitchFamily="1" charset="0"/>
                <a:ea typeface="DejaVu Sans" charset="0"/>
                <a:cs typeface="DejaVu Sans" charset="0"/>
              </a:rPr>
              <a:t>PACKED_BITS OFFSET=0 LENGTH=2</a:t>
            </a:r>
            <a:r>
              <a:rPr lang="en-US" sz="2000" dirty="0" smtClean="0">
                <a:latin typeface="Courier 10 Pitch" pitchFamily="1" charset="0"/>
                <a:ea typeface="DejaVu Sans" charset="0"/>
                <a:cs typeface="DejaVu Sans" charset="0"/>
              </a:rPr>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DATA {</a:t>
            </a:r>
            <a:br>
              <a:rPr lang="en-US" sz="2000" dirty="0" smtClean="0">
                <a:latin typeface="Courier 10 Pitch" pitchFamily="1" charset="0"/>
                <a:ea typeface="DejaVu Sans" charset="0"/>
                <a:cs typeface="DejaVu Sans" charset="0"/>
              </a:rPr>
            </a:br>
            <a:r>
              <a:rPr lang="en-US" sz="2000" dirty="0" smtClean="0">
                <a:solidFill>
                  <a:srgbClr val="0000FF"/>
                </a:solidFill>
                <a:latin typeface="Courier 10 Pitch" pitchFamily="1" charset="0"/>
                <a:ea typeface="DejaVu Sans" charset="0"/>
                <a:cs typeface="DejaVu Sans" charset="0"/>
              </a:rPr>
              <a:t>      (0,0): 3, 3, 3, 3, 3, 3, 3, 3, 3, 3, 3, 3, 3, 3, 3, 3, 3, 3, 3,</a:t>
            </a:r>
            <a:br>
              <a:rPr lang="en-US" sz="2000" dirty="0" smtClean="0">
                <a:solidFill>
                  <a:srgbClr val="0000FF"/>
                </a:solidFill>
                <a:latin typeface="Courier 10 Pitch" pitchFamily="1" charset="0"/>
                <a:ea typeface="DejaVu Sans" charset="0"/>
                <a:cs typeface="DejaVu Sans" charset="0"/>
              </a:rPr>
            </a:br>
            <a:r>
              <a:rPr lang="en-US" sz="2000" dirty="0" smtClean="0">
                <a:solidFill>
                  <a:srgbClr val="0000FF"/>
                </a:solidFill>
                <a:latin typeface="Courier 10 Pitch" pitchFamily="1" charset="0"/>
                <a:ea typeface="DejaVu Sans" charset="0"/>
                <a:cs typeface="DejaVu Sans" charset="0"/>
              </a:rPr>
              <a:t>      (0,19): 3, 3, 3, 3, 3, 3, 3, 3, 3, 3, 3, 3, 3, 3, 3, 3, 3, 3, 3,</a:t>
            </a:r>
            <a:br>
              <a:rPr lang="en-US" sz="2000" dirty="0" smtClean="0">
                <a:solidFill>
                  <a:srgbClr val="0000FF"/>
                </a:solidFill>
                <a:latin typeface="Courier 10 Pitch" pitchFamily="1" charset="0"/>
                <a:ea typeface="DejaVu Sans" charset="0"/>
                <a:cs typeface="DejaVu Sans" charset="0"/>
              </a:rPr>
            </a:br>
            <a:r>
              <a:rPr lang="en-US" sz="2000" dirty="0" smtClean="0">
                <a:solidFill>
                  <a:srgbClr val="0000FF"/>
                </a:solidFill>
                <a:latin typeface="Courier 10 Pitch" pitchFamily="1" charset="0"/>
                <a:ea typeface="DejaVu Sans" charset="0"/>
                <a:cs typeface="DejaVu Sans" charset="0"/>
              </a:rPr>
              <a:t>      (0,38): 0, 0, 0, 0, 0, 0, 0, 0, 0, 0, 0, 0, 0, 0, 0, 0, 0, 0, 0,</a:t>
            </a:r>
            <a:br>
              <a:rPr lang="en-US" sz="2000" dirty="0" smtClean="0">
                <a:solidFill>
                  <a:srgbClr val="0000FF"/>
                </a:solidFill>
                <a:latin typeface="Courier 10 Pitch" pitchFamily="1" charset="0"/>
                <a:ea typeface="DejaVu Sans" charset="0"/>
                <a:cs typeface="DejaVu Sans" charset="0"/>
              </a:rPr>
            </a:br>
            <a:r>
              <a:rPr lang="en-US" sz="2000" dirty="0" smtClean="0">
                <a:solidFill>
                  <a:srgbClr val="0000FF"/>
                </a:solidFill>
                <a:latin typeface="Courier 10 Pitch" pitchFamily="1" charset="0"/>
                <a:ea typeface="DejaVu Sans" charset="0"/>
                <a:cs typeface="DejaVu Sans" charset="0"/>
              </a:rPr>
              <a:t>...</a:t>
            </a:r>
            <a:br>
              <a:rPr lang="en-US" sz="2000" dirty="0" smtClean="0">
                <a:solidFill>
                  <a:srgbClr val="0000FF"/>
                </a:solidFill>
                <a:latin typeface="Courier 10 Pitch" pitchFamily="1" charset="0"/>
                <a:ea typeface="DejaVu Sans" charset="0"/>
                <a:cs typeface="DejaVu Sans" charset="0"/>
              </a:rPr>
            </a:br>
            <a:r>
              <a:rPr lang="en-US" sz="2000" dirty="0" smtClean="0">
                <a:solidFill>
                  <a:srgbClr val="0000FF"/>
                </a:solidFill>
                <a:latin typeface="Courier 10 Pitch" pitchFamily="1" charset="0"/>
                <a:ea typeface="DejaVu Sans" charset="0"/>
                <a:cs typeface="DejaVu Sans" charset="0"/>
              </a:rPr>
              <a:t>      (767,3191): 3, 3, 3, 3, 3, 3, 3,</a:t>
            </a:r>
            <a:br>
              <a:rPr lang="en-US" sz="2000" dirty="0" smtClean="0">
                <a:solidFill>
                  <a:srgbClr val="0000FF"/>
                </a:solidFill>
                <a:latin typeface="Courier 10 Pitch" pitchFamily="1" charset="0"/>
                <a:ea typeface="DejaVu Sans" charset="0"/>
                <a:cs typeface="DejaVu Sans" charset="0"/>
              </a:rPr>
            </a:br>
            <a:r>
              <a:rPr lang="en-US" sz="2000" dirty="0" smtClean="0">
                <a:solidFill>
                  <a:srgbClr val="0000FF"/>
                </a:solidFill>
                <a:latin typeface="Courier 10 Pitch" pitchFamily="1" charset="0"/>
                <a:ea typeface="DejaVu Sans" charset="0"/>
                <a:cs typeface="DejaVu Sans" charset="0"/>
              </a:rPr>
              <a:t>      (767,3198): 3, 3</a:t>
            </a:r>
            <a:r>
              <a:rPr lang="en-US" sz="2000" dirty="0" smtClean="0">
                <a:latin typeface="Courier 10 Pitch" pitchFamily="1" charset="0"/>
                <a:ea typeface="DejaVu Sans" charset="0"/>
                <a:cs typeface="DejaVu Sans" charset="0"/>
              </a:rPr>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   }</a:t>
            </a:r>
            <a:br>
              <a:rPr lang="en-US" sz="2000" dirty="0" smtClean="0">
                <a:latin typeface="Courier 10 Pitch" pitchFamily="1" charset="0"/>
                <a:ea typeface="DejaVu Sans" charset="0"/>
                <a:cs typeface="DejaVu Sans" charset="0"/>
              </a:rPr>
            </a:br>
            <a:r>
              <a:rPr lang="en-US" sz="2000" dirty="0" smtClean="0">
                <a:latin typeface="Courier 10 Pitch" pitchFamily="1" charset="0"/>
                <a:ea typeface="DejaVu Sans" charset="0"/>
                <a:cs typeface="DejaVu Sans" charset="0"/>
              </a:rPr>
              <a:t>}</a:t>
            </a:r>
            <a:r>
              <a:rPr lang="en-US" dirty="0" smtClean="0">
                <a:latin typeface="Courier 10 Pitch" pitchFamily="1" charset="0"/>
                <a:ea typeface="DejaVu Sans" charset="0"/>
                <a:cs typeface="DejaVu Sans" charset="0"/>
              </a:rPr>
              <a:t/>
            </a:r>
            <a:br>
              <a:rPr lang="en-US" dirty="0" smtClean="0">
                <a:latin typeface="Courier 10 Pitch" pitchFamily="1" charset="0"/>
                <a:ea typeface="DejaVu Sans" charset="0"/>
                <a:cs typeface="DejaVu Sans" charset="0"/>
              </a:rPr>
            </a:br>
            <a:endParaRPr lang="en-US" dirty="0" smtClean="0">
              <a:latin typeface="Courier 10 Pitch" pitchFamily="1" charset="0"/>
              <a:ea typeface="DejaVu Sans" charset="0"/>
              <a:cs typeface="DejaVu Sans" charset="0"/>
            </a:endParaRP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6"/>
          <p:cNvSpPr>
            <a:spLocks noGrp="1" noChangeArrowheads="1"/>
          </p:cNvSpPr>
          <p:nvPr>
            <p:ph type="dt" sz="quarter" idx="10"/>
          </p:nvPr>
        </p:nvSpPr>
        <p:spPr>
          <a:noFill/>
        </p:spPr>
        <p:txBody>
          <a:bodyPr/>
          <a:lstStyle/>
          <a:p>
            <a:r>
              <a:rPr lang="en-US" smtClean="0"/>
              <a:t>June 30, 2009</a:t>
            </a:r>
            <a:endParaRPr lang="en-US" dirty="0"/>
          </a:p>
        </p:txBody>
      </p:sp>
      <p:sp>
        <p:nvSpPr>
          <p:cNvPr id="16387" name="Rectangle 17"/>
          <p:cNvSpPr>
            <a:spLocks noGrp="1" noChangeArrowheads="1"/>
          </p:cNvSpPr>
          <p:nvPr>
            <p:ph type="ftr" sz="quarter" idx="11"/>
          </p:nvPr>
        </p:nvSpPr>
        <p:spPr>
          <a:noFill/>
        </p:spPr>
        <p:txBody>
          <a:bodyPr/>
          <a:lstStyle/>
          <a:p>
            <a:r>
              <a:rPr lang="en-US" smtClean="0"/>
              <a:t>NPOESS Data Formats Working Group</a:t>
            </a:r>
            <a:endParaRPr lang="en-US" dirty="0"/>
          </a:p>
        </p:txBody>
      </p:sp>
      <p:sp>
        <p:nvSpPr>
          <p:cNvPr id="16388" name="Rectangle 18"/>
          <p:cNvSpPr>
            <a:spLocks noGrp="1" noChangeArrowheads="1"/>
          </p:cNvSpPr>
          <p:nvPr>
            <p:ph type="sldNum" sz="quarter" idx="12"/>
          </p:nvPr>
        </p:nvSpPr>
        <p:spPr>
          <a:noFill/>
        </p:spPr>
        <p:txBody>
          <a:bodyPr/>
          <a:lstStyle/>
          <a:p>
            <a:fld id="{9D6F492C-66DE-46CE-A430-5D657499886E}" type="slidenum">
              <a:rPr lang="en-US"/>
              <a:pPr/>
              <a:t>26</a:t>
            </a:fld>
            <a:endParaRPr lang="en-US" dirty="0"/>
          </a:p>
        </p:txBody>
      </p:sp>
      <p:sp>
        <p:nvSpPr>
          <p:cNvPr id="16389" name="Rectangle 2"/>
          <p:cNvSpPr>
            <a:spLocks noGrp="1" noChangeArrowheads="1"/>
          </p:cNvSpPr>
          <p:nvPr>
            <p:ph type="ctrTitle"/>
          </p:nvPr>
        </p:nvSpPr>
        <p:spPr>
          <a:xfrm>
            <a:off x="685800" y="1524000"/>
            <a:ext cx="7772400" cy="2133600"/>
          </a:xfrm>
        </p:spPr>
        <p:txBody>
          <a:bodyPr/>
          <a:lstStyle/>
          <a:p>
            <a:pPr eaLnBrk="1" hangingPunct="1"/>
            <a:r>
              <a:rPr lang="en-US" i="1" dirty="0" smtClean="0"/>
              <a:t> </a:t>
            </a:r>
            <a:r>
              <a:rPr lang="en-US" dirty="0" smtClean="0"/>
              <a:t>Update on HDFView</a:t>
            </a:r>
            <a:br>
              <a:rPr lang="en-US" dirty="0" smtClean="0"/>
            </a:br>
            <a:r>
              <a:rPr lang="en-US" dirty="0" smtClean="0"/>
              <a:t> </a:t>
            </a:r>
            <a:r>
              <a:rPr lang="en-US" sz="2800" dirty="0" smtClean="0">
                <a:solidFill>
                  <a:srgbClr val="0070C0"/>
                </a:solidFill>
              </a:rPr>
              <a:t>Support Region References and Quality Flags</a:t>
            </a:r>
          </a:p>
        </p:txBody>
      </p:sp>
      <p:sp>
        <p:nvSpPr>
          <p:cNvPr id="16390" name="Rectangle 3"/>
          <p:cNvSpPr>
            <a:spLocks noGrp="1" noChangeArrowheads="1"/>
          </p:cNvSpPr>
          <p:nvPr>
            <p:ph type="subTitle" idx="1"/>
          </p:nvPr>
        </p:nvSpPr>
        <p:spPr>
          <a:xfrm>
            <a:off x="1447800" y="4114800"/>
            <a:ext cx="6400800" cy="1524000"/>
          </a:xfrm>
        </p:spPr>
        <p:txBody>
          <a:bodyPr/>
          <a:lstStyle/>
          <a:p>
            <a:pPr eaLnBrk="1" hangingPunct="1"/>
            <a:endParaRPr lang="en-US" sz="2000" dirty="0" smtClean="0">
              <a:solidFill>
                <a:schemeClr val="tx1">
                  <a:lumMod val="65000"/>
                  <a:lumOff val="35000"/>
                </a:schemeClr>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June 30, 2009</a:t>
            </a:r>
            <a:endParaRPr lang="en-US"/>
          </a:p>
        </p:txBody>
      </p:sp>
      <p:sp>
        <p:nvSpPr>
          <p:cNvPr id="5" name="Footer Placeholder 4"/>
          <p:cNvSpPr>
            <a:spLocks noGrp="1"/>
          </p:cNvSpPr>
          <p:nvPr>
            <p:ph type="ftr" sz="quarter" idx="11"/>
          </p:nvPr>
        </p:nvSpPr>
        <p:spPr/>
        <p:txBody>
          <a:bodyPr/>
          <a:lstStyle/>
          <a:p>
            <a:pPr>
              <a:defRPr/>
            </a:pPr>
            <a:r>
              <a:rPr lang="en-US" smtClean="0"/>
              <a:t>NPOESS Data Formats Working Group</a:t>
            </a:r>
            <a:endParaRPr lang="en-US"/>
          </a:p>
        </p:txBody>
      </p:sp>
      <p:sp>
        <p:nvSpPr>
          <p:cNvPr id="6" name="Slide Number Placeholder 5"/>
          <p:cNvSpPr>
            <a:spLocks noGrp="1"/>
          </p:cNvSpPr>
          <p:nvPr>
            <p:ph type="sldNum" sz="quarter" idx="12"/>
          </p:nvPr>
        </p:nvSpPr>
        <p:spPr/>
        <p:txBody>
          <a:bodyPr/>
          <a:lstStyle/>
          <a:p>
            <a:pPr>
              <a:defRPr/>
            </a:pPr>
            <a:fld id="{F88CD831-227F-46E1-AC25-E53D31552B6A}" type="slidenum">
              <a:rPr lang="en-US"/>
              <a:pPr>
                <a:defRPr/>
              </a:pPr>
              <a:t>27</a:t>
            </a:fld>
            <a:endParaRPr lang="en-US"/>
          </a:p>
        </p:txBody>
      </p:sp>
      <p:sp>
        <p:nvSpPr>
          <p:cNvPr id="4101" name="Rectangle 8"/>
          <p:cNvSpPr>
            <a:spLocks noGrp="1" noChangeArrowheads="1"/>
          </p:cNvSpPr>
          <p:nvPr>
            <p:ph type="title"/>
          </p:nvPr>
        </p:nvSpPr>
        <p:spPr/>
        <p:txBody>
          <a:bodyPr/>
          <a:lstStyle/>
          <a:p>
            <a:pPr eaLnBrk="1" hangingPunct="1"/>
            <a:r>
              <a:rPr lang="en-US" sz="3200" smtClean="0"/>
              <a:t>NPOESS Region References</a:t>
            </a:r>
          </a:p>
        </p:txBody>
      </p:sp>
      <p:pic>
        <p:nvPicPr>
          <p:cNvPr id="4102" name="Picture 12" descr="npoess_file2"/>
          <p:cNvPicPr>
            <a:picLocks noChangeAspect="1" noChangeArrowheads="1"/>
          </p:cNvPicPr>
          <p:nvPr/>
        </p:nvPicPr>
        <p:blipFill>
          <a:blip r:embed="rId3"/>
          <a:srcRect/>
          <a:stretch>
            <a:fillRect/>
          </a:stretch>
        </p:blipFill>
        <p:spPr bwMode="auto">
          <a:xfrm>
            <a:off x="508000" y="2819400"/>
            <a:ext cx="4854575" cy="3630613"/>
          </a:xfrm>
          <a:prstGeom prst="rect">
            <a:avLst/>
          </a:prstGeom>
          <a:noFill/>
          <a:ln w="9525">
            <a:noFill/>
            <a:miter lim="800000"/>
            <a:headEnd/>
            <a:tailEnd/>
          </a:ln>
        </p:spPr>
      </p:pic>
      <p:pic>
        <p:nvPicPr>
          <p:cNvPr id="4103" name="Picture 8"/>
          <p:cNvPicPr>
            <a:picLocks noChangeAspect="1" noChangeArrowheads="1"/>
          </p:cNvPicPr>
          <p:nvPr/>
        </p:nvPicPr>
        <p:blipFill>
          <a:blip r:embed="rId4"/>
          <a:srcRect/>
          <a:stretch>
            <a:fillRect/>
          </a:stretch>
        </p:blipFill>
        <p:spPr bwMode="auto">
          <a:xfrm>
            <a:off x="5562600" y="990600"/>
            <a:ext cx="3276600" cy="5467350"/>
          </a:xfrm>
          <a:prstGeom prst="rect">
            <a:avLst/>
          </a:prstGeom>
          <a:noFill/>
          <a:ln w="9525">
            <a:noFill/>
            <a:miter lim="800000"/>
            <a:headEnd/>
            <a:tailEnd/>
          </a:ln>
        </p:spPr>
      </p:pic>
      <p:cxnSp>
        <p:nvCxnSpPr>
          <p:cNvPr id="4104" name="Curved Connector 9"/>
          <p:cNvCxnSpPr>
            <a:cxnSpLocks noChangeShapeType="1"/>
          </p:cNvCxnSpPr>
          <p:nvPr/>
        </p:nvCxnSpPr>
        <p:spPr bwMode="auto">
          <a:xfrm rot="16200000" flipV="1">
            <a:off x="6591300" y="4076700"/>
            <a:ext cx="1905000" cy="304800"/>
          </a:xfrm>
          <a:prstGeom prst="curvedConnector3">
            <a:avLst>
              <a:gd name="adj1" fmla="val 118185"/>
            </a:avLst>
          </a:prstGeom>
          <a:noFill/>
          <a:ln w="19050" algn="ctr">
            <a:solidFill>
              <a:srgbClr val="FF0000"/>
            </a:solidFill>
            <a:round/>
            <a:headEnd/>
            <a:tailEnd type="arrow" w="med" len="med"/>
          </a:ln>
        </p:spPr>
      </p:cxnSp>
      <p:sp>
        <p:nvSpPr>
          <p:cNvPr id="25" name="Text Placeholder 2"/>
          <p:cNvSpPr txBox="1">
            <a:spLocks/>
          </p:cNvSpPr>
          <p:nvPr/>
        </p:nvSpPr>
        <p:spPr bwMode="auto">
          <a:xfrm>
            <a:off x="533400" y="1219200"/>
            <a:ext cx="4800600" cy="1219200"/>
          </a:xfrm>
          <a:prstGeom prst="rect">
            <a:avLst/>
          </a:prstGeom>
          <a:noFill/>
          <a:ln w="9525">
            <a:noFill/>
            <a:miter lim="800000"/>
            <a:headEnd/>
            <a:tailEnd/>
          </a:ln>
        </p:spPr>
        <p:txBody>
          <a:bodyPr/>
          <a:lstStyle/>
          <a:p>
            <a:pPr marL="342900" indent="-342900">
              <a:spcBef>
                <a:spcPct val="20000"/>
              </a:spcBef>
              <a:buClr>
                <a:schemeClr val="tx1"/>
              </a:buClr>
              <a:defRPr/>
            </a:pPr>
            <a:r>
              <a:rPr lang="en-US" sz="2800" kern="0" dirty="0">
                <a:solidFill>
                  <a:srgbClr val="000000"/>
                </a:solidFill>
                <a:latin typeface="+mn-lt"/>
              </a:rPr>
              <a:t>Data products are organized by :</a:t>
            </a:r>
          </a:p>
          <a:p>
            <a:pPr marL="742950" lvl="1" indent="-285750">
              <a:spcBef>
                <a:spcPts val="0"/>
              </a:spcBef>
              <a:buClr>
                <a:schemeClr val="tx1"/>
              </a:buClr>
              <a:buFontTx/>
              <a:buChar char="•"/>
              <a:defRPr/>
            </a:pPr>
            <a:r>
              <a:rPr lang="en-US" sz="2000" kern="0" dirty="0">
                <a:solidFill>
                  <a:srgbClr val="000000"/>
                </a:solidFill>
                <a:latin typeface="+mn-lt"/>
              </a:rPr>
              <a:t>Reference objects (aggregations).</a:t>
            </a:r>
          </a:p>
          <a:p>
            <a:pPr marL="742950" lvl="1" indent="-285750">
              <a:spcBef>
                <a:spcPts val="0"/>
              </a:spcBef>
              <a:buClr>
                <a:schemeClr val="tx1"/>
              </a:buClr>
              <a:buFontTx/>
              <a:buChar char="•"/>
              <a:defRPr/>
            </a:pPr>
            <a:r>
              <a:rPr lang="en-US" sz="2000" kern="0" dirty="0">
                <a:solidFill>
                  <a:srgbClr val="000000"/>
                </a:solidFill>
                <a:latin typeface="+mn-lt"/>
              </a:rPr>
              <a:t>Reference regions (granules).</a:t>
            </a:r>
          </a:p>
        </p:txBody>
      </p:sp>
      <p:cxnSp>
        <p:nvCxnSpPr>
          <p:cNvPr id="4106" name="Curved Connector 25"/>
          <p:cNvCxnSpPr>
            <a:cxnSpLocks noChangeShapeType="1"/>
          </p:cNvCxnSpPr>
          <p:nvPr/>
        </p:nvCxnSpPr>
        <p:spPr bwMode="auto">
          <a:xfrm rot="16200000" flipV="1">
            <a:off x="6477000" y="3962400"/>
            <a:ext cx="2209800" cy="685800"/>
          </a:xfrm>
          <a:prstGeom prst="curvedConnector3">
            <a:avLst>
              <a:gd name="adj1" fmla="val 123866"/>
            </a:avLst>
          </a:prstGeom>
          <a:noFill/>
          <a:ln w="19050" algn="ctr">
            <a:solidFill>
              <a:srgbClr val="0033CC"/>
            </a:solidFill>
            <a:round/>
            <a:headEnd/>
            <a:tailEnd type="arrow" w="med" len="med"/>
          </a:ln>
        </p:spPr>
      </p:cxn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NPOESS Quality Flags</a:t>
            </a:r>
          </a:p>
        </p:txBody>
      </p:sp>
      <p:sp>
        <p:nvSpPr>
          <p:cNvPr id="3" name="Date Placeholder 2"/>
          <p:cNvSpPr>
            <a:spLocks noGrp="1"/>
          </p:cNvSpPr>
          <p:nvPr>
            <p:ph type="dt" sz="quarter" idx="10"/>
          </p:nvPr>
        </p:nvSpPr>
        <p:spPr/>
        <p:txBody>
          <a:bodyPr/>
          <a:lstStyle/>
          <a:p>
            <a:pPr>
              <a:defRPr/>
            </a:pPr>
            <a:r>
              <a:rPr lang="en-US" smtClean="0"/>
              <a:t>June 30, 2009</a:t>
            </a:r>
            <a:endParaRPr lang="en-US"/>
          </a:p>
        </p:txBody>
      </p:sp>
      <p:sp>
        <p:nvSpPr>
          <p:cNvPr id="4" name="Footer Placeholder 3"/>
          <p:cNvSpPr>
            <a:spLocks noGrp="1"/>
          </p:cNvSpPr>
          <p:nvPr>
            <p:ph type="ftr" sz="quarter" idx="11"/>
          </p:nvPr>
        </p:nvSpPr>
        <p:spPr/>
        <p:txBody>
          <a:bodyPr/>
          <a:lstStyle/>
          <a:p>
            <a:pPr>
              <a:defRPr/>
            </a:pPr>
            <a:r>
              <a:rPr lang="en-US" smtClean="0"/>
              <a:t>NPOESS Data Formats Working Group</a:t>
            </a:r>
            <a:endParaRPr lang="en-US"/>
          </a:p>
        </p:txBody>
      </p:sp>
      <p:sp>
        <p:nvSpPr>
          <p:cNvPr id="5" name="Slide Number Placeholder 4"/>
          <p:cNvSpPr>
            <a:spLocks noGrp="1"/>
          </p:cNvSpPr>
          <p:nvPr>
            <p:ph type="sldNum" sz="quarter" idx="12"/>
          </p:nvPr>
        </p:nvSpPr>
        <p:spPr/>
        <p:txBody>
          <a:bodyPr/>
          <a:lstStyle/>
          <a:p>
            <a:pPr>
              <a:defRPr/>
            </a:pPr>
            <a:fld id="{2F59097F-BF81-4622-9043-7B9AD370E65D}" type="slidenum">
              <a:rPr lang="en-US"/>
              <a:pPr>
                <a:defRPr/>
              </a:pPr>
              <a:t>28</a:t>
            </a:fld>
            <a:endParaRPr lang="en-US"/>
          </a:p>
        </p:txBody>
      </p:sp>
      <p:sp>
        <p:nvSpPr>
          <p:cNvPr id="6" name="Rectangle 3"/>
          <p:cNvSpPr txBox="1">
            <a:spLocks noChangeArrowheads="1"/>
          </p:cNvSpPr>
          <p:nvPr/>
        </p:nvSpPr>
        <p:spPr>
          <a:xfrm>
            <a:off x="457200" y="1143000"/>
            <a:ext cx="4191000" cy="4495800"/>
          </a:xfrm>
          <a:prstGeom prst="rect">
            <a:avLst/>
          </a:prstGeom>
        </p:spPr>
        <p:txBody>
          <a:bodyPr/>
          <a:lstStyle/>
          <a:p>
            <a:pPr marL="274320" indent="-274320">
              <a:spcBef>
                <a:spcPct val="20000"/>
              </a:spcBef>
              <a:buClr>
                <a:schemeClr val="tx1"/>
              </a:buClr>
              <a:defRPr/>
            </a:pPr>
            <a:r>
              <a:rPr lang="en-US" sz="2800" kern="0" dirty="0">
                <a:solidFill>
                  <a:srgbClr val="000000"/>
                </a:solidFill>
                <a:latin typeface="+mn-lt"/>
              </a:rPr>
              <a:t>NPOESS quality flags:</a:t>
            </a:r>
          </a:p>
          <a:p>
            <a:pPr marL="731520" lvl="1" indent="-274320">
              <a:spcBef>
                <a:spcPct val="20000"/>
              </a:spcBef>
              <a:buClr>
                <a:schemeClr val="tx1"/>
              </a:buClr>
              <a:buFontTx/>
              <a:buChar char="•"/>
              <a:defRPr/>
            </a:pPr>
            <a:r>
              <a:rPr lang="en-US" sz="2000" kern="0" dirty="0">
                <a:solidFill>
                  <a:srgbClr val="000000"/>
                </a:solidFill>
                <a:latin typeface="+mn-lt"/>
              </a:rPr>
              <a:t>Quality flags are qualifications of one or more consecutive bits in each byte.</a:t>
            </a:r>
          </a:p>
          <a:p>
            <a:pPr marL="742950" lvl="1" indent="-285750">
              <a:spcBef>
                <a:spcPct val="20000"/>
              </a:spcBef>
              <a:buClr>
                <a:schemeClr val="tx1"/>
              </a:buClr>
              <a:buFontTx/>
              <a:buChar char="•"/>
              <a:defRPr/>
            </a:pPr>
            <a:r>
              <a:rPr lang="en-US" sz="2000" kern="0" dirty="0">
                <a:solidFill>
                  <a:srgbClr val="000000"/>
                </a:solidFill>
                <a:latin typeface="+mn-lt"/>
              </a:rPr>
              <a:t>The number of arrays is dependant on the number and size of each data product's quality flag definitions.</a:t>
            </a:r>
          </a:p>
          <a:p>
            <a:pPr marL="742950" lvl="1" indent="-285750">
              <a:spcBef>
                <a:spcPct val="20000"/>
              </a:spcBef>
              <a:buClr>
                <a:schemeClr val="tx1"/>
              </a:buClr>
              <a:buFontTx/>
              <a:buChar char="•"/>
              <a:defRPr/>
            </a:pPr>
            <a:r>
              <a:rPr lang="en-US" sz="2000" kern="0" dirty="0">
                <a:solidFill>
                  <a:srgbClr val="000000"/>
                </a:solidFill>
                <a:latin typeface="+mn-lt"/>
              </a:rPr>
              <a:t>Multiple bit-level flags are packed in a single byte.</a:t>
            </a:r>
          </a:p>
          <a:p>
            <a:pPr marL="742950" lvl="1" indent="-285750">
              <a:spcBef>
                <a:spcPct val="20000"/>
              </a:spcBef>
              <a:buClr>
                <a:schemeClr val="tx1"/>
              </a:buClr>
              <a:buFontTx/>
              <a:buChar char="•"/>
              <a:defRPr/>
            </a:pPr>
            <a:r>
              <a:rPr lang="en-US" sz="2000" kern="0" dirty="0">
                <a:solidFill>
                  <a:srgbClr val="000000"/>
                </a:solidFill>
                <a:latin typeface="+mn-lt"/>
              </a:rPr>
              <a:t>Byte alignment is the same for every quality flag array: first bit is the LSB.</a:t>
            </a:r>
          </a:p>
        </p:txBody>
      </p:sp>
      <p:pic>
        <p:nvPicPr>
          <p:cNvPr id="5127" name="Picture 7"/>
          <p:cNvPicPr>
            <a:picLocks noChangeAspect="1" noChangeArrowheads="1"/>
          </p:cNvPicPr>
          <p:nvPr/>
        </p:nvPicPr>
        <p:blipFill>
          <a:blip r:embed="rId2"/>
          <a:srcRect/>
          <a:stretch>
            <a:fillRect/>
          </a:stretch>
        </p:blipFill>
        <p:spPr bwMode="auto">
          <a:xfrm>
            <a:off x="5105400" y="1447800"/>
            <a:ext cx="3719513" cy="46196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1143000" y="152400"/>
            <a:ext cx="7543800" cy="533400"/>
          </a:xfrm>
        </p:spPr>
        <p:txBody>
          <a:bodyPr/>
          <a:lstStyle/>
          <a:p>
            <a:pPr eaLnBrk="1" hangingPunct="1"/>
            <a:r>
              <a:rPr lang="en-US" dirty="0" smtClean="0"/>
              <a:t>HDFView 2.5 : Region References</a:t>
            </a:r>
          </a:p>
        </p:txBody>
      </p:sp>
      <p:sp>
        <p:nvSpPr>
          <p:cNvPr id="6147" name="Text Placeholder 2"/>
          <p:cNvSpPr>
            <a:spLocks noGrp="1"/>
          </p:cNvSpPr>
          <p:nvPr>
            <p:ph type="body" sz="half" idx="1"/>
          </p:nvPr>
        </p:nvSpPr>
        <p:spPr>
          <a:xfrm>
            <a:off x="1219200" y="990600"/>
            <a:ext cx="7086600" cy="1219200"/>
          </a:xfrm>
        </p:spPr>
        <p:txBody>
          <a:bodyPr/>
          <a:lstStyle/>
          <a:p>
            <a:pPr eaLnBrk="1" hangingPunct="1">
              <a:buFontTx/>
              <a:buNone/>
            </a:pPr>
            <a:r>
              <a:rPr lang="en-US" smtClean="0"/>
              <a:t>HDFView 2.5 or earlier versions:</a:t>
            </a:r>
          </a:p>
          <a:p>
            <a:pPr lvl="1" eaLnBrk="1" hangingPunct="1">
              <a:spcBef>
                <a:spcPct val="0"/>
              </a:spcBef>
            </a:pPr>
            <a:r>
              <a:rPr lang="en-US" sz="2000" smtClean="0"/>
              <a:t>Show region references as strings.</a:t>
            </a:r>
          </a:p>
          <a:p>
            <a:pPr lvl="1" eaLnBrk="1" hangingPunct="1">
              <a:spcBef>
                <a:spcPct val="0"/>
              </a:spcBef>
            </a:pPr>
            <a:r>
              <a:rPr lang="en-US" sz="2000" smtClean="0"/>
              <a:t>Nothing more, you cannot do anything with the strings.</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7CA7EFC5-CB63-4BF3-BD66-5CCB167818EB}" type="slidenum">
              <a:rPr lang="en-US"/>
              <a:pPr>
                <a:defRPr/>
              </a:pPr>
              <a:t>29</a:t>
            </a:fld>
            <a:endParaRPr lang="en-US"/>
          </a:p>
        </p:txBody>
      </p:sp>
      <p:pic>
        <p:nvPicPr>
          <p:cNvPr id="6151" name="Picture 3"/>
          <p:cNvPicPr>
            <a:picLocks noChangeAspect="1" noChangeArrowheads="1"/>
          </p:cNvPicPr>
          <p:nvPr/>
        </p:nvPicPr>
        <p:blipFill>
          <a:blip r:embed="rId2"/>
          <a:srcRect/>
          <a:stretch>
            <a:fillRect/>
          </a:stretch>
        </p:blipFill>
        <p:spPr bwMode="auto">
          <a:xfrm>
            <a:off x="1066800" y="2362200"/>
            <a:ext cx="6705600" cy="38877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NPOESS Priorities and HDF5</a:t>
            </a:r>
            <a:endParaRPr lang="en-US" dirty="0"/>
          </a:p>
        </p:txBody>
      </p:sp>
      <p:sp>
        <p:nvSpPr>
          <p:cNvPr id="8" name="Text Placeholder 7"/>
          <p:cNvSpPr>
            <a:spLocks noGrp="1"/>
          </p:cNvSpPr>
          <p:nvPr>
            <p:ph type="body" idx="1"/>
          </p:nvPr>
        </p:nvSpPr>
        <p:spPr/>
        <p:txBody>
          <a:bodyPr/>
          <a:lstStyle/>
          <a:p>
            <a:pPr lvl="0"/>
            <a:r>
              <a:rPr lang="en-US" sz="3200" b="0" dirty="0" smtClean="0">
                <a:solidFill>
                  <a:srgbClr val="000000"/>
                </a:solidFill>
                <a:latin typeface="+mj-lt"/>
                <a:ea typeface="+mj-ea"/>
                <a:cs typeface="+mj-cs"/>
              </a:rPr>
              <a:t>Data calibration/validation</a:t>
            </a:r>
          </a:p>
          <a:p>
            <a:pPr lvl="0"/>
            <a:r>
              <a:rPr lang="en-US" sz="3200" b="0" dirty="0" smtClean="0">
                <a:solidFill>
                  <a:srgbClr val="000000"/>
                </a:solidFill>
                <a:latin typeface="+mj-lt"/>
                <a:ea typeface="+mj-ea"/>
                <a:cs typeface="+mj-cs"/>
              </a:rPr>
              <a:t>Data accessibility and usability</a:t>
            </a:r>
          </a:p>
          <a:p>
            <a:pPr lvl="0"/>
            <a:r>
              <a:rPr lang="en-US" sz="3200" b="0" dirty="0" smtClean="0">
                <a:solidFill>
                  <a:srgbClr val="000000"/>
                </a:solidFill>
                <a:latin typeface="+mj-lt"/>
                <a:ea typeface="+mj-ea"/>
                <a:cs typeface="+mj-cs"/>
              </a:rPr>
              <a:t>Tool development</a:t>
            </a:r>
          </a:p>
          <a:p>
            <a:pPr lvl="0"/>
            <a:r>
              <a:rPr lang="en-US" sz="3200" b="0" dirty="0" smtClean="0">
                <a:solidFill>
                  <a:srgbClr val="000000"/>
                </a:solidFill>
                <a:latin typeface="+mj-lt"/>
                <a:ea typeface="+mj-ea"/>
                <a:cs typeface="+mj-cs"/>
              </a:rPr>
              <a:t>System maintenance</a:t>
            </a:r>
          </a:p>
          <a:p>
            <a:pPr lvl="0"/>
            <a:r>
              <a:rPr lang="en-US" sz="3200" b="0" dirty="0" smtClean="0">
                <a:solidFill>
                  <a:srgbClr val="000000"/>
                </a:solidFill>
                <a:latin typeface="+mj-lt"/>
                <a:ea typeface="+mj-ea"/>
                <a:cs typeface="+mj-cs"/>
              </a:rPr>
              <a:t>User support</a:t>
            </a:r>
            <a:endParaRPr lang="en-US" dirty="0"/>
          </a:p>
        </p:txBody>
      </p:sp>
      <p:sp>
        <p:nvSpPr>
          <p:cNvPr id="5" name="Slide Number Placeholder 4"/>
          <p:cNvSpPr>
            <a:spLocks noGrp="1"/>
          </p:cNvSpPr>
          <p:nvPr>
            <p:ph type="sldNum" sz="quarter" idx="11"/>
          </p:nvPr>
        </p:nvSpPr>
        <p:spPr/>
        <p:txBody>
          <a:bodyPr/>
          <a:lstStyle/>
          <a:p>
            <a:fld id="{66990693-FCA4-456D-B0D1-1E6BC96D0376}" type="slidenum">
              <a:rPr lang="en-US" smtClean="0"/>
              <a:pPr/>
              <a:t>3</a:t>
            </a:fld>
            <a:endParaRPr lang="en-US"/>
          </a:p>
        </p:txBody>
      </p:sp>
      <p:sp>
        <p:nvSpPr>
          <p:cNvPr id="9" name="Rectangle 17"/>
          <p:cNvSpPr>
            <a:spLocks noGrp="1" noChangeArrowheads="1"/>
          </p:cNvSpPr>
          <p:nvPr>
            <p:ph type="ftr" sz="quarter" idx="11"/>
          </p:nvPr>
        </p:nvSpPr>
        <p:spPr>
          <a:xfrm>
            <a:off x="2286000" y="6629400"/>
            <a:ext cx="3962400" cy="228600"/>
          </a:xfrm>
          <a:noFill/>
        </p:spPr>
        <p:txBody>
          <a:bodyPr/>
          <a:lstStyle/>
          <a:p>
            <a:r>
              <a:rPr lang="en-US" smtClean="0"/>
              <a:t>NPOESS Data Formats Working Group</a:t>
            </a:r>
            <a:endParaRPr lang="en-US" dirty="0"/>
          </a:p>
        </p:txBody>
      </p:sp>
      <p:sp>
        <p:nvSpPr>
          <p:cNvPr id="10" name="Rectangle 16"/>
          <p:cNvSpPr>
            <a:spLocks noGrp="1" noChangeArrowheads="1"/>
          </p:cNvSpPr>
          <p:nvPr>
            <p:ph type="dt" sz="quarter" idx="10"/>
          </p:nvPr>
        </p:nvSpPr>
        <p:spPr>
          <a:xfrm>
            <a:off x="304800" y="6629400"/>
            <a:ext cx="1981200" cy="228600"/>
          </a:xfrm>
          <a:noFill/>
        </p:spPr>
        <p:txBody>
          <a:bodyPr/>
          <a:lstStyle/>
          <a:p>
            <a:r>
              <a:rPr lang="en-US" smtClean="0"/>
              <a:t>June 30, 2009</a:t>
            </a:r>
            <a:endParaRPr lang="en-US" dirty="0"/>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3000" y="152400"/>
            <a:ext cx="7543800" cy="533400"/>
          </a:xfrm>
        </p:spPr>
        <p:txBody>
          <a:bodyPr/>
          <a:lstStyle/>
          <a:p>
            <a:pPr eaLnBrk="1" hangingPunct="1"/>
            <a:r>
              <a:rPr lang="en-US" smtClean="0"/>
              <a:t>Phase-1 Work: Region References</a:t>
            </a:r>
          </a:p>
        </p:txBody>
      </p:sp>
      <p:sp>
        <p:nvSpPr>
          <p:cNvPr id="7171" name="Text Placeholder 2"/>
          <p:cNvSpPr>
            <a:spLocks noGrp="1"/>
          </p:cNvSpPr>
          <p:nvPr>
            <p:ph type="body" sz="half" idx="1"/>
          </p:nvPr>
        </p:nvSpPr>
        <p:spPr>
          <a:xfrm>
            <a:off x="533400" y="1066800"/>
            <a:ext cx="8077200" cy="1219200"/>
          </a:xfrm>
        </p:spPr>
        <p:txBody>
          <a:bodyPr/>
          <a:lstStyle/>
          <a:p>
            <a:pPr eaLnBrk="1" hangingPunct="1">
              <a:buFontTx/>
              <a:buNone/>
            </a:pPr>
            <a:r>
              <a:rPr lang="en-US" dirty="0" smtClean="0"/>
              <a:t>Show data pointed by a region reference:</a:t>
            </a:r>
          </a:p>
          <a:p>
            <a:pPr lvl="1" eaLnBrk="1" hangingPunct="1"/>
            <a:r>
              <a:rPr lang="en-US" sz="2000" dirty="0" smtClean="0"/>
              <a:t>Double click to show data in a separate table.</a:t>
            </a:r>
          </a:p>
          <a:p>
            <a:pPr lvl="1" eaLnBrk="1" hangingPunct="1"/>
            <a:r>
              <a:rPr lang="en-US" sz="2000" dirty="0" smtClean="0"/>
              <a:t>Use different border color and text title to distinguish the table.</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1CB14E88-58B6-407F-8448-1174431B6A92}" type="slidenum">
              <a:rPr lang="en-US"/>
              <a:pPr>
                <a:defRPr/>
              </a:pPr>
              <a:t>30</a:t>
            </a:fld>
            <a:endParaRPr lang="en-US"/>
          </a:p>
        </p:txBody>
      </p:sp>
      <p:pic>
        <p:nvPicPr>
          <p:cNvPr id="7175" name="Picture 2"/>
          <p:cNvPicPr>
            <a:picLocks noChangeAspect="1" noChangeArrowheads="1"/>
          </p:cNvPicPr>
          <p:nvPr/>
        </p:nvPicPr>
        <p:blipFill>
          <a:blip r:embed="rId2"/>
          <a:srcRect/>
          <a:stretch>
            <a:fillRect/>
          </a:stretch>
        </p:blipFill>
        <p:spPr bwMode="auto">
          <a:xfrm>
            <a:off x="1066800" y="2590800"/>
            <a:ext cx="6477000" cy="379533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1143000" y="152400"/>
            <a:ext cx="7543800" cy="533400"/>
          </a:xfrm>
        </p:spPr>
        <p:txBody>
          <a:bodyPr/>
          <a:lstStyle/>
          <a:p>
            <a:pPr eaLnBrk="1" hangingPunct="1"/>
            <a:r>
              <a:rPr lang="en-US" dirty="0" smtClean="0"/>
              <a:t>Phase-1 Work: Region References</a:t>
            </a:r>
          </a:p>
        </p:txBody>
      </p:sp>
      <p:sp>
        <p:nvSpPr>
          <p:cNvPr id="8195" name="Text Placeholder 2"/>
          <p:cNvSpPr>
            <a:spLocks noGrp="1"/>
          </p:cNvSpPr>
          <p:nvPr>
            <p:ph type="body" sz="half" idx="1"/>
          </p:nvPr>
        </p:nvSpPr>
        <p:spPr>
          <a:xfrm>
            <a:off x="685800" y="1066800"/>
            <a:ext cx="7772400" cy="838200"/>
          </a:xfrm>
        </p:spPr>
        <p:txBody>
          <a:bodyPr/>
          <a:lstStyle/>
          <a:p>
            <a:pPr eaLnBrk="1" hangingPunct="1">
              <a:buFontTx/>
              <a:buNone/>
            </a:pPr>
            <a:r>
              <a:rPr lang="en-US" dirty="0" smtClean="0"/>
              <a:t>Options to show data in image or table</a:t>
            </a:r>
          </a:p>
          <a:p>
            <a:pPr lvl="1" eaLnBrk="1" hangingPunct="1"/>
            <a:r>
              <a:rPr lang="en-US" sz="1800" dirty="0" smtClean="0"/>
              <a:t>Right click to show a popup window to show data in table or image.</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BC907D0B-6EDA-4A6B-B3BF-7C800E618688}" type="slidenum">
              <a:rPr lang="en-US"/>
              <a:pPr>
                <a:defRPr/>
              </a:pPr>
              <a:t>31</a:t>
            </a:fld>
            <a:endParaRPr lang="en-US"/>
          </a:p>
        </p:txBody>
      </p:sp>
      <p:pic>
        <p:nvPicPr>
          <p:cNvPr id="8199" name="Picture 2"/>
          <p:cNvPicPr>
            <a:picLocks noChangeAspect="1" noChangeArrowheads="1"/>
          </p:cNvPicPr>
          <p:nvPr/>
        </p:nvPicPr>
        <p:blipFill>
          <a:blip r:embed="rId2"/>
          <a:srcRect/>
          <a:stretch>
            <a:fillRect/>
          </a:stretch>
        </p:blipFill>
        <p:spPr bwMode="auto">
          <a:xfrm>
            <a:off x="1447800" y="2286000"/>
            <a:ext cx="6025748" cy="3965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1143000" y="152400"/>
            <a:ext cx="7543800" cy="533400"/>
          </a:xfrm>
        </p:spPr>
        <p:txBody>
          <a:bodyPr/>
          <a:lstStyle/>
          <a:p>
            <a:pPr eaLnBrk="1" hangingPunct="1"/>
            <a:r>
              <a:rPr lang="en-US" dirty="0" smtClean="0"/>
              <a:t>Phase-1 Work: Region References</a:t>
            </a:r>
          </a:p>
        </p:txBody>
      </p:sp>
      <p:sp>
        <p:nvSpPr>
          <p:cNvPr id="9219" name="Text Placeholder 2"/>
          <p:cNvSpPr>
            <a:spLocks noGrp="1"/>
          </p:cNvSpPr>
          <p:nvPr>
            <p:ph type="body" sz="half" idx="1"/>
          </p:nvPr>
        </p:nvSpPr>
        <p:spPr>
          <a:xfrm>
            <a:off x="1295400" y="1066800"/>
            <a:ext cx="6553200" cy="1828800"/>
          </a:xfrm>
        </p:spPr>
        <p:txBody>
          <a:bodyPr/>
          <a:lstStyle/>
          <a:p>
            <a:pPr eaLnBrk="1" hangingPunct="1">
              <a:buFontTx/>
              <a:buNone/>
            </a:pPr>
            <a:r>
              <a:rPr lang="en-US" dirty="0" smtClean="0"/>
              <a:t>Open multiple cells at one time:</a:t>
            </a:r>
          </a:p>
          <a:p>
            <a:pPr lvl="1" eaLnBrk="1" hangingPunct="1"/>
            <a:r>
              <a:rPr lang="en-US" sz="1800" dirty="0" smtClean="0"/>
              <a:t>Select multiple cells</a:t>
            </a:r>
          </a:p>
          <a:p>
            <a:pPr lvl="2" eaLnBrk="1" hangingPunct="1"/>
            <a:r>
              <a:rPr lang="en-US" sz="1600" dirty="0" smtClean="0"/>
              <a:t>Drag mouse to select continuous cells.</a:t>
            </a:r>
          </a:p>
          <a:p>
            <a:pPr lvl="2" eaLnBrk="1" hangingPunct="1"/>
            <a:r>
              <a:rPr lang="en-US" sz="1600" dirty="0" smtClean="0"/>
              <a:t>CTR + mouse click to select non-continuous cells. </a:t>
            </a:r>
          </a:p>
          <a:p>
            <a:pPr lvl="1" eaLnBrk="1" hangingPunct="1"/>
            <a:r>
              <a:rPr lang="en-US" sz="1800" dirty="0" smtClean="0"/>
              <a:t>Right-mouse click to open selected cell at one time.</a:t>
            </a:r>
          </a:p>
          <a:p>
            <a:pPr lvl="1" eaLnBrk="1" hangingPunct="1"/>
            <a:endParaRPr lang="en-US" sz="1800"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45B46BB8-88E9-4F37-AE3E-E86103188516}" type="slidenum">
              <a:rPr lang="en-US"/>
              <a:pPr>
                <a:defRPr/>
              </a:pPr>
              <a:t>32</a:t>
            </a:fld>
            <a:endParaRPr lang="en-US"/>
          </a:p>
        </p:txBody>
      </p:sp>
      <p:pic>
        <p:nvPicPr>
          <p:cNvPr id="9223" name="Picture 2"/>
          <p:cNvPicPr>
            <a:picLocks noChangeAspect="1" noChangeArrowheads="1"/>
          </p:cNvPicPr>
          <p:nvPr/>
        </p:nvPicPr>
        <p:blipFill>
          <a:blip r:embed="rId2"/>
          <a:srcRect/>
          <a:stretch>
            <a:fillRect/>
          </a:stretch>
        </p:blipFill>
        <p:spPr bwMode="auto">
          <a:xfrm>
            <a:off x="1676400" y="2933700"/>
            <a:ext cx="5648325" cy="35179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152400"/>
            <a:ext cx="7696200" cy="533400"/>
          </a:xfrm>
        </p:spPr>
        <p:txBody>
          <a:bodyPr/>
          <a:lstStyle/>
          <a:p>
            <a:pPr eaLnBrk="1" hangingPunct="1"/>
            <a:r>
              <a:rPr lang="en-US" dirty="0" smtClean="0"/>
              <a:t>Phase-1 Work: Region References</a:t>
            </a:r>
          </a:p>
        </p:txBody>
      </p:sp>
      <p:sp>
        <p:nvSpPr>
          <p:cNvPr id="10243" name="Text Placeholder 2"/>
          <p:cNvSpPr>
            <a:spLocks noGrp="1"/>
          </p:cNvSpPr>
          <p:nvPr>
            <p:ph type="body" sz="half" idx="1"/>
          </p:nvPr>
        </p:nvSpPr>
        <p:spPr>
          <a:xfrm>
            <a:off x="304800" y="990600"/>
            <a:ext cx="8534400" cy="990600"/>
          </a:xfrm>
        </p:spPr>
        <p:txBody>
          <a:bodyPr/>
          <a:lstStyle/>
          <a:p>
            <a:pPr eaLnBrk="1" hangingPunct="1">
              <a:buFontTx/>
              <a:buNone/>
            </a:pPr>
            <a:r>
              <a:rPr lang="en-US" dirty="0" smtClean="0"/>
              <a:t>Show multiple regions pointed by a single reference:</a:t>
            </a:r>
          </a:p>
          <a:p>
            <a:pPr lvl="1" eaLnBrk="1" hangingPunct="1"/>
            <a:r>
              <a:rPr lang="en-US" sz="1800" dirty="0" smtClean="0"/>
              <a:t>Separate table to show each region.</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082F0B4A-C8A9-4BCE-9E40-36E834512470}" type="slidenum">
              <a:rPr lang="en-US"/>
              <a:pPr>
                <a:defRPr/>
              </a:pPr>
              <a:t>33</a:t>
            </a:fld>
            <a:endParaRPr lang="en-US"/>
          </a:p>
        </p:txBody>
      </p:sp>
      <p:pic>
        <p:nvPicPr>
          <p:cNvPr id="10247" name="Picture 2"/>
          <p:cNvPicPr>
            <a:picLocks noChangeAspect="1" noChangeArrowheads="1"/>
          </p:cNvPicPr>
          <p:nvPr/>
        </p:nvPicPr>
        <p:blipFill>
          <a:blip r:embed="rId2"/>
          <a:srcRect/>
          <a:stretch>
            <a:fillRect/>
          </a:stretch>
        </p:blipFill>
        <p:spPr bwMode="auto">
          <a:xfrm>
            <a:off x="1447800" y="2133600"/>
            <a:ext cx="4724400" cy="40957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Phase-1 Work: Quality Flags</a:t>
            </a:r>
          </a:p>
        </p:txBody>
      </p:sp>
      <p:sp>
        <p:nvSpPr>
          <p:cNvPr id="11267" name="Text Placeholder 2"/>
          <p:cNvSpPr>
            <a:spLocks noGrp="1"/>
          </p:cNvSpPr>
          <p:nvPr>
            <p:ph type="body" sz="half" idx="1"/>
          </p:nvPr>
        </p:nvSpPr>
        <p:spPr>
          <a:xfrm>
            <a:off x="990600" y="990600"/>
            <a:ext cx="7696200" cy="1143000"/>
          </a:xfrm>
        </p:spPr>
        <p:txBody>
          <a:bodyPr/>
          <a:lstStyle/>
          <a:p>
            <a:pPr eaLnBrk="1" hangingPunct="1">
              <a:buFontTx/>
              <a:buNone/>
            </a:pPr>
            <a:r>
              <a:rPr lang="en-US" dirty="0" smtClean="0"/>
              <a:t>Use bitmask to show individual quality flags:</a:t>
            </a:r>
          </a:p>
          <a:p>
            <a:pPr lvl="1" eaLnBrk="1" hangingPunct="1"/>
            <a:r>
              <a:rPr lang="en-US" sz="1800" dirty="0" smtClean="0"/>
              <a:t>Bitmask only applies to byte data.</a:t>
            </a:r>
          </a:p>
          <a:p>
            <a:pPr lvl="1" eaLnBrk="1" hangingPunct="1"/>
            <a:r>
              <a:rPr lang="en-US" sz="1800" dirty="0" smtClean="0"/>
              <a:t>By default, show quality flags as 8-bit decimal integers.</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2F2C5244-82E3-46CB-B9E5-7DD27CC9E09B}" type="slidenum">
              <a:rPr lang="en-US"/>
              <a:pPr>
                <a:defRPr/>
              </a:pPr>
              <a:t>34</a:t>
            </a:fld>
            <a:endParaRPr lang="en-US"/>
          </a:p>
        </p:txBody>
      </p:sp>
      <p:pic>
        <p:nvPicPr>
          <p:cNvPr id="11271" name="Picture 2"/>
          <p:cNvPicPr>
            <a:picLocks noChangeAspect="1" noChangeArrowheads="1"/>
          </p:cNvPicPr>
          <p:nvPr/>
        </p:nvPicPr>
        <p:blipFill>
          <a:blip r:embed="rId2"/>
          <a:srcRect/>
          <a:stretch>
            <a:fillRect/>
          </a:stretch>
        </p:blipFill>
        <p:spPr bwMode="auto">
          <a:xfrm>
            <a:off x="1066800" y="2514600"/>
            <a:ext cx="6892925" cy="37211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Phase-1 Work: Quality Flags</a:t>
            </a:r>
          </a:p>
        </p:txBody>
      </p:sp>
      <p:sp>
        <p:nvSpPr>
          <p:cNvPr id="12291" name="Text Placeholder 2"/>
          <p:cNvSpPr>
            <a:spLocks noGrp="1"/>
          </p:cNvSpPr>
          <p:nvPr>
            <p:ph type="body" sz="half" idx="1"/>
          </p:nvPr>
        </p:nvSpPr>
        <p:spPr>
          <a:xfrm>
            <a:off x="1066800" y="990600"/>
            <a:ext cx="7162800" cy="1524000"/>
          </a:xfrm>
        </p:spPr>
        <p:txBody>
          <a:bodyPr/>
          <a:lstStyle/>
          <a:p>
            <a:pPr eaLnBrk="1" hangingPunct="1">
              <a:buFontTx/>
              <a:buNone/>
            </a:pPr>
            <a:r>
              <a:rPr lang="en-US" dirty="0" smtClean="0"/>
              <a:t>Use bitmask to extract quality flags:</a:t>
            </a:r>
          </a:p>
          <a:p>
            <a:pPr lvl="1" eaLnBrk="1" hangingPunct="1"/>
            <a:r>
              <a:rPr lang="en-US" sz="2000" dirty="0" smtClean="0"/>
              <a:t>Use “Open As” on the dataset of quality flags. </a:t>
            </a:r>
          </a:p>
          <a:p>
            <a:pPr lvl="1" eaLnBrk="1" hangingPunct="1"/>
            <a:r>
              <a:rPr lang="en-US" sz="2000" dirty="0" smtClean="0"/>
              <a:t>Enter bitmask, e.g. 00000011.</a:t>
            </a:r>
          </a:p>
          <a:p>
            <a:pPr lvl="1" eaLnBrk="1" hangingPunct="1"/>
            <a:r>
              <a:rPr lang="en-US" sz="2000" dirty="0" smtClean="0"/>
              <a:t>Click “Help” icon for help.</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90B639B7-7987-48C9-966B-2C10852316D0}" type="slidenum">
              <a:rPr lang="en-US"/>
              <a:pPr>
                <a:defRPr/>
              </a:pPr>
              <a:t>35</a:t>
            </a:fld>
            <a:endParaRPr lang="en-US"/>
          </a:p>
        </p:txBody>
      </p:sp>
      <p:pic>
        <p:nvPicPr>
          <p:cNvPr id="12295" name="Picture 9"/>
          <p:cNvPicPr>
            <a:picLocks noChangeAspect="1" noChangeArrowheads="1"/>
          </p:cNvPicPr>
          <p:nvPr/>
        </p:nvPicPr>
        <p:blipFill>
          <a:blip r:embed="rId2"/>
          <a:srcRect/>
          <a:stretch>
            <a:fillRect/>
          </a:stretch>
        </p:blipFill>
        <p:spPr bwMode="auto">
          <a:xfrm>
            <a:off x="1066800" y="2743200"/>
            <a:ext cx="6019800" cy="3513138"/>
          </a:xfrm>
          <a:prstGeom prst="rect">
            <a:avLst/>
          </a:prstGeom>
          <a:noFill/>
          <a:ln w="9525">
            <a:noFill/>
            <a:miter lim="800000"/>
            <a:headEnd/>
            <a:tailEnd/>
          </a:ln>
        </p:spPr>
      </p:pic>
      <p:pic>
        <p:nvPicPr>
          <p:cNvPr id="12296" name="Picture 10"/>
          <p:cNvPicPr>
            <a:picLocks noChangeAspect="1" noChangeArrowheads="1"/>
          </p:cNvPicPr>
          <p:nvPr/>
        </p:nvPicPr>
        <p:blipFill>
          <a:blip r:embed="rId3"/>
          <a:srcRect/>
          <a:stretch>
            <a:fillRect/>
          </a:stretch>
        </p:blipFill>
        <p:spPr bwMode="auto">
          <a:xfrm>
            <a:off x="4648200" y="3886200"/>
            <a:ext cx="3725863" cy="2438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Phase-1 Work: Quality Flags</a:t>
            </a:r>
          </a:p>
        </p:txBody>
      </p:sp>
      <p:sp>
        <p:nvSpPr>
          <p:cNvPr id="13315" name="Text Placeholder 2"/>
          <p:cNvSpPr>
            <a:spLocks noGrp="1"/>
          </p:cNvSpPr>
          <p:nvPr>
            <p:ph type="body" sz="half" idx="1"/>
          </p:nvPr>
        </p:nvSpPr>
        <p:spPr>
          <a:xfrm>
            <a:off x="1066800" y="990600"/>
            <a:ext cx="6858000" cy="609600"/>
          </a:xfrm>
        </p:spPr>
        <p:txBody>
          <a:bodyPr/>
          <a:lstStyle/>
          <a:p>
            <a:pPr eaLnBrk="1" hangingPunct="1"/>
            <a:r>
              <a:rPr lang="en-US" sz="2000" smtClean="0"/>
              <a:t>The mask shown at top-right, e.g. {0, 1}</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233C97A0-6FE1-4FCE-893E-9948D101BE93}" type="slidenum">
              <a:rPr lang="en-US"/>
              <a:pPr>
                <a:defRPr/>
              </a:pPr>
              <a:t>36</a:t>
            </a:fld>
            <a:endParaRPr lang="en-US"/>
          </a:p>
        </p:txBody>
      </p:sp>
      <p:pic>
        <p:nvPicPr>
          <p:cNvPr id="13319" name="Picture 2"/>
          <p:cNvPicPr>
            <a:picLocks noChangeAspect="1" noChangeArrowheads="1"/>
          </p:cNvPicPr>
          <p:nvPr/>
        </p:nvPicPr>
        <p:blipFill>
          <a:blip r:embed="rId2"/>
          <a:srcRect/>
          <a:stretch>
            <a:fillRect/>
          </a:stretch>
        </p:blipFill>
        <p:spPr bwMode="auto">
          <a:xfrm>
            <a:off x="1219200" y="1752600"/>
            <a:ext cx="5686425" cy="44005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Phase-1 Work: Quality Flags</a:t>
            </a:r>
          </a:p>
        </p:txBody>
      </p:sp>
      <p:sp>
        <p:nvSpPr>
          <p:cNvPr id="14339" name="Text Placeholder 2"/>
          <p:cNvSpPr>
            <a:spLocks noGrp="1"/>
          </p:cNvSpPr>
          <p:nvPr>
            <p:ph type="body" sz="half" idx="1"/>
          </p:nvPr>
        </p:nvSpPr>
        <p:spPr>
          <a:xfrm>
            <a:off x="1143000" y="990600"/>
            <a:ext cx="7086600" cy="609600"/>
          </a:xfrm>
        </p:spPr>
        <p:txBody>
          <a:bodyPr/>
          <a:lstStyle/>
          <a:p>
            <a:pPr eaLnBrk="1" hangingPunct="1"/>
            <a:r>
              <a:rPr lang="en-US" sz="2000" dirty="0" smtClean="0"/>
              <a:t>Data can be displayed in decimal, hexadecimal, or binary.</a:t>
            </a:r>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54588C8C-9712-4B79-BFF6-6026AA131A0D}" type="slidenum">
              <a:rPr lang="en-US"/>
              <a:pPr>
                <a:defRPr/>
              </a:pPr>
              <a:t>37</a:t>
            </a:fld>
            <a:endParaRPr lang="en-US"/>
          </a:p>
        </p:txBody>
      </p:sp>
      <p:pic>
        <p:nvPicPr>
          <p:cNvPr id="14343" name="Picture 2"/>
          <p:cNvPicPr>
            <a:picLocks noChangeAspect="1" noChangeArrowheads="1"/>
          </p:cNvPicPr>
          <p:nvPr/>
        </p:nvPicPr>
        <p:blipFill>
          <a:blip r:embed="rId2"/>
          <a:srcRect/>
          <a:stretch>
            <a:fillRect/>
          </a:stretch>
        </p:blipFill>
        <p:spPr bwMode="auto">
          <a:xfrm>
            <a:off x="1371600" y="1752600"/>
            <a:ext cx="6486525" cy="47164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Phase-1 Work: What Is Left</a:t>
            </a:r>
          </a:p>
        </p:txBody>
      </p:sp>
      <p:sp>
        <p:nvSpPr>
          <p:cNvPr id="15363" name="Text Placeholder 2"/>
          <p:cNvSpPr>
            <a:spLocks noGrp="1"/>
          </p:cNvSpPr>
          <p:nvPr>
            <p:ph type="body" sz="half" idx="1"/>
          </p:nvPr>
        </p:nvSpPr>
        <p:spPr>
          <a:xfrm>
            <a:off x="1219200" y="1600200"/>
            <a:ext cx="7162800" cy="2209800"/>
          </a:xfrm>
        </p:spPr>
        <p:txBody>
          <a:bodyPr/>
          <a:lstStyle/>
          <a:p>
            <a:pPr eaLnBrk="1" hangingPunct="1"/>
            <a:r>
              <a:rPr lang="en-US" dirty="0" smtClean="0"/>
              <a:t>Open data pointed by object references (aggregation).</a:t>
            </a:r>
          </a:p>
          <a:p>
            <a:pPr eaLnBrk="1" hangingPunct="1"/>
            <a:r>
              <a:rPr lang="en-US" dirty="0" smtClean="0"/>
              <a:t>Show the name/path of the dataset pointed by a reference.</a:t>
            </a:r>
          </a:p>
          <a:p>
            <a:pPr eaLnBrk="1" hangingPunct="1"/>
            <a:r>
              <a:rPr lang="en-US" dirty="0" smtClean="0"/>
              <a:t>Add check boxes to select specific bit(s) (or mask).</a:t>
            </a:r>
          </a:p>
          <a:p>
            <a:pPr eaLnBrk="1" hangingPunct="1"/>
            <a:endParaRPr lang="en-US"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4A944804-4202-4AF1-9E76-4944E6252FCC}"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Phase-2 Work</a:t>
            </a:r>
          </a:p>
        </p:txBody>
      </p:sp>
      <p:sp>
        <p:nvSpPr>
          <p:cNvPr id="16387" name="Text Placeholder 2"/>
          <p:cNvSpPr>
            <a:spLocks noGrp="1"/>
          </p:cNvSpPr>
          <p:nvPr>
            <p:ph type="body" sz="half" idx="1"/>
          </p:nvPr>
        </p:nvSpPr>
        <p:spPr>
          <a:xfrm>
            <a:off x="762000" y="1143000"/>
            <a:ext cx="7772400" cy="4953000"/>
          </a:xfrm>
        </p:spPr>
        <p:txBody>
          <a:bodyPr/>
          <a:lstStyle/>
          <a:p>
            <a:pPr eaLnBrk="1" hangingPunct="1"/>
            <a:r>
              <a:rPr lang="en-US" sz="2000" dirty="0" smtClean="0"/>
              <a:t>So far, the right click menu on the object IDs gives me the options: "Show as Table" and "Show as Image". I wonder if the menu could be closer to the right click menu on an </a:t>
            </a:r>
            <a:r>
              <a:rPr lang="en-US" sz="2000" dirty="0" err="1" smtClean="0"/>
              <a:t>All_Data</a:t>
            </a:r>
            <a:r>
              <a:rPr lang="en-US" sz="2000" dirty="0" smtClean="0"/>
              <a:t> dataset. That is, give me the "Open", "Open as", "Copy",  "Save to", "Show Properties" ... but only the ones that makes sense. The "Delete" might not apply since that would alter the structure of the references</a:t>
            </a:r>
          </a:p>
          <a:p>
            <a:pPr eaLnBrk="1" hangingPunct="1"/>
            <a:r>
              <a:rPr lang="en-US" sz="2000" dirty="0" smtClean="0"/>
              <a:t>Use definition of quality </a:t>
            </a:r>
            <a:r>
              <a:rPr lang="en-US" sz="2000" dirty="0" err="1" smtClean="0"/>
              <a:t>flgas</a:t>
            </a:r>
            <a:r>
              <a:rPr lang="en-US" sz="2000" dirty="0" smtClean="0"/>
              <a:t>, which are in two separate locations:  1)  The Common Data Format Control Book – External (CDFCB-X), Volumes II, III and IV.  2)  XML files provided as part of the CDFCB-X delivery.</a:t>
            </a:r>
          </a:p>
          <a:p>
            <a:pPr eaLnBrk="1" hangingPunct="1"/>
            <a:r>
              <a:rPr lang="en-US" sz="2000" dirty="0" smtClean="0"/>
              <a:t>Apply the structure of the XML to determine whether a field is a packed quality flag byte.</a:t>
            </a:r>
          </a:p>
          <a:p>
            <a:pPr eaLnBrk="1" hangingPunct="1"/>
            <a:r>
              <a:rPr lang="en-US" sz="2000" dirty="0" smtClean="0"/>
              <a:t>Production quality: testing, documentation, and distribution.</a:t>
            </a:r>
          </a:p>
          <a:p>
            <a:pPr eaLnBrk="1" hangingPunct="1"/>
            <a:endParaRPr lang="en-US" sz="2000" dirty="0" smtClean="0"/>
          </a:p>
          <a:p>
            <a:pPr eaLnBrk="1" hangingPunct="1"/>
            <a:endParaRPr lang="en-US" sz="2000"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E05BEF43-83EC-4351-BAAF-4C1DE299C4B4}" type="slidenum">
              <a:rPr lang="en-US"/>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Areas of immediate need</a:t>
            </a:r>
            <a:endParaRPr lang="en-US" dirty="0"/>
          </a:p>
        </p:txBody>
      </p:sp>
      <p:sp>
        <p:nvSpPr>
          <p:cNvPr id="10" name="Text Placeholder 9"/>
          <p:cNvSpPr>
            <a:spLocks noGrp="1"/>
          </p:cNvSpPr>
          <p:nvPr>
            <p:ph type="body" idx="1"/>
          </p:nvPr>
        </p:nvSpPr>
        <p:spPr/>
        <p:txBody>
          <a:bodyPr>
            <a:normAutofit fontScale="92500" lnSpcReduction="10000"/>
          </a:bodyPr>
          <a:lstStyle/>
          <a:p>
            <a:pPr marL="514350" indent="-514350">
              <a:buFont typeface="+mj-lt"/>
              <a:buAutoNum type="arabicPeriod"/>
            </a:pPr>
            <a:r>
              <a:rPr lang="en-US" dirty="0" smtClean="0">
                <a:solidFill>
                  <a:schemeClr val="tx1"/>
                </a:solidFill>
              </a:rPr>
              <a:t>Ensure easy and intuitive data access and use by</a:t>
            </a:r>
            <a:r>
              <a:rPr lang="en-US" baseline="0" dirty="0" smtClean="0">
                <a:solidFill>
                  <a:schemeClr val="tx1"/>
                </a:solidFill>
              </a:rPr>
              <a:t> diverse communities</a:t>
            </a:r>
          </a:p>
          <a:p>
            <a:pPr marL="914400" lvl="1" indent="-514350">
              <a:buNone/>
            </a:pPr>
            <a:r>
              <a:rPr lang="en-US" dirty="0" smtClean="0">
                <a:solidFill>
                  <a:schemeClr val="tx1"/>
                </a:solidFill>
              </a:rPr>
              <a:t/>
            </a:r>
            <a:br>
              <a:rPr lang="en-US" dirty="0" smtClean="0">
                <a:solidFill>
                  <a:schemeClr val="tx1"/>
                </a:solidFill>
              </a:rPr>
            </a:br>
            <a:endParaRPr lang="en-US" baseline="0" dirty="0" smtClean="0">
              <a:solidFill>
                <a:schemeClr val="tx1"/>
              </a:solidFill>
            </a:endParaRPr>
          </a:p>
          <a:p>
            <a:pPr marL="514350" lvl="0" indent="-514350">
              <a:buFont typeface="+mj-lt"/>
              <a:buAutoNum type="arabicPeriod"/>
            </a:pPr>
            <a:r>
              <a:rPr lang="en-US" sz="2800" dirty="0" smtClean="0">
                <a:solidFill>
                  <a:schemeClr val="tx1"/>
                </a:solidFill>
                <a:latin typeface="+mn-lt"/>
                <a:ea typeface="+mn-ea"/>
                <a:cs typeface="+mn-cs"/>
              </a:rPr>
              <a:t>Enable producers and consumers to view content, manage metadata, and convert data to other formats.</a:t>
            </a:r>
          </a:p>
          <a:p>
            <a:pPr marL="914400" lvl="1" indent="-514350">
              <a:buNone/>
            </a:pPr>
            <a:r>
              <a:rPr lang="en-US" sz="2600" dirty="0" smtClean="0">
                <a:solidFill>
                  <a:schemeClr val="tx1"/>
                </a:solidFill>
                <a:latin typeface="+mn-lt"/>
                <a:ea typeface="+mn-ea"/>
                <a:cs typeface="+mn-cs"/>
              </a:rPr>
              <a:t/>
            </a:r>
            <a:br>
              <a:rPr lang="en-US" sz="2600" dirty="0" smtClean="0">
                <a:solidFill>
                  <a:schemeClr val="tx1"/>
                </a:solidFill>
                <a:latin typeface="+mn-lt"/>
                <a:ea typeface="+mn-ea"/>
                <a:cs typeface="+mn-cs"/>
              </a:rPr>
            </a:br>
            <a:endParaRPr lang="en-US" sz="2600" dirty="0" smtClean="0">
              <a:solidFill>
                <a:schemeClr val="tx1"/>
              </a:solidFill>
              <a:latin typeface="+mn-lt"/>
              <a:ea typeface="+mn-ea"/>
              <a:cs typeface="+mn-cs"/>
            </a:endParaRPr>
          </a:p>
          <a:p>
            <a:pPr marL="514350" indent="-514350">
              <a:buFont typeface="+mj-lt"/>
              <a:buAutoNum type="arabicPeriod"/>
            </a:pPr>
            <a:r>
              <a:rPr lang="en-US" sz="2800" dirty="0" smtClean="0">
                <a:solidFill>
                  <a:schemeClr val="tx1"/>
                </a:solidFill>
                <a:latin typeface="+mn-lt"/>
                <a:ea typeface="+mn-ea"/>
                <a:cs typeface="+mn-cs"/>
              </a:rPr>
              <a:t>Provide high-quality, rapid-response support of HDF5 for NPOESS users at all levels.  </a:t>
            </a:r>
          </a:p>
        </p:txBody>
      </p:sp>
      <p:sp>
        <p:nvSpPr>
          <p:cNvPr id="5" name="Slide Number Placeholder 4"/>
          <p:cNvSpPr>
            <a:spLocks noGrp="1"/>
          </p:cNvSpPr>
          <p:nvPr>
            <p:ph type="sldNum" sz="quarter" idx="11"/>
          </p:nvPr>
        </p:nvSpPr>
        <p:spPr/>
        <p:txBody>
          <a:bodyPr/>
          <a:lstStyle/>
          <a:p>
            <a:fld id="{66990693-FCA4-456D-B0D1-1E6BC96D0376}" type="slidenum">
              <a:rPr lang="en-US" smtClean="0"/>
              <a:pPr/>
              <a:t>4</a:t>
            </a:fld>
            <a:endParaRPr lang="en-US"/>
          </a:p>
        </p:txBody>
      </p:sp>
      <p:sp>
        <p:nvSpPr>
          <p:cNvPr id="7" name="Rectangle 17"/>
          <p:cNvSpPr>
            <a:spLocks noGrp="1" noChangeArrowheads="1"/>
          </p:cNvSpPr>
          <p:nvPr>
            <p:ph type="ftr" sz="quarter" idx="11"/>
          </p:nvPr>
        </p:nvSpPr>
        <p:spPr>
          <a:xfrm>
            <a:off x="2286000" y="6629400"/>
            <a:ext cx="3962400" cy="228600"/>
          </a:xfrm>
          <a:noFill/>
        </p:spPr>
        <p:txBody>
          <a:bodyPr/>
          <a:lstStyle/>
          <a:p>
            <a:r>
              <a:rPr lang="en-US" smtClean="0"/>
              <a:t>NPOESS Data Formats Working Group</a:t>
            </a:r>
            <a:endParaRPr lang="en-US" dirty="0"/>
          </a:p>
        </p:txBody>
      </p:sp>
      <p:sp>
        <p:nvSpPr>
          <p:cNvPr id="8" name="Rectangle 16"/>
          <p:cNvSpPr>
            <a:spLocks noGrp="1" noChangeArrowheads="1"/>
          </p:cNvSpPr>
          <p:nvPr>
            <p:ph type="dt" sz="quarter" idx="10"/>
          </p:nvPr>
        </p:nvSpPr>
        <p:spPr>
          <a:xfrm>
            <a:off x="304800" y="6629400"/>
            <a:ext cx="1981200" cy="228600"/>
          </a:xfrm>
          <a:noFill/>
        </p:spPr>
        <p:txBody>
          <a:bodyPr/>
          <a:lstStyle/>
          <a:p>
            <a:r>
              <a:rPr lang="en-US" smtClean="0"/>
              <a:t>June 30, 2009</a:t>
            </a:r>
            <a:endParaRPr lang="en-US" dirty="0"/>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Phase-2 Work: plugin</a:t>
            </a:r>
          </a:p>
        </p:txBody>
      </p:sp>
      <p:sp>
        <p:nvSpPr>
          <p:cNvPr id="17411" name="Text Placeholder 2"/>
          <p:cNvSpPr>
            <a:spLocks noGrp="1"/>
          </p:cNvSpPr>
          <p:nvPr>
            <p:ph type="body" sz="half" idx="1"/>
          </p:nvPr>
        </p:nvSpPr>
        <p:spPr>
          <a:xfrm>
            <a:off x="1143000" y="1600200"/>
            <a:ext cx="6324600" cy="2133600"/>
          </a:xfrm>
        </p:spPr>
        <p:txBody>
          <a:bodyPr/>
          <a:lstStyle/>
          <a:p>
            <a:pPr eaLnBrk="1" hangingPunct="1">
              <a:buFontTx/>
              <a:buNone/>
            </a:pPr>
            <a:r>
              <a:rPr lang="en-US" dirty="0" smtClean="0"/>
              <a:t>Two options</a:t>
            </a:r>
          </a:p>
          <a:p>
            <a:pPr lvl="1" eaLnBrk="1" hangingPunct="1"/>
            <a:r>
              <a:rPr lang="en-US" dirty="0" smtClean="0"/>
              <a:t>Part of general HDFView</a:t>
            </a:r>
          </a:p>
          <a:p>
            <a:pPr lvl="1" eaLnBrk="1" hangingPunct="1"/>
            <a:r>
              <a:rPr lang="en-US" dirty="0" smtClean="0"/>
              <a:t>Separate plugin</a:t>
            </a:r>
          </a:p>
          <a:p>
            <a:pPr lvl="2" eaLnBrk="1" hangingPunct="1">
              <a:buFont typeface="Symbol" pitchFamily="18" charset="2"/>
              <a:buChar char="-"/>
            </a:pPr>
            <a:endParaRPr lang="en-US" sz="1600" dirty="0" smtClean="0"/>
          </a:p>
          <a:p>
            <a:pPr lvl="1" eaLnBrk="1" hangingPunct="1">
              <a:buFont typeface="Courier New" pitchFamily="49" charset="0"/>
              <a:buChar char="o"/>
            </a:pPr>
            <a:endParaRPr lang="en-US" sz="1800" dirty="0" smtClean="0"/>
          </a:p>
          <a:p>
            <a:pPr eaLnBrk="1" hangingPunct="1"/>
            <a:endParaRPr lang="en-US" sz="2000" dirty="0" smtClean="0"/>
          </a:p>
          <a:p>
            <a:pPr eaLnBrk="1" hangingPunct="1"/>
            <a:endParaRPr lang="en-US" sz="2000"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74CE3E9C-DB52-40BF-AA5F-8AC5CF0A73D2}"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Phase-2 Work: plugin</a:t>
            </a:r>
          </a:p>
        </p:txBody>
      </p:sp>
      <p:sp>
        <p:nvSpPr>
          <p:cNvPr id="17411" name="Text Placeholder 2"/>
          <p:cNvSpPr>
            <a:spLocks noGrp="1"/>
          </p:cNvSpPr>
          <p:nvPr>
            <p:ph type="body" sz="half" idx="1"/>
          </p:nvPr>
        </p:nvSpPr>
        <p:spPr>
          <a:xfrm>
            <a:off x="685800" y="1143000"/>
            <a:ext cx="7620000" cy="4191000"/>
          </a:xfrm>
        </p:spPr>
        <p:txBody>
          <a:bodyPr/>
          <a:lstStyle/>
          <a:p>
            <a:pPr eaLnBrk="1" hangingPunct="1">
              <a:buNone/>
            </a:pPr>
            <a:r>
              <a:rPr lang="en-US" dirty="0" smtClean="0">
                <a:solidFill>
                  <a:srgbClr val="C00000"/>
                </a:solidFill>
              </a:rPr>
              <a:t>Part of general HDFView</a:t>
            </a:r>
          </a:p>
          <a:p>
            <a:pPr eaLnBrk="1" hangingPunct="1"/>
            <a:r>
              <a:rPr lang="en-US" sz="2000" dirty="0" smtClean="0"/>
              <a:t>Features for region references and quality flags are part of the HDFView.</a:t>
            </a:r>
          </a:p>
          <a:p>
            <a:pPr eaLnBrk="1" hangingPunct="1">
              <a:buFont typeface="Arial" pitchFamily="34" charset="0"/>
              <a:buChar char="•"/>
            </a:pPr>
            <a:r>
              <a:rPr lang="en-US" sz="2000" dirty="0" smtClean="0"/>
              <a:t>Pros:</a:t>
            </a:r>
          </a:p>
          <a:p>
            <a:pPr lvl="1" eaLnBrk="1" hangingPunct="1">
              <a:buFont typeface="Symbol" pitchFamily="18" charset="2"/>
              <a:buChar char=""/>
            </a:pPr>
            <a:r>
              <a:rPr lang="en-US" sz="1800" dirty="0" smtClean="0"/>
              <a:t>No extra work for release and distribution.</a:t>
            </a:r>
          </a:p>
          <a:p>
            <a:pPr eaLnBrk="1" hangingPunct="1">
              <a:buFont typeface="Arial" pitchFamily="34" charset="0"/>
              <a:buChar char="•"/>
            </a:pPr>
            <a:r>
              <a:rPr lang="en-US" sz="2000" dirty="0" smtClean="0"/>
              <a:t>Cons:</a:t>
            </a:r>
          </a:p>
          <a:p>
            <a:pPr lvl="1" eaLnBrk="1" hangingPunct="1">
              <a:buFont typeface="Symbol" pitchFamily="18" charset="2"/>
              <a:buChar char="-"/>
            </a:pPr>
            <a:r>
              <a:rPr lang="en-US" sz="1800" dirty="0" smtClean="0"/>
              <a:t>Add extra work to maintain the general HDFView (changing/adding NPOESS features will affect the whole HDFView).</a:t>
            </a:r>
          </a:p>
          <a:p>
            <a:pPr lvl="1" eaLnBrk="1" hangingPunct="1">
              <a:buFont typeface="Symbol" pitchFamily="18" charset="2"/>
              <a:buChar char="-"/>
            </a:pPr>
            <a:r>
              <a:rPr lang="en-US" sz="1800" dirty="0" smtClean="0"/>
              <a:t>Some features may not be needed for general users.</a:t>
            </a:r>
          </a:p>
          <a:p>
            <a:pPr eaLnBrk="1" hangingPunct="1">
              <a:buNone/>
            </a:pPr>
            <a:endParaRPr lang="en-US" sz="2000" dirty="0" smtClean="0"/>
          </a:p>
          <a:p>
            <a:pPr eaLnBrk="1" hangingPunct="1"/>
            <a:endParaRPr lang="en-US" sz="2000"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74CE3E9C-DB52-40BF-AA5F-8AC5CF0A73D2}"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Phase-2 Work: plugin</a:t>
            </a:r>
          </a:p>
        </p:txBody>
      </p:sp>
      <p:sp>
        <p:nvSpPr>
          <p:cNvPr id="17411" name="Text Placeholder 2"/>
          <p:cNvSpPr>
            <a:spLocks noGrp="1"/>
          </p:cNvSpPr>
          <p:nvPr>
            <p:ph type="body" sz="half" idx="1"/>
          </p:nvPr>
        </p:nvSpPr>
        <p:spPr>
          <a:xfrm>
            <a:off x="1066800" y="1143000"/>
            <a:ext cx="7239000" cy="4572000"/>
          </a:xfrm>
        </p:spPr>
        <p:txBody>
          <a:bodyPr/>
          <a:lstStyle/>
          <a:p>
            <a:pPr eaLnBrk="1" hangingPunct="1">
              <a:buNone/>
            </a:pPr>
            <a:r>
              <a:rPr lang="en-US" dirty="0" smtClean="0">
                <a:solidFill>
                  <a:srgbClr val="C00000"/>
                </a:solidFill>
              </a:rPr>
              <a:t>Separate plugins</a:t>
            </a:r>
            <a:endParaRPr lang="en-US" dirty="0" smtClean="0"/>
          </a:p>
          <a:p>
            <a:pPr eaLnBrk="1" hangingPunct="1"/>
            <a:r>
              <a:rPr lang="en-US" sz="2000" dirty="0" smtClean="0"/>
              <a:t>the features will be implemented in separate plugins, which will be added to the general HDFView as requested at runtime.</a:t>
            </a:r>
          </a:p>
          <a:p>
            <a:pPr eaLnBrk="1" hangingPunct="1">
              <a:buFont typeface="Arial" pitchFamily="34" charset="0"/>
              <a:buChar char="•"/>
            </a:pPr>
            <a:r>
              <a:rPr lang="en-US" sz="2000" dirty="0" smtClean="0"/>
              <a:t>Pros:</a:t>
            </a:r>
          </a:p>
          <a:p>
            <a:pPr lvl="1" eaLnBrk="1" hangingPunct="1">
              <a:buFont typeface="Symbol" pitchFamily="18" charset="2"/>
              <a:buChar char="-"/>
            </a:pPr>
            <a:r>
              <a:rPr lang="en-US" sz="1800" dirty="0" smtClean="0"/>
              <a:t>Modify (add/change features) will not affect the general HDFView.</a:t>
            </a:r>
          </a:p>
          <a:p>
            <a:pPr lvl="1" eaLnBrk="1" hangingPunct="1">
              <a:buFont typeface="Symbol" pitchFamily="18" charset="2"/>
              <a:buChar char="-"/>
            </a:pPr>
            <a:r>
              <a:rPr lang="en-US" sz="1800" dirty="0" smtClean="0"/>
              <a:t>Easy to maintain (change/add/delete) NPOESS related features.</a:t>
            </a:r>
          </a:p>
          <a:p>
            <a:pPr eaLnBrk="1" hangingPunct="1">
              <a:buFont typeface="Arial" pitchFamily="34" charset="0"/>
              <a:buChar char="•"/>
            </a:pPr>
            <a:r>
              <a:rPr lang="en-US" sz="2000" dirty="0" smtClean="0"/>
              <a:t>Cons:</a:t>
            </a:r>
          </a:p>
          <a:p>
            <a:pPr lvl="1" eaLnBrk="1" hangingPunct="1">
              <a:buFont typeface="Symbol" pitchFamily="18" charset="2"/>
              <a:buChar char="-"/>
            </a:pPr>
            <a:r>
              <a:rPr lang="en-US" sz="1800" dirty="0" smtClean="0"/>
              <a:t>Extra work for distributing/maintaining the source and binaries for the plugins.</a:t>
            </a:r>
          </a:p>
          <a:p>
            <a:pPr lvl="2" eaLnBrk="1" hangingPunct="1">
              <a:buFont typeface="Symbol" pitchFamily="18" charset="2"/>
              <a:buChar char="-"/>
            </a:pPr>
            <a:endParaRPr lang="en-US" sz="1600" dirty="0" smtClean="0"/>
          </a:p>
          <a:p>
            <a:pPr lvl="1" eaLnBrk="1" hangingPunct="1">
              <a:buFont typeface="Courier New" pitchFamily="49" charset="0"/>
              <a:buChar char="o"/>
            </a:pPr>
            <a:endParaRPr lang="en-US" sz="1800" dirty="0" smtClean="0"/>
          </a:p>
          <a:p>
            <a:pPr eaLnBrk="1" hangingPunct="1"/>
            <a:endParaRPr lang="en-US" sz="2000" dirty="0" smtClean="0"/>
          </a:p>
          <a:p>
            <a:pPr eaLnBrk="1" hangingPunct="1"/>
            <a:endParaRPr lang="en-US" sz="2000"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74CE3E9C-DB52-40BF-AA5F-8AC5CF0A73D2}"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Phase-2 Work: plugin</a:t>
            </a:r>
          </a:p>
        </p:txBody>
      </p:sp>
      <p:sp>
        <p:nvSpPr>
          <p:cNvPr id="18435" name="Text Placeholder 2"/>
          <p:cNvSpPr>
            <a:spLocks noGrp="1"/>
          </p:cNvSpPr>
          <p:nvPr>
            <p:ph type="body" sz="half" idx="1"/>
          </p:nvPr>
        </p:nvSpPr>
        <p:spPr>
          <a:xfrm>
            <a:off x="990600" y="1371600"/>
            <a:ext cx="7010400" cy="2743200"/>
          </a:xfrm>
        </p:spPr>
        <p:txBody>
          <a:bodyPr/>
          <a:lstStyle/>
          <a:p>
            <a:pPr eaLnBrk="1" hangingPunct="1">
              <a:buFontTx/>
              <a:buNone/>
            </a:pPr>
            <a:r>
              <a:rPr lang="en-US" dirty="0" smtClean="0"/>
              <a:t>To support plugin</a:t>
            </a:r>
          </a:p>
          <a:p>
            <a:pPr eaLnBrk="1" hangingPunct="1"/>
            <a:r>
              <a:rPr lang="en-US" sz="1600" dirty="0" smtClean="0"/>
              <a:t>Need to extend the NPOESS plugins from default implementation so that changes (new features and bug fixes) in the general HDFView will be automatically applied to the plugins.</a:t>
            </a:r>
          </a:p>
          <a:p>
            <a:pPr eaLnBrk="1" hangingPunct="1"/>
            <a:r>
              <a:rPr lang="en-US" sz="1600" dirty="0" smtClean="0"/>
              <a:t>Need to redesign/implement the current default implementation of </a:t>
            </a:r>
            <a:r>
              <a:rPr lang="en-US" sz="1600" dirty="0" err="1" smtClean="0"/>
              <a:t>TreeView</a:t>
            </a:r>
            <a:r>
              <a:rPr lang="en-US" sz="1600" dirty="0" smtClean="0"/>
              <a:t> and </a:t>
            </a:r>
            <a:r>
              <a:rPr lang="en-US" sz="1600" dirty="0" err="1" smtClean="0"/>
              <a:t>TableView</a:t>
            </a:r>
            <a:r>
              <a:rPr lang="en-US" sz="1600" dirty="0" smtClean="0"/>
              <a:t>. The current default implementation is not extendable. This work will be done in phase-2.</a:t>
            </a:r>
          </a:p>
          <a:p>
            <a:pPr eaLnBrk="1" hangingPunct="1"/>
            <a:r>
              <a:rPr lang="en-US" sz="1600" dirty="0" smtClean="0">
                <a:solidFill>
                  <a:srgbClr val="FF0000"/>
                </a:solidFill>
              </a:rPr>
              <a:t>For phase-1 plugin</a:t>
            </a:r>
            <a:r>
              <a:rPr lang="en-US" sz="1600" dirty="0" smtClean="0"/>
              <a:t>, we will copy the default implementation source code and add the new features to copy. </a:t>
            </a:r>
          </a:p>
          <a:p>
            <a:pPr eaLnBrk="1" hangingPunct="1">
              <a:buNone/>
            </a:pPr>
            <a:endParaRPr lang="en-US" sz="1600" dirty="0" smtClean="0"/>
          </a:p>
        </p:txBody>
      </p:sp>
      <p:sp>
        <p:nvSpPr>
          <p:cNvPr id="5" name="Date Placeholder 4"/>
          <p:cNvSpPr>
            <a:spLocks noGrp="1"/>
          </p:cNvSpPr>
          <p:nvPr>
            <p:ph type="dt" sz="quarter" idx="10"/>
          </p:nvPr>
        </p:nvSpPr>
        <p:spPr/>
        <p:txBody>
          <a:bodyPr/>
          <a:lstStyle/>
          <a:p>
            <a:pPr>
              <a:defRPr/>
            </a:pPr>
            <a:r>
              <a:rPr lang="en-US" smtClean="0"/>
              <a:t>June 30, 2009</a:t>
            </a:r>
            <a:endParaRPr lang="en-US"/>
          </a:p>
        </p:txBody>
      </p:sp>
      <p:sp>
        <p:nvSpPr>
          <p:cNvPr id="6" name="Footer Placeholder 5"/>
          <p:cNvSpPr>
            <a:spLocks noGrp="1"/>
          </p:cNvSpPr>
          <p:nvPr>
            <p:ph type="ftr" sz="quarter" idx="11"/>
          </p:nvPr>
        </p:nvSpPr>
        <p:spPr/>
        <p:txBody>
          <a:bodyPr/>
          <a:lstStyle/>
          <a:p>
            <a:pPr>
              <a:defRPr/>
            </a:pPr>
            <a:r>
              <a:rPr lang="en-US" smtClean="0"/>
              <a:t>NPOESS Data Formats Working Group</a:t>
            </a:r>
            <a:endParaRPr lang="en-US"/>
          </a:p>
        </p:txBody>
      </p:sp>
      <p:sp>
        <p:nvSpPr>
          <p:cNvPr id="7" name="Slide Number Placeholder 6"/>
          <p:cNvSpPr>
            <a:spLocks noGrp="1"/>
          </p:cNvSpPr>
          <p:nvPr>
            <p:ph type="sldNum" sz="quarter" idx="12"/>
          </p:nvPr>
        </p:nvSpPr>
        <p:spPr/>
        <p:txBody>
          <a:bodyPr/>
          <a:lstStyle/>
          <a:p>
            <a:pPr>
              <a:defRPr/>
            </a:pPr>
            <a:fld id="{6B196185-9DD6-4EF6-8C0D-495B7D5B0E8F}" type="slidenum">
              <a:rPr lang="en-US"/>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June 30, 2009</a:t>
            </a:r>
            <a:endParaRPr lang="en-US"/>
          </a:p>
        </p:txBody>
      </p:sp>
      <p:sp>
        <p:nvSpPr>
          <p:cNvPr id="3" name="Footer Placeholder 2"/>
          <p:cNvSpPr>
            <a:spLocks noGrp="1"/>
          </p:cNvSpPr>
          <p:nvPr>
            <p:ph type="ftr" sz="quarter" idx="11"/>
          </p:nvPr>
        </p:nvSpPr>
        <p:spPr/>
        <p:txBody>
          <a:bodyPr/>
          <a:lstStyle/>
          <a:p>
            <a:pPr>
              <a:defRPr/>
            </a:pPr>
            <a:r>
              <a:rPr lang="en-US" smtClean="0"/>
              <a:t>NPOESS Data Formats Working Group</a:t>
            </a:r>
            <a:endParaRPr lang="en-US"/>
          </a:p>
        </p:txBody>
      </p:sp>
      <p:sp>
        <p:nvSpPr>
          <p:cNvPr id="4" name="Slide Number Placeholder 3"/>
          <p:cNvSpPr>
            <a:spLocks noGrp="1"/>
          </p:cNvSpPr>
          <p:nvPr>
            <p:ph type="sldNum" sz="quarter" idx="12"/>
          </p:nvPr>
        </p:nvSpPr>
        <p:spPr/>
        <p:txBody>
          <a:bodyPr/>
          <a:lstStyle/>
          <a:p>
            <a:pPr>
              <a:defRPr/>
            </a:pPr>
            <a:fld id="{766FDA64-3BA5-464E-9264-A22A0B53E752}" type="slidenum">
              <a:rPr lang="en-US"/>
              <a:pPr>
                <a:defRPr/>
              </a:pPr>
              <a:t>44</a:t>
            </a:fld>
            <a:endParaRPr lang="en-US"/>
          </a:p>
        </p:txBody>
      </p:sp>
      <p:pic>
        <p:nvPicPr>
          <p:cNvPr id="19461" name="Picture 3" descr="C:\Users\xcao\AppData\Local\Microsoft\Windows\Temporary Internet Files\Content.IE5\YDAI9PX9\MCj04344110000[1].wmf"/>
          <p:cNvPicPr>
            <a:picLocks noChangeAspect="1" noChangeArrowheads="1"/>
          </p:cNvPicPr>
          <p:nvPr/>
        </p:nvPicPr>
        <p:blipFill>
          <a:blip r:embed="rId2"/>
          <a:srcRect/>
          <a:stretch>
            <a:fillRect/>
          </a:stretch>
        </p:blipFill>
        <p:spPr bwMode="auto">
          <a:xfrm>
            <a:off x="2819400" y="1676400"/>
            <a:ext cx="3657600" cy="4114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Areas of immediate need</a:t>
            </a:r>
            <a:endParaRPr lang="en-US" dirty="0"/>
          </a:p>
        </p:txBody>
      </p:sp>
      <p:sp>
        <p:nvSpPr>
          <p:cNvPr id="10" name="Text Placeholder 9"/>
          <p:cNvSpPr>
            <a:spLocks noGrp="1"/>
          </p:cNvSpPr>
          <p:nvPr>
            <p:ph type="body" idx="1"/>
          </p:nvPr>
        </p:nvSpPr>
        <p:spPr/>
        <p:txBody>
          <a:bodyPr>
            <a:normAutofit lnSpcReduction="10000"/>
          </a:bodyPr>
          <a:lstStyle/>
          <a:p>
            <a:pPr marL="514350" indent="-514350">
              <a:buFont typeface="+mj-lt"/>
              <a:buAutoNum type="arabicPeriod"/>
            </a:pPr>
            <a:r>
              <a:rPr lang="en-US" dirty="0" smtClean="0">
                <a:solidFill>
                  <a:schemeClr val="tx1"/>
                </a:solidFill>
              </a:rPr>
              <a:t>Ensure easy and intuitive data access and use by</a:t>
            </a:r>
            <a:r>
              <a:rPr lang="en-US" baseline="0" dirty="0" smtClean="0">
                <a:solidFill>
                  <a:schemeClr val="tx1"/>
                </a:solidFill>
              </a:rPr>
              <a:t> diverse communities</a:t>
            </a:r>
          </a:p>
          <a:p>
            <a:pPr marL="914400" lvl="1" indent="-514350">
              <a:buNone/>
            </a:pPr>
            <a:r>
              <a:rPr lang="en-US" sz="2400" dirty="0" smtClean="0">
                <a:solidFill>
                  <a:srgbClr val="1C14FF"/>
                </a:solidFill>
              </a:rPr>
              <a:t>Specifically: Develop high level APIs and tools to support NPP/NPOESS data management</a:t>
            </a:r>
            <a:r>
              <a:rPr lang="en-US" sz="2400" baseline="0" dirty="0" smtClean="0">
                <a:solidFill>
                  <a:srgbClr val="1C14FF"/>
                </a:solidFill>
              </a:rPr>
              <a:t> </a:t>
            </a:r>
          </a:p>
          <a:p>
            <a:pPr marL="514350" lvl="0" indent="-514350">
              <a:buFont typeface="+mj-lt"/>
              <a:buAutoNum type="arabicPeriod"/>
            </a:pPr>
            <a:r>
              <a:rPr lang="en-US" sz="2800" dirty="0" smtClean="0">
                <a:solidFill>
                  <a:schemeClr val="tx1"/>
                </a:solidFill>
                <a:latin typeface="+mn-lt"/>
                <a:ea typeface="+mn-ea"/>
                <a:cs typeface="+mn-cs"/>
              </a:rPr>
              <a:t>Enable producers and consumers to view content, manage metadata, and convert data to other formats.</a:t>
            </a:r>
          </a:p>
          <a:p>
            <a:pPr marL="914400" lvl="1" indent="-514350">
              <a:buNone/>
            </a:pPr>
            <a:r>
              <a:rPr lang="en-US" sz="2400" dirty="0" smtClean="0">
                <a:solidFill>
                  <a:srgbClr val="1C14FF"/>
                </a:solidFill>
                <a:ea typeface="+mn-ea"/>
                <a:cs typeface="+mn-cs"/>
              </a:rPr>
              <a:t>Specifically: Modify HDFView </a:t>
            </a:r>
            <a:r>
              <a:rPr lang="en-US" sz="2400" smtClean="0">
                <a:solidFill>
                  <a:srgbClr val="1C14FF"/>
                </a:solidFill>
                <a:ea typeface="+mn-ea"/>
                <a:cs typeface="+mn-cs"/>
              </a:rPr>
              <a:t>to enable </a:t>
            </a:r>
            <a:r>
              <a:rPr lang="en-US" sz="2400" smtClean="0">
                <a:solidFill>
                  <a:srgbClr val="1C14FF"/>
                </a:solidFill>
              </a:rPr>
              <a:t>viewing </a:t>
            </a:r>
            <a:r>
              <a:rPr lang="en-US" sz="2400" dirty="0" smtClean="0">
                <a:solidFill>
                  <a:srgbClr val="1C14FF"/>
                </a:solidFill>
              </a:rPr>
              <a:t>of region references and quality flags </a:t>
            </a:r>
            <a:endParaRPr lang="en-US" sz="2400" dirty="0" smtClean="0">
              <a:solidFill>
                <a:srgbClr val="1C14FF"/>
              </a:solidFill>
              <a:latin typeface="+mn-lt"/>
              <a:ea typeface="+mn-ea"/>
              <a:cs typeface="+mn-cs"/>
            </a:endParaRPr>
          </a:p>
          <a:p>
            <a:pPr marL="514350" indent="-514350">
              <a:buFont typeface="+mj-lt"/>
              <a:buAutoNum type="arabicPeriod"/>
            </a:pPr>
            <a:r>
              <a:rPr lang="en-US" sz="2800" dirty="0" smtClean="0">
                <a:solidFill>
                  <a:schemeClr val="tx1"/>
                </a:solidFill>
                <a:latin typeface="+mn-lt"/>
                <a:ea typeface="+mn-ea"/>
                <a:cs typeface="+mn-cs"/>
              </a:rPr>
              <a:t>Provide high-quality, rapid-response support of HDF5 for NPOESS users at all levels.  </a:t>
            </a:r>
          </a:p>
        </p:txBody>
      </p:sp>
      <p:sp>
        <p:nvSpPr>
          <p:cNvPr id="5" name="Slide Number Placeholder 4"/>
          <p:cNvSpPr>
            <a:spLocks noGrp="1"/>
          </p:cNvSpPr>
          <p:nvPr>
            <p:ph type="sldNum" sz="quarter" idx="11"/>
          </p:nvPr>
        </p:nvSpPr>
        <p:spPr/>
        <p:txBody>
          <a:bodyPr/>
          <a:lstStyle/>
          <a:p>
            <a:fld id="{66990693-FCA4-456D-B0D1-1E6BC96D0376}" type="slidenum">
              <a:rPr lang="en-US" smtClean="0"/>
              <a:pPr/>
              <a:t>5</a:t>
            </a:fld>
            <a:endParaRPr lang="en-US"/>
          </a:p>
        </p:txBody>
      </p:sp>
      <p:sp>
        <p:nvSpPr>
          <p:cNvPr id="7" name="Rectangle 17"/>
          <p:cNvSpPr>
            <a:spLocks noGrp="1" noChangeArrowheads="1"/>
          </p:cNvSpPr>
          <p:nvPr>
            <p:ph type="ftr" sz="quarter" idx="11"/>
          </p:nvPr>
        </p:nvSpPr>
        <p:spPr>
          <a:xfrm>
            <a:off x="2286000" y="6629400"/>
            <a:ext cx="3962400" cy="228600"/>
          </a:xfrm>
          <a:noFill/>
        </p:spPr>
        <p:txBody>
          <a:bodyPr/>
          <a:lstStyle/>
          <a:p>
            <a:r>
              <a:rPr lang="en-US" smtClean="0"/>
              <a:t>NPOESS Data Formats Working Group</a:t>
            </a:r>
            <a:endParaRPr lang="en-US" dirty="0"/>
          </a:p>
        </p:txBody>
      </p:sp>
      <p:sp>
        <p:nvSpPr>
          <p:cNvPr id="8" name="Rectangle 16"/>
          <p:cNvSpPr>
            <a:spLocks noGrp="1" noChangeArrowheads="1"/>
          </p:cNvSpPr>
          <p:nvPr>
            <p:ph type="dt" sz="quarter" idx="10"/>
          </p:nvPr>
        </p:nvSpPr>
        <p:spPr>
          <a:xfrm>
            <a:off x="304800" y="6629400"/>
            <a:ext cx="1981200" cy="228600"/>
          </a:xfrm>
          <a:noFill/>
        </p:spPr>
        <p:txBody>
          <a:bodyPr/>
          <a:lstStyle/>
          <a:p>
            <a:r>
              <a:rPr lang="en-US" smtClean="0"/>
              <a:t>June 30, 2009</a:t>
            </a:r>
            <a:endParaRPr lang="en-US"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6"/>
          <p:cNvSpPr>
            <a:spLocks noGrp="1" noChangeArrowheads="1"/>
          </p:cNvSpPr>
          <p:nvPr>
            <p:ph type="dt" sz="quarter" idx="10"/>
          </p:nvPr>
        </p:nvSpPr>
        <p:spPr>
          <a:noFill/>
        </p:spPr>
        <p:txBody>
          <a:bodyPr/>
          <a:lstStyle/>
          <a:p>
            <a:r>
              <a:rPr lang="en-US" smtClean="0"/>
              <a:t>June 30, 2009</a:t>
            </a:r>
            <a:endParaRPr lang="en-US" dirty="0"/>
          </a:p>
        </p:txBody>
      </p:sp>
      <p:sp>
        <p:nvSpPr>
          <p:cNvPr id="16387" name="Rectangle 17"/>
          <p:cNvSpPr>
            <a:spLocks noGrp="1" noChangeArrowheads="1"/>
          </p:cNvSpPr>
          <p:nvPr>
            <p:ph type="ftr" sz="quarter" idx="11"/>
          </p:nvPr>
        </p:nvSpPr>
        <p:spPr>
          <a:noFill/>
        </p:spPr>
        <p:txBody>
          <a:bodyPr/>
          <a:lstStyle/>
          <a:p>
            <a:r>
              <a:rPr lang="en-US" smtClean="0"/>
              <a:t>NPOESS Data Formats Working Group</a:t>
            </a:r>
            <a:endParaRPr lang="en-US" dirty="0"/>
          </a:p>
        </p:txBody>
      </p:sp>
      <p:sp>
        <p:nvSpPr>
          <p:cNvPr id="16388" name="Rectangle 18"/>
          <p:cNvSpPr>
            <a:spLocks noGrp="1" noChangeArrowheads="1"/>
          </p:cNvSpPr>
          <p:nvPr>
            <p:ph type="sldNum" sz="quarter" idx="12"/>
          </p:nvPr>
        </p:nvSpPr>
        <p:spPr>
          <a:noFill/>
        </p:spPr>
        <p:txBody>
          <a:bodyPr/>
          <a:lstStyle/>
          <a:p>
            <a:fld id="{9D6F492C-66DE-46CE-A430-5D657499886E}" type="slidenum">
              <a:rPr lang="en-US"/>
              <a:pPr/>
              <a:t>6</a:t>
            </a:fld>
            <a:endParaRPr lang="en-US" dirty="0"/>
          </a:p>
        </p:txBody>
      </p:sp>
      <p:sp>
        <p:nvSpPr>
          <p:cNvPr id="16389" name="Rectangle 2"/>
          <p:cNvSpPr>
            <a:spLocks noGrp="1" noChangeArrowheads="1"/>
          </p:cNvSpPr>
          <p:nvPr>
            <p:ph type="ctrTitle"/>
          </p:nvPr>
        </p:nvSpPr>
        <p:spPr>
          <a:xfrm>
            <a:off x="685800" y="1524000"/>
            <a:ext cx="7772400" cy="2057400"/>
          </a:xfrm>
        </p:spPr>
        <p:txBody>
          <a:bodyPr/>
          <a:lstStyle/>
          <a:p>
            <a:pPr eaLnBrk="1" hangingPunct="1"/>
            <a:r>
              <a:rPr lang="en-US" i="1" dirty="0" smtClean="0"/>
              <a:t> </a:t>
            </a:r>
            <a:r>
              <a:rPr lang="en-US" dirty="0" smtClean="0"/>
              <a:t>Update on High-Level APIs  </a:t>
            </a:r>
            <a:br>
              <a:rPr lang="en-US" dirty="0" smtClean="0"/>
            </a:br>
            <a:r>
              <a:rPr lang="en-US" dirty="0" smtClean="0"/>
              <a:t>to support NPOESS data</a:t>
            </a:r>
            <a:endParaRPr lang="en-US" sz="3600" dirty="0" smtClean="0"/>
          </a:p>
        </p:txBody>
      </p:sp>
      <p:sp>
        <p:nvSpPr>
          <p:cNvPr id="16390" name="Rectangle 3"/>
          <p:cNvSpPr>
            <a:spLocks noGrp="1" noChangeArrowheads="1"/>
          </p:cNvSpPr>
          <p:nvPr>
            <p:ph type="subTitle" idx="1"/>
          </p:nvPr>
        </p:nvSpPr>
        <p:spPr>
          <a:xfrm>
            <a:off x="1371600" y="4114800"/>
            <a:ext cx="6400800" cy="2286000"/>
          </a:xfrm>
        </p:spPr>
        <p:txBody>
          <a:bodyPr/>
          <a:lstStyle/>
          <a:p>
            <a:pPr eaLnBrk="1" hangingPunct="1"/>
            <a:endParaRPr lang="en-US" dirty="0" smtClean="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16"/>
          <p:cNvSpPr>
            <a:spLocks noGrp="1" noChangeArrowheads="1"/>
          </p:cNvSpPr>
          <p:nvPr>
            <p:ph type="dt" sz="quarter" idx="10"/>
          </p:nvPr>
        </p:nvSpPr>
        <p:spPr>
          <a:noFill/>
        </p:spPr>
        <p:txBody>
          <a:bodyPr/>
          <a:lstStyle/>
          <a:p>
            <a:r>
              <a:rPr lang="en-US" smtClean="0"/>
              <a:t>June 30, 2009</a:t>
            </a:r>
            <a:endParaRPr lang="en-US"/>
          </a:p>
        </p:txBody>
      </p:sp>
      <p:sp>
        <p:nvSpPr>
          <p:cNvPr id="20483" name="Rectangle 17"/>
          <p:cNvSpPr>
            <a:spLocks noGrp="1" noChangeArrowheads="1"/>
          </p:cNvSpPr>
          <p:nvPr>
            <p:ph type="ftr" sz="quarter" idx="11"/>
          </p:nvPr>
        </p:nvSpPr>
        <p:spPr>
          <a:noFill/>
        </p:spPr>
        <p:txBody>
          <a:bodyPr/>
          <a:lstStyle/>
          <a:p>
            <a:r>
              <a:rPr lang="en-US" smtClean="0"/>
              <a:t>NPOESS Data Formats Working Group</a:t>
            </a:r>
            <a:endParaRPr lang="en-US"/>
          </a:p>
        </p:txBody>
      </p:sp>
      <p:sp>
        <p:nvSpPr>
          <p:cNvPr id="20484" name="Rectangle 18"/>
          <p:cNvSpPr>
            <a:spLocks noGrp="1" noChangeArrowheads="1"/>
          </p:cNvSpPr>
          <p:nvPr>
            <p:ph type="sldNum" sz="quarter" idx="12"/>
          </p:nvPr>
        </p:nvSpPr>
        <p:spPr>
          <a:noFill/>
        </p:spPr>
        <p:txBody>
          <a:bodyPr/>
          <a:lstStyle/>
          <a:p>
            <a:fld id="{690E7FB3-68D9-4337-A13E-661FBBF78116}" type="slidenum">
              <a:rPr lang="en-US"/>
              <a:pPr/>
              <a:t>7</a:t>
            </a:fld>
            <a:endParaRPr lang="en-US"/>
          </a:p>
        </p:txBody>
      </p:sp>
      <p:sp>
        <p:nvSpPr>
          <p:cNvPr id="20485" name="Rectangle 2"/>
          <p:cNvSpPr>
            <a:spLocks noGrp="1" noChangeArrowheads="1"/>
          </p:cNvSpPr>
          <p:nvPr>
            <p:ph type="ctrTitle"/>
          </p:nvPr>
        </p:nvSpPr>
        <p:spPr>
          <a:xfrm>
            <a:off x="685800" y="2209800"/>
            <a:ext cx="8001000" cy="2895600"/>
          </a:xfrm>
        </p:spPr>
        <p:txBody>
          <a:bodyPr/>
          <a:lstStyle/>
          <a:p>
            <a:pPr eaLnBrk="1" hangingPunct="1"/>
            <a:r>
              <a:rPr lang="en-US" dirty="0" smtClean="0"/>
              <a:t>Overview</a:t>
            </a:r>
          </a:p>
        </p:txBody>
      </p:sp>
      <p:sp>
        <p:nvSpPr>
          <p:cNvPr id="20486"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June 30, 2009</a:t>
            </a:r>
            <a:endParaRPr lang="en-US"/>
          </a:p>
        </p:txBody>
      </p:sp>
      <p:sp>
        <p:nvSpPr>
          <p:cNvPr id="24579" name="Footer Placeholder 4"/>
          <p:cNvSpPr>
            <a:spLocks noGrp="1"/>
          </p:cNvSpPr>
          <p:nvPr>
            <p:ph type="ftr" sz="quarter" idx="11"/>
          </p:nvPr>
        </p:nvSpPr>
        <p:spPr>
          <a:noFill/>
        </p:spPr>
        <p:txBody>
          <a:bodyPr/>
          <a:lstStyle/>
          <a:p>
            <a:r>
              <a:rPr lang="en-US" smtClean="0"/>
              <a:t>NPOESS Data Formats Working Group</a:t>
            </a:r>
            <a:endParaRPr lang="en-US"/>
          </a:p>
        </p:txBody>
      </p:sp>
      <p:sp>
        <p:nvSpPr>
          <p:cNvPr id="24580" name="Slide Number Placeholder 5"/>
          <p:cNvSpPr>
            <a:spLocks noGrp="1"/>
          </p:cNvSpPr>
          <p:nvPr>
            <p:ph type="sldNum" sz="quarter" idx="12"/>
          </p:nvPr>
        </p:nvSpPr>
        <p:spPr>
          <a:noFill/>
        </p:spPr>
        <p:txBody>
          <a:bodyPr/>
          <a:lstStyle/>
          <a:p>
            <a:fld id="{CDE41B3C-3188-474C-9ACE-12A5E9AE99CD}" type="slidenum">
              <a:rPr lang="en-US"/>
              <a:pPr/>
              <a:t>8</a:t>
            </a:fld>
            <a:endParaRPr lang="en-US"/>
          </a:p>
        </p:txBody>
      </p:sp>
      <p:sp>
        <p:nvSpPr>
          <p:cNvPr id="24581" name="Rectangle 2"/>
          <p:cNvSpPr>
            <a:spLocks noGrp="1" noChangeArrowheads="1"/>
          </p:cNvSpPr>
          <p:nvPr>
            <p:ph type="title"/>
          </p:nvPr>
        </p:nvSpPr>
        <p:spPr/>
        <p:txBody>
          <a:bodyPr/>
          <a:lstStyle/>
          <a:p>
            <a:r>
              <a:rPr lang="en-US" dirty="0" smtClean="0"/>
              <a:t>Overview</a:t>
            </a:r>
          </a:p>
        </p:txBody>
      </p:sp>
      <p:sp>
        <p:nvSpPr>
          <p:cNvPr id="24582" name="Rectangle 3"/>
          <p:cNvSpPr>
            <a:spLocks noGrp="1" noChangeArrowheads="1"/>
          </p:cNvSpPr>
          <p:nvPr>
            <p:ph type="body" idx="1"/>
          </p:nvPr>
        </p:nvSpPr>
        <p:spPr/>
        <p:txBody>
          <a:bodyPr/>
          <a:lstStyle/>
          <a:p>
            <a:pPr>
              <a:buClrTx/>
            </a:pPr>
            <a:r>
              <a:rPr lang="en-US" dirty="0" smtClean="0">
                <a:solidFill>
                  <a:schemeClr val="tx1"/>
                </a:solidFill>
              </a:rPr>
              <a:t>Under current agreement The HDF Group will</a:t>
            </a:r>
          </a:p>
          <a:p>
            <a:pPr lvl="1">
              <a:buClrTx/>
            </a:pPr>
            <a:r>
              <a:rPr lang="en-US" dirty="0" smtClean="0"/>
              <a:t>Propose, develop, and implement approaches to access data pointed to by region references, rewrite region references in datasets and access individual quality flags.</a:t>
            </a:r>
          </a:p>
          <a:p>
            <a:pPr lvl="1">
              <a:buClrTx/>
            </a:pPr>
            <a:r>
              <a:rPr lang="en-US" dirty="0" smtClean="0"/>
              <a:t>Gather user needs and match to proposed plan, design, and design implementation. Address requirements, and inform the user communities on NPOESS HDF5 implementation and use. </a:t>
            </a:r>
          </a:p>
          <a:p>
            <a:pPr>
              <a:buClrTx/>
            </a:pPr>
            <a:r>
              <a:rPr lang="en-US" dirty="0" smtClean="0">
                <a:solidFill>
                  <a:schemeClr val="tx1"/>
                </a:solidFill>
              </a:rPr>
              <a:t>This part of the presentation describes our progress on those two tasks.</a:t>
            </a:r>
          </a:p>
          <a:p>
            <a:pPr>
              <a:buClrTx/>
            </a:pP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June 30, 2009</a:t>
            </a:r>
            <a:endParaRPr lang="en-US"/>
          </a:p>
        </p:txBody>
      </p:sp>
      <p:sp>
        <p:nvSpPr>
          <p:cNvPr id="24579" name="Footer Placeholder 4"/>
          <p:cNvSpPr>
            <a:spLocks noGrp="1"/>
          </p:cNvSpPr>
          <p:nvPr>
            <p:ph type="ftr" sz="quarter" idx="11"/>
          </p:nvPr>
        </p:nvSpPr>
        <p:spPr>
          <a:noFill/>
        </p:spPr>
        <p:txBody>
          <a:bodyPr/>
          <a:lstStyle/>
          <a:p>
            <a:r>
              <a:rPr lang="en-US" smtClean="0"/>
              <a:t>NPOESS Data Formats Working Group</a:t>
            </a:r>
            <a:endParaRPr lang="en-US"/>
          </a:p>
        </p:txBody>
      </p:sp>
      <p:sp>
        <p:nvSpPr>
          <p:cNvPr id="24580" name="Slide Number Placeholder 5"/>
          <p:cNvSpPr>
            <a:spLocks noGrp="1"/>
          </p:cNvSpPr>
          <p:nvPr>
            <p:ph type="sldNum" sz="quarter" idx="12"/>
          </p:nvPr>
        </p:nvSpPr>
        <p:spPr>
          <a:noFill/>
        </p:spPr>
        <p:txBody>
          <a:bodyPr/>
          <a:lstStyle/>
          <a:p>
            <a:fld id="{CDE41B3C-3188-474C-9ACE-12A5E9AE99CD}" type="slidenum">
              <a:rPr lang="en-US"/>
              <a:pPr/>
              <a:t>9</a:t>
            </a:fld>
            <a:endParaRPr lang="en-US"/>
          </a:p>
        </p:txBody>
      </p:sp>
      <p:sp>
        <p:nvSpPr>
          <p:cNvPr id="24581" name="Rectangle 2"/>
          <p:cNvSpPr>
            <a:spLocks noGrp="1" noChangeArrowheads="1"/>
          </p:cNvSpPr>
          <p:nvPr>
            <p:ph type="title"/>
          </p:nvPr>
        </p:nvSpPr>
        <p:spPr/>
        <p:txBody>
          <a:bodyPr/>
          <a:lstStyle/>
          <a:p>
            <a:r>
              <a:rPr lang="en-US" dirty="0" smtClean="0"/>
              <a:t>Overview</a:t>
            </a:r>
          </a:p>
        </p:txBody>
      </p:sp>
      <p:sp>
        <p:nvSpPr>
          <p:cNvPr id="24582" name="Rectangle 3"/>
          <p:cNvSpPr>
            <a:spLocks noGrp="1" noChangeArrowheads="1"/>
          </p:cNvSpPr>
          <p:nvPr>
            <p:ph type="body" idx="1"/>
          </p:nvPr>
        </p:nvSpPr>
        <p:spPr/>
        <p:txBody>
          <a:bodyPr/>
          <a:lstStyle/>
          <a:p>
            <a:pPr>
              <a:buClrTx/>
            </a:pPr>
            <a:r>
              <a:rPr lang="en-US" dirty="0" smtClean="0"/>
              <a:t>The HDF Group has been gathering requirements through</a:t>
            </a:r>
          </a:p>
          <a:p>
            <a:pPr lvl="1">
              <a:buClrTx/>
            </a:pPr>
            <a:r>
              <a:rPr lang="en-US" dirty="0" smtClean="0"/>
              <a:t>HDF-EOS and HDF Workshops and other conferences and meetings</a:t>
            </a:r>
          </a:p>
          <a:p>
            <a:pPr lvl="1">
              <a:buClrTx/>
            </a:pPr>
            <a:r>
              <a:rPr lang="en-US" dirty="0" smtClean="0"/>
              <a:t>The HDF Group </a:t>
            </a:r>
            <a:r>
              <a:rPr lang="en-US" dirty="0" err="1" smtClean="0"/>
              <a:t>HelpDesk</a:t>
            </a:r>
            <a:r>
              <a:rPr lang="en-US" dirty="0" smtClean="0"/>
              <a:t> </a:t>
            </a:r>
            <a:r>
              <a:rPr lang="en-US" dirty="0" smtClean="0">
                <a:hlinkClick r:id="rId3"/>
              </a:rPr>
              <a:t>help@hdfgroup.org</a:t>
            </a:r>
            <a:endParaRPr lang="en-US" dirty="0" smtClean="0"/>
          </a:p>
          <a:p>
            <a:pPr lvl="1">
              <a:buClrTx/>
            </a:pPr>
            <a:r>
              <a:rPr lang="en-US" dirty="0" smtClean="0"/>
              <a:t>Personal contacts</a:t>
            </a:r>
          </a:p>
          <a:p>
            <a:pPr>
              <a:buClrTx/>
            </a:pPr>
            <a:r>
              <a:rPr lang="en-US" dirty="0" smtClean="0"/>
              <a:t>The result of this work is a set of 10 new High-Level APIs to support data access in NPOESS files</a:t>
            </a:r>
          </a:p>
          <a:p>
            <a:pPr lvl="1">
              <a:buClrTx/>
            </a:pPr>
            <a:endParaRPr lang="en-US" dirty="0"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INEDINNAVIGATOR" val="False"/>
  <p:tag name="BRANCHTO" val="0"/>
</p:tagLst>
</file>

<file path=ppt/theme/theme1.xml><?xml version="1.0" encoding="utf-8"?>
<a:theme xmlns:a="http://schemas.openxmlformats.org/drawingml/2006/main" name="Presentation on product or service">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product or service</Template>
  <TotalTime>9150</TotalTime>
  <Words>3248</Words>
  <Application>Microsoft Macintosh PowerPoint</Application>
  <PresentationFormat>On-screen Show (4:3)</PresentationFormat>
  <Paragraphs>353</Paragraphs>
  <Slides>44</Slides>
  <Notes>27</Notes>
  <HiddenSlides>0</HiddenSlides>
  <MMClips>0</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Presentation on product or service</vt:lpstr>
      <vt:lpstr>Support for NPP/NPOESS by The HDF Group</vt:lpstr>
      <vt:lpstr>Goal</vt:lpstr>
      <vt:lpstr>NPOESS Priorities and HDF5</vt:lpstr>
      <vt:lpstr>Areas of immediate need</vt:lpstr>
      <vt:lpstr>Areas of immediate need</vt:lpstr>
      <vt:lpstr> Update on High-Level APIs   to support NPOESS data</vt:lpstr>
      <vt:lpstr>Overview</vt:lpstr>
      <vt:lpstr>Overview</vt:lpstr>
      <vt:lpstr>Overview</vt:lpstr>
      <vt:lpstr>Overview</vt:lpstr>
      <vt:lpstr>Overview</vt:lpstr>
      <vt:lpstr>New APIs Highlights</vt:lpstr>
      <vt:lpstr>New APIs Highlights</vt:lpstr>
      <vt:lpstr>New APIs Highlights</vt:lpstr>
      <vt:lpstr>New APIs Highlights</vt:lpstr>
      <vt:lpstr>New APIs Highlights</vt:lpstr>
      <vt:lpstr>New APIs Highlights</vt:lpstr>
      <vt:lpstr> Update on h5dump</vt:lpstr>
      <vt:lpstr>h5dump and region reference data</vt:lpstr>
      <vt:lpstr>h5dump example</vt:lpstr>
      <vt:lpstr>h5dump example (first element)</vt:lpstr>
      <vt:lpstr>h5dump example (fourth element)</vt:lpstr>
      <vt:lpstr>h5dump and packed bit-field data</vt:lpstr>
      <vt:lpstr>h5dump example</vt:lpstr>
      <vt:lpstr>h5dump example</vt:lpstr>
      <vt:lpstr> Update on HDFView  Support Region References and Quality Flags</vt:lpstr>
      <vt:lpstr>NPOESS Region References</vt:lpstr>
      <vt:lpstr>NPOESS Quality Flags</vt:lpstr>
      <vt:lpstr>HDFView 2.5 : Region References</vt:lpstr>
      <vt:lpstr>Phase-1 Work: Region References</vt:lpstr>
      <vt:lpstr>Phase-1 Work: Region References</vt:lpstr>
      <vt:lpstr>Phase-1 Work: Region References</vt:lpstr>
      <vt:lpstr>Phase-1 Work: Region References</vt:lpstr>
      <vt:lpstr>Phase-1 Work: Quality Flags</vt:lpstr>
      <vt:lpstr>Phase-1 Work: Quality Flags</vt:lpstr>
      <vt:lpstr>Phase-1 Work: Quality Flags</vt:lpstr>
      <vt:lpstr>Phase-1 Work: Quality Flags</vt:lpstr>
      <vt:lpstr>Phase-1 Work: What Is Left</vt:lpstr>
      <vt:lpstr>Phase-2 Work</vt:lpstr>
      <vt:lpstr>Phase-2 Work: plugin</vt:lpstr>
      <vt:lpstr>Phase-2 Work: plugin</vt:lpstr>
      <vt:lpstr>Phase-2 Work: plugin</vt:lpstr>
      <vt:lpstr>Phase-2 Work: plugin</vt:lpstr>
      <vt:lpstr>Slide 44</vt:lpstr>
    </vt:vector>
  </TitlesOfParts>
  <Company>NCSA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HDF5 Introduction</dc:title>
  <dc:creator>The HDF Group</dc:creator>
  <cp:keywords>HDF5 Tutorial Part 1</cp:keywords>
  <cp:lastModifiedBy>Elena Pourmal</cp:lastModifiedBy>
  <cp:revision>426</cp:revision>
  <cp:lastPrinted>2009-09-20T14:24:44Z</cp:lastPrinted>
  <dcterms:created xsi:type="dcterms:W3CDTF">2009-09-20T14:21:43Z</dcterms:created>
  <dcterms:modified xsi:type="dcterms:W3CDTF">2009-09-20T15:03:14Z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TC010178481033</vt:lpwstr>
  </property>
</Properties>
</file>