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6" r:id="rId1"/>
  </p:sldMasterIdLst>
  <p:notesMasterIdLst>
    <p:notesMasterId r:id="rId40"/>
  </p:notesMasterIdLst>
  <p:handoutMasterIdLst>
    <p:handoutMasterId r:id="rId41"/>
  </p:handoutMasterIdLst>
  <p:sldIdLst>
    <p:sldId id="769" r:id="rId2"/>
    <p:sldId id="773" r:id="rId3"/>
    <p:sldId id="868" r:id="rId4"/>
    <p:sldId id="869" r:id="rId5"/>
    <p:sldId id="870" r:id="rId6"/>
    <p:sldId id="871" r:id="rId7"/>
    <p:sldId id="872" r:id="rId8"/>
    <p:sldId id="873" r:id="rId9"/>
    <p:sldId id="831" r:id="rId10"/>
    <p:sldId id="832" r:id="rId11"/>
    <p:sldId id="833" r:id="rId12"/>
    <p:sldId id="834" r:id="rId13"/>
    <p:sldId id="835" r:id="rId14"/>
    <p:sldId id="836" r:id="rId15"/>
    <p:sldId id="837" r:id="rId16"/>
    <p:sldId id="876" r:id="rId17"/>
    <p:sldId id="875" r:id="rId18"/>
    <p:sldId id="846" r:id="rId19"/>
    <p:sldId id="839" r:id="rId20"/>
    <p:sldId id="877" r:id="rId21"/>
    <p:sldId id="840" r:id="rId22"/>
    <p:sldId id="853" r:id="rId23"/>
    <p:sldId id="856" r:id="rId24"/>
    <p:sldId id="852" r:id="rId25"/>
    <p:sldId id="854" r:id="rId26"/>
    <p:sldId id="855" r:id="rId27"/>
    <p:sldId id="874" r:id="rId28"/>
    <p:sldId id="858" r:id="rId29"/>
    <p:sldId id="859" r:id="rId30"/>
    <p:sldId id="860" r:id="rId31"/>
    <p:sldId id="861" r:id="rId32"/>
    <p:sldId id="862" r:id="rId33"/>
    <p:sldId id="863" r:id="rId34"/>
    <p:sldId id="864" r:id="rId35"/>
    <p:sldId id="865" r:id="rId36"/>
    <p:sldId id="866" r:id="rId37"/>
    <p:sldId id="867" r:id="rId38"/>
    <p:sldId id="791" r:id="rId39"/>
  </p:sldIdLst>
  <p:sldSz cx="9144000" cy="6858000" type="screen4x3"/>
  <p:notesSz cx="7188200" cy="94488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schemeClr val="tx1"/>
    </p:penClr>
  </p:showPr>
  <p:clrMru>
    <a:srgbClr val="1C14FF"/>
    <a:srgbClr val="FF9A52"/>
    <a:srgbClr val="0099CC"/>
    <a:srgbClr val="66FF33"/>
    <a:srgbClr val="FF3300"/>
    <a:srgbClr val="6600FF"/>
    <a:srgbClr val="009999"/>
    <a:srgbClr val="FF66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57634" autoAdjust="0"/>
    <p:restoredTop sz="94660"/>
  </p:normalViewPr>
  <p:slideViewPr>
    <p:cSldViewPr>
      <p:cViewPr varScale="1">
        <p:scale>
          <a:sx n="150" d="100"/>
          <a:sy n="150" d="100"/>
        </p:scale>
        <p:origin x="-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286" y="-96"/>
      </p:cViewPr>
      <p:guideLst>
        <p:guide orient="horz" pos="2976"/>
        <p:guide pos="226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ctr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3525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ctr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3525" y="8975725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fld id="{EF6C629A-8E40-44A4-96A7-8797B01022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ctr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3525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ctr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487863"/>
            <a:ext cx="52705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3525" y="8975725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fld id="{F7F28CF3-6CDD-4B0C-ACAF-B297BCCFF8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30932-955E-42E4-A4C0-E99690BFE94C}" type="slidenum">
              <a:rPr lang="en-US"/>
              <a:pPr/>
              <a:t>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708025"/>
            <a:ext cx="4724400" cy="3543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4" y="4487863"/>
            <a:ext cx="5267325" cy="4252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8CD19-8A5E-EE48-A5D1-A3A63FA81529}" type="slidenum">
              <a:rPr lang="en-US"/>
              <a:pPr/>
              <a:t>12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33958-6666-BA44-A5D8-6AC4018428D6}" type="slidenum">
              <a:rPr lang="en-US"/>
              <a:pPr/>
              <a:t>13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84716-E9D9-3A41-B6D0-5C52AC554EB0}" type="slidenum">
              <a:rPr lang="en-US"/>
              <a:pPr/>
              <a:t>14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: </a:t>
            </a:r>
            <a:r>
              <a:rPr lang="en-US" dirty="0" smtClean="0"/>
              <a:t>VL (region) reference takes 12 bytes,</a:t>
            </a:r>
            <a:r>
              <a:rPr lang="en-US" baseline="0" dirty="0" smtClean="0"/>
              <a:t> i.e. 12 bytes will be read/written + data in a heap size of chunk was 1 fro the last example!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4B480-5177-204F-93AC-CC208B868708}" type="slidenum">
              <a:rPr lang="en-US"/>
              <a:pPr/>
              <a:t>15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A20D6-8140-7544-A654-AC94B768F58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12D81-4B48-2F46-8E81-2BDF11997F5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Improves</a:t>
            </a:r>
            <a:r>
              <a:rPr lang="en-US" baseline="0" dirty="0" smtClean="0"/>
              <a:t> performance whenever the same chunks are read or written multiple times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3B9CB-8749-1B48-9607-748626FD0BD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A5B35-39D7-3140-82A4-45932D2A98D7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r>
              <a:rPr lang="en-US"/>
              <a:t>More data will be written in this case</a:t>
            </a:r>
          </a:p>
          <a:p>
            <a:r>
              <a:rPr lang="en-US"/>
              <a:t>Ghost zones are filled with fill value unless fill value is disabled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A5B35-39D7-3140-82A4-45932D2A98D7}" type="slidenum">
              <a:rPr lang="en-US"/>
              <a:pPr/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r>
              <a:rPr lang="en-US"/>
              <a:t>More data will be written in this case</a:t>
            </a:r>
          </a:p>
          <a:p>
            <a:r>
              <a:rPr lang="en-US"/>
              <a:t>Ghost zones are filled with fill value unless fill value is disabled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67587-93D9-7C4E-904A-94E2D80A2507}" type="slidenum">
              <a:rPr lang="en-US"/>
              <a:pPr/>
              <a:t>21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764" y="4488180"/>
            <a:ext cx="5274675" cy="42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19ED-7DEA-6C4E-B0D3-6BC20B8C8AD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19ED-7DEA-6C4E-B0D3-6BC20B8C8AD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B5CDA-9882-6E4E-85A7-1B728989DF6B}" type="slidenum">
              <a:rPr lang="en-US"/>
              <a:pPr/>
              <a:t>27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764" y="4488180"/>
            <a:ext cx="5274675" cy="42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67587-93D9-7C4E-904A-94E2D80A2507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764" y="4488180"/>
            <a:ext cx="5274675" cy="42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CAE0A-7E87-014F-8E93-4E1A673A6BD8}" type="slidenum">
              <a:rPr lang="en-US"/>
              <a:pPr/>
              <a:t>32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1900" y="709613"/>
            <a:ext cx="4722813" cy="3541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427" y="4488303"/>
            <a:ext cx="5271347" cy="425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58" tIns="47529" rIns="95058" bIns="4752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E2958-C3BD-DF4D-9516-A094BF706E9B}" type="slidenum">
              <a:rPr lang="en-US"/>
              <a:pPr/>
              <a:t>33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1900" y="709613"/>
            <a:ext cx="4722813" cy="3541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427" y="4488303"/>
            <a:ext cx="5271347" cy="425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58" tIns="47529" rIns="95058" bIns="4752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5FDCF-3B11-6A40-AF77-519FEEFC1237}" type="slidenum">
              <a:rPr lang="en-US"/>
              <a:pPr/>
              <a:t>34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1900" y="709613"/>
            <a:ext cx="4722813" cy="3541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427" y="4488303"/>
            <a:ext cx="5271347" cy="425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58" tIns="47529" rIns="95058" bIns="4752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F42F-0EEE-0642-B68E-71D8BA7D24AE}" type="slidenum">
              <a:rPr lang="en-US"/>
              <a:pPr/>
              <a:t>35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E510C-2E7F-0949-ABF2-86262A15BA6C}" type="slidenum">
              <a:rPr lang="en-US"/>
              <a:pPr/>
              <a:t>36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06C6A-E3BA-BC4F-A130-51711EA31816}" type="slidenum">
              <a:rPr lang="en-US"/>
              <a:pPr/>
              <a:t>37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B5CDA-9882-6E4E-85A7-1B728989DF6B}" type="slidenum">
              <a:rPr lang="en-US"/>
              <a:pPr/>
              <a:t>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764" y="4488180"/>
            <a:ext cx="5274675" cy="42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8CF3-6CDD-4B0C-ACAF-B297BCCFF8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B5CDA-9882-6E4E-85A7-1B728989DF6B}" type="slidenum">
              <a:rPr lang="en-US"/>
              <a:pPr/>
              <a:t>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764" y="4488180"/>
            <a:ext cx="5274675" cy="42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44" tIns="46971" rIns="93944" bIns="46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1DF08-6371-F249-AE10-2E5F2743004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68F3F-74E0-E144-95AA-4592B9A3DA0E}" type="slidenum">
              <a:rPr lang="en-US"/>
              <a:pPr/>
              <a:t>11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709613"/>
            <a:ext cx="4724400" cy="3543300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99" y="4488181"/>
            <a:ext cx="5269683" cy="42486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15" tIns="46760" rIns="93515" bIns="46760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hdf_7pp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057400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E7A5B-2A51-43BF-83D2-5749C9881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9B486-BF99-4528-82DB-88381A875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2CA1E-2D8F-49B2-8172-F741601E2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D24F2-1B2E-411A-8838-7A7A46AE9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371600" cy="2286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629400"/>
            <a:ext cx="762000" cy="228600"/>
          </a:xfrm>
        </p:spPr>
        <p:txBody>
          <a:bodyPr/>
          <a:lstStyle>
            <a:lvl1pPr>
              <a:defRPr smtClean="0"/>
            </a:lvl1pPr>
          </a:lstStyle>
          <a:p>
            <a:fld id="{231E3D9A-04EE-BD45-AD8F-156ACE5AF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2F092-38A5-4F33-8348-61514E957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01EC3-CA82-4C2C-8AB2-5E72C0E7C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04A72-7217-46B8-A60D-AC761C799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9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94768-992C-4F72-B9BF-E1FE478B9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331B-8345-4875-A220-8D12697CC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C2478-0801-4B51-96F0-CA95A8B47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A2AE3-C255-4DC4-8E32-D4959BB95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F4086-37CE-45BB-9601-FCCD40ECD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hdf_no_banner_whit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6" descr="hdf 0line"/>
          <p:cNvPicPr>
            <a:picLocks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7620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7" descr="hdf bluegreenotxt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83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93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36894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3689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1A6FA0-76D4-4C1C-93C0-8CB86ED5E8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90" r:id="rId13"/>
    <p:sldLayoutId id="2147483891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hdfeos.net/workshops/ws13/agenda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848600" cy="2362200"/>
          </a:xfrm>
        </p:spPr>
        <p:txBody>
          <a:bodyPr/>
          <a:lstStyle/>
          <a:p>
            <a:r>
              <a:rPr lang="en-US" dirty="0" smtClean="0"/>
              <a:t>Using HDF5 Features with  NPOESS data </a:t>
            </a:r>
            <a:br>
              <a:rPr lang="en-US" dirty="0" smtClean="0"/>
            </a:br>
            <a:r>
              <a:rPr lang="en-US" sz="3600" dirty="0" smtClean="0"/>
              <a:t>Performance and File Format Issues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77000" cy="1600200"/>
          </a:xfrm>
        </p:spPr>
        <p:txBody>
          <a:bodyPr/>
          <a:lstStyle/>
          <a:p>
            <a:r>
              <a:rPr lang="en-US" dirty="0" smtClean="0"/>
              <a:t>Elena Pourmal</a:t>
            </a:r>
          </a:p>
          <a:p>
            <a:r>
              <a:rPr lang="en-US" dirty="0" smtClean="0"/>
              <a:t>The HDF Group</a:t>
            </a:r>
          </a:p>
          <a:p>
            <a:pPr eaLnBrk="1" hangingPunct="1"/>
            <a:r>
              <a:rPr lang="en-US" dirty="0" smtClean="0"/>
              <a:t>December 15, 2009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7A5B-2A51-43BF-83D2-5749C98810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Goal </a:t>
            </a: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30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To help you with understanding of how HDF5 chunking works, so you can efficiently store and retrieve data from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HDF5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For more information check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hlinkClick r:id="rId3"/>
              </a:rPr>
              <a:t>http://www.hdfeos.net/workshops/ws13/agenda.php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800" u="sng" dirty="0" smtClean="0">
                <a:solidFill>
                  <a:srgbClr val="000090"/>
                </a:solidFill>
                <a:latin typeface="Arial" charset="0"/>
              </a:rPr>
              <a:t>Advanced HDF5 Features, Presentation1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Slide Number Placeholder 27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E1FEF3-DFDA-7243-B191-6F6052A1EE5D}" type="slidenum">
              <a:rPr lang="en-US"/>
              <a:pPr/>
              <a:t>10</a:t>
            </a:fld>
            <a:endParaRPr lang="en-US"/>
          </a:p>
        </p:txBody>
      </p:sp>
      <p:sp>
        <p:nvSpPr>
          <p:cNvPr id="5126" name="Footer Placeholder 27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21336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F51327-CBD9-B24E-97F7-22DB59973972}" type="slidenum">
              <a:rPr lang="en-US"/>
              <a:pPr/>
              <a:t>11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HDF5 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Dataset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752600"/>
            <a:ext cx="8305800" cy="4648200"/>
            <a:chOff x="288" y="1008"/>
            <a:chExt cx="5232" cy="2928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3072" y="1008"/>
              <a:ext cx="2448" cy="2688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lIns="313869" tIns="156935" rIns="313869" bIns="156935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3200">
                  <a:latin typeface="Arial" charset="0"/>
                </a:rPr>
                <a:t>Dataset data</a:t>
              </a:r>
              <a:endParaRPr lang="en-US" sz="3200" b="1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288" y="1008"/>
              <a:ext cx="2448" cy="2928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lIns="313869" tIns="156935" rIns="313869" bIns="156935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3200">
                  <a:latin typeface="Arial" charset="0"/>
                </a:rPr>
                <a:t>Metadata</a:t>
              </a:r>
              <a:endParaRPr lang="en-US" sz="3200" b="1"/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 rot="-5400000">
              <a:off x="3559" y="1269"/>
              <a:ext cx="851" cy="15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Line 7"/>
            <p:cNvSpPr>
              <a:spLocks noChangeShapeType="1"/>
            </p:cNvSpPr>
            <p:nvPr/>
          </p:nvSpPr>
          <p:spPr bwMode="auto">
            <a:xfrm rot="-5400000">
              <a:off x="3984" y="1466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 rot="-5400000">
              <a:off x="3985" y="1254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Line 9"/>
            <p:cNvSpPr>
              <a:spLocks noChangeShapeType="1"/>
            </p:cNvSpPr>
            <p:nvPr/>
          </p:nvSpPr>
          <p:spPr bwMode="auto">
            <a:xfrm rot="-5400000">
              <a:off x="3984" y="1041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Line 10"/>
            <p:cNvSpPr>
              <a:spLocks noChangeShapeType="1"/>
            </p:cNvSpPr>
            <p:nvPr/>
          </p:nvSpPr>
          <p:spPr bwMode="auto">
            <a:xfrm>
              <a:off x="3523" y="1595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Line 11"/>
            <p:cNvSpPr>
              <a:spLocks noChangeShapeType="1"/>
            </p:cNvSpPr>
            <p:nvPr/>
          </p:nvSpPr>
          <p:spPr bwMode="auto">
            <a:xfrm>
              <a:off x="3830" y="1595"/>
              <a:ext cx="4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Line 12"/>
            <p:cNvSpPr>
              <a:spLocks noChangeShapeType="1"/>
            </p:cNvSpPr>
            <p:nvPr/>
          </p:nvSpPr>
          <p:spPr bwMode="auto">
            <a:xfrm>
              <a:off x="4138" y="1595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Line 13"/>
            <p:cNvSpPr>
              <a:spLocks noChangeShapeType="1"/>
            </p:cNvSpPr>
            <p:nvPr/>
          </p:nvSpPr>
          <p:spPr bwMode="auto">
            <a:xfrm>
              <a:off x="4445" y="1595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Rectangle 14"/>
            <p:cNvSpPr>
              <a:spLocks noChangeArrowheads="1"/>
            </p:cNvSpPr>
            <p:nvPr/>
          </p:nvSpPr>
          <p:spPr bwMode="auto">
            <a:xfrm rot="-5400000">
              <a:off x="3655" y="1357"/>
              <a:ext cx="851" cy="15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Line 15"/>
            <p:cNvSpPr>
              <a:spLocks noChangeShapeType="1"/>
            </p:cNvSpPr>
            <p:nvPr/>
          </p:nvSpPr>
          <p:spPr bwMode="auto">
            <a:xfrm rot="-5400000">
              <a:off x="4080" y="1554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Line 16"/>
            <p:cNvSpPr>
              <a:spLocks noChangeShapeType="1"/>
            </p:cNvSpPr>
            <p:nvPr/>
          </p:nvSpPr>
          <p:spPr bwMode="auto">
            <a:xfrm rot="-5400000">
              <a:off x="4081" y="1342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 rot="-5400000">
              <a:off x="4080" y="1129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Line 18"/>
            <p:cNvSpPr>
              <a:spLocks noChangeShapeType="1"/>
            </p:cNvSpPr>
            <p:nvPr/>
          </p:nvSpPr>
          <p:spPr bwMode="auto">
            <a:xfrm>
              <a:off x="3619" y="1683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Line 19"/>
            <p:cNvSpPr>
              <a:spLocks noChangeShapeType="1"/>
            </p:cNvSpPr>
            <p:nvPr/>
          </p:nvSpPr>
          <p:spPr bwMode="auto">
            <a:xfrm>
              <a:off x="3926" y="1683"/>
              <a:ext cx="4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Line 20"/>
            <p:cNvSpPr>
              <a:spLocks noChangeShapeType="1"/>
            </p:cNvSpPr>
            <p:nvPr/>
          </p:nvSpPr>
          <p:spPr bwMode="auto">
            <a:xfrm>
              <a:off x="4234" y="1683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Line 21"/>
            <p:cNvSpPr>
              <a:spLocks noChangeShapeType="1"/>
            </p:cNvSpPr>
            <p:nvPr/>
          </p:nvSpPr>
          <p:spPr bwMode="auto">
            <a:xfrm>
              <a:off x="4541" y="1683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Rectangle 22"/>
            <p:cNvSpPr>
              <a:spLocks noChangeArrowheads="1"/>
            </p:cNvSpPr>
            <p:nvPr/>
          </p:nvSpPr>
          <p:spPr bwMode="auto">
            <a:xfrm rot="-5400000">
              <a:off x="3751" y="1445"/>
              <a:ext cx="851" cy="15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Line 23"/>
            <p:cNvSpPr>
              <a:spLocks noChangeShapeType="1"/>
            </p:cNvSpPr>
            <p:nvPr/>
          </p:nvSpPr>
          <p:spPr bwMode="auto">
            <a:xfrm rot="-5400000">
              <a:off x="4176" y="1642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Line 24"/>
            <p:cNvSpPr>
              <a:spLocks noChangeShapeType="1"/>
            </p:cNvSpPr>
            <p:nvPr/>
          </p:nvSpPr>
          <p:spPr bwMode="auto">
            <a:xfrm rot="-5400000">
              <a:off x="4177" y="1430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Line 25"/>
            <p:cNvSpPr>
              <a:spLocks noChangeShapeType="1"/>
            </p:cNvSpPr>
            <p:nvPr/>
          </p:nvSpPr>
          <p:spPr bwMode="auto">
            <a:xfrm rot="-5400000">
              <a:off x="4176" y="1217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Line 26"/>
            <p:cNvSpPr>
              <a:spLocks noChangeShapeType="1"/>
            </p:cNvSpPr>
            <p:nvPr/>
          </p:nvSpPr>
          <p:spPr bwMode="auto">
            <a:xfrm>
              <a:off x="3715" y="1771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Line 27"/>
            <p:cNvSpPr>
              <a:spLocks noChangeShapeType="1"/>
            </p:cNvSpPr>
            <p:nvPr/>
          </p:nvSpPr>
          <p:spPr bwMode="auto">
            <a:xfrm>
              <a:off x="4022" y="1771"/>
              <a:ext cx="4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5" name="Line 28"/>
            <p:cNvSpPr>
              <a:spLocks noChangeShapeType="1"/>
            </p:cNvSpPr>
            <p:nvPr/>
          </p:nvSpPr>
          <p:spPr bwMode="auto">
            <a:xfrm>
              <a:off x="4330" y="1771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6" name="Line 29"/>
            <p:cNvSpPr>
              <a:spLocks noChangeShapeType="1"/>
            </p:cNvSpPr>
            <p:nvPr/>
          </p:nvSpPr>
          <p:spPr bwMode="auto">
            <a:xfrm>
              <a:off x="4637" y="1771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7" name="Rectangle 30"/>
            <p:cNvSpPr>
              <a:spLocks noChangeArrowheads="1"/>
            </p:cNvSpPr>
            <p:nvPr/>
          </p:nvSpPr>
          <p:spPr bwMode="auto">
            <a:xfrm rot="-5400000">
              <a:off x="3847" y="1534"/>
              <a:ext cx="851" cy="15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8" name="Line 31"/>
            <p:cNvSpPr>
              <a:spLocks noChangeShapeType="1"/>
            </p:cNvSpPr>
            <p:nvPr/>
          </p:nvSpPr>
          <p:spPr bwMode="auto">
            <a:xfrm rot="-5400000">
              <a:off x="4272" y="1730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9" name="Line 32"/>
            <p:cNvSpPr>
              <a:spLocks noChangeShapeType="1"/>
            </p:cNvSpPr>
            <p:nvPr/>
          </p:nvSpPr>
          <p:spPr bwMode="auto">
            <a:xfrm rot="-5400000">
              <a:off x="4273" y="1518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Line 33"/>
            <p:cNvSpPr>
              <a:spLocks noChangeShapeType="1"/>
            </p:cNvSpPr>
            <p:nvPr/>
          </p:nvSpPr>
          <p:spPr bwMode="auto">
            <a:xfrm rot="-5400000">
              <a:off x="4272" y="1305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Line 34"/>
            <p:cNvSpPr>
              <a:spLocks noChangeShapeType="1"/>
            </p:cNvSpPr>
            <p:nvPr/>
          </p:nvSpPr>
          <p:spPr bwMode="auto">
            <a:xfrm>
              <a:off x="3811" y="1859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Line 35"/>
            <p:cNvSpPr>
              <a:spLocks noChangeShapeType="1"/>
            </p:cNvSpPr>
            <p:nvPr/>
          </p:nvSpPr>
          <p:spPr bwMode="auto">
            <a:xfrm>
              <a:off x="4118" y="1859"/>
              <a:ext cx="4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Line 36"/>
            <p:cNvSpPr>
              <a:spLocks noChangeShapeType="1"/>
            </p:cNvSpPr>
            <p:nvPr/>
          </p:nvSpPr>
          <p:spPr bwMode="auto">
            <a:xfrm>
              <a:off x="4426" y="1859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Line 37"/>
            <p:cNvSpPr>
              <a:spLocks noChangeShapeType="1"/>
            </p:cNvSpPr>
            <p:nvPr/>
          </p:nvSpPr>
          <p:spPr bwMode="auto">
            <a:xfrm>
              <a:off x="4733" y="1859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Rectangle 38"/>
            <p:cNvSpPr>
              <a:spLocks noChangeArrowheads="1"/>
            </p:cNvSpPr>
            <p:nvPr/>
          </p:nvSpPr>
          <p:spPr bwMode="auto">
            <a:xfrm rot="-5400000">
              <a:off x="3943" y="1622"/>
              <a:ext cx="851" cy="15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6" name="Line 39"/>
            <p:cNvSpPr>
              <a:spLocks noChangeShapeType="1"/>
            </p:cNvSpPr>
            <p:nvPr/>
          </p:nvSpPr>
          <p:spPr bwMode="auto">
            <a:xfrm rot="-5400000">
              <a:off x="4368" y="1818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7" name="Line 40"/>
            <p:cNvSpPr>
              <a:spLocks noChangeShapeType="1"/>
            </p:cNvSpPr>
            <p:nvPr/>
          </p:nvSpPr>
          <p:spPr bwMode="auto">
            <a:xfrm rot="-5400000">
              <a:off x="4369" y="1606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8" name="Line 41"/>
            <p:cNvSpPr>
              <a:spLocks noChangeShapeType="1"/>
            </p:cNvSpPr>
            <p:nvPr/>
          </p:nvSpPr>
          <p:spPr bwMode="auto">
            <a:xfrm rot="-5400000">
              <a:off x="4368" y="1393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9" name="Line 42"/>
            <p:cNvSpPr>
              <a:spLocks noChangeShapeType="1"/>
            </p:cNvSpPr>
            <p:nvPr/>
          </p:nvSpPr>
          <p:spPr bwMode="auto">
            <a:xfrm>
              <a:off x="3907" y="1947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0" name="Line 43"/>
            <p:cNvSpPr>
              <a:spLocks noChangeShapeType="1"/>
            </p:cNvSpPr>
            <p:nvPr/>
          </p:nvSpPr>
          <p:spPr bwMode="auto">
            <a:xfrm>
              <a:off x="4214" y="1947"/>
              <a:ext cx="4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1" name="Line 44"/>
            <p:cNvSpPr>
              <a:spLocks noChangeShapeType="1"/>
            </p:cNvSpPr>
            <p:nvPr/>
          </p:nvSpPr>
          <p:spPr bwMode="auto">
            <a:xfrm>
              <a:off x="4522" y="1947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2" name="Line 45"/>
            <p:cNvSpPr>
              <a:spLocks noChangeShapeType="1"/>
            </p:cNvSpPr>
            <p:nvPr/>
          </p:nvSpPr>
          <p:spPr bwMode="auto">
            <a:xfrm>
              <a:off x="4829" y="1947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3" name="Rectangle 46"/>
            <p:cNvSpPr>
              <a:spLocks noChangeArrowheads="1"/>
            </p:cNvSpPr>
            <p:nvPr/>
          </p:nvSpPr>
          <p:spPr bwMode="auto">
            <a:xfrm rot="-5400000">
              <a:off x="4039" y="1710"/>
              <a:ext cx="851" cy="15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4" name="Line 47"/>
            <p:cNvSpPr>
              <a:spLocks noChangeShapeType="1"/>
            </p:cNvSpPr>
            <p:nvPr/>
          </p:nvSpPr>
          <p:spPr bwMode="auto">
            <a:xfrm rot="-5400000">
              <a:off x="4464" y="1906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5" name="Line 48"/>
            <p:cNvSpPr>
              <a:spLocks noChangeShapeType="1"/>
            </p:cNvSpPr>
            <p:nvPr/>
          </p:nvSpPr>
          <p:spPr bwMode="auto">
            <a:xfrm rot="-5400000">
              <a:off x="4465" y="1694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6" name="Line 49"/>
            <p:cNvSpPr>
              <a:spLocks noChangeShapeType="1"/>
            </p:cNvSpPr>
            <p:nvPr/>
          </p:nvSpPr>
          <p:spPr bwMode="auto">
            <a:xfrm rot="-5400000">
              <a:off x="4464" y="1481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7" name="Line 50"/>
            <p:cNvSpPr>
              <a:spLocks noChangeShapeType="1"/>
            </p:cNvSpPr>
            <p:nvPr/>
          </p:nvSpPr>
          <p:spPr bwMode="auto">
            <a:xfrm>
              <a:off x="4003" y="2035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8" name="Line 51"/>
            <p:cNvSpPr>
              <a:spLocks noChangeShapeType="1"/>
            </p:cNvSpPr>
            <p:nvPr/>
          </p:nvSpPr>
          <p:spPr bwMode="auto">
            <a:xfrm>
              <a:off x="4310" y="2035"/>
              <a:ext cx="4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9" name="Line 52"/>
            <p:cNvSpPr>
              <a:spLocks noChangeShapeType="1"/>
            </p:cNvSpPr>
            <p:nvPr/>
          </p:nvSpPr>
          <p:spPr bwMode="auto">
            <a:xfrm>
              <a:off x="4618" y="2035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0" name="Line 53"/>
            <p:cNvSpPr>
              <a:spLocks noChangeShapeType="1"/>
            </p:cNvSpPr>
            <p:nvPr/>
          </p:nvSpPr>
          <p:spPr bwMode="auto">
            <a:xfrm>
              <a:off x="4925" y="2035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1" name="Rectangle 54"/>
            <p:cNvSpPr>
              <a:spLocks noChangeArrowheads="1"/>
            </p:cNvSpPr>
            <p:nvPr/>
          </p:nvSpPr>
          <p:spPr bwMode="auto">
            <a:xfrm rot="-5400000">
              <a:off x="4135" y="1798"/>
              <a:ext cx="851" cy="15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2" name="Line 55"/>
            <p:cNvSpPr>
              <a:spLocks noChangeShapeType="1"/>
            </p:cNvSpPr>
            <p:nvPr/>
          </p:nvSpPr>
          <p:spPr bwMode="auto">
            <a:xfrm rot="-5400000">
              <a:off x="4560" y="1994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3" name="Line 56"/>
            <p:cNvSpPr>
              <a:spLocks noChangeShapeType="1"/>
            </p:cNvSpPr>
            <p:nvPr/>
          </p:nvSpPr>
          <p:spPr bwMode="auto">
            <a:xfrm rot="-5400000">
              <a:off x="4561" y="1782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4" name="Line 57"/>
            <p:cNvSpPr>
              <a:spLocks noChangeShapeType="1"/>
            </p:cNvSpPr>
            <p:nvPr/>
          </p:nvSpPr>
          <p:spPr bwMode="auto">
            <a:xfrm rot="-5400000">
              <a:off x="4560" y="1569"/>
              <a:ext cx="0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" name="Line 58"/>
            <p:cNvSpPr>
              <a:spLocks noChangeShapeType="1"/>
            </p:cNvSpPr>
            <p:nvPr/>
          </p:nvSpPr>
          <p:spPr bwMode="auto">
            <a:xfrm>
              <a:off x="4099" y="2123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6" name="Line 59"/>
            <p:cNvSpPr>
              <a:spLocks noChangeShapeType="1"/>
            </p:cNvSpPr>
            <p:nvPr/>
          </p:nvSpPr>
          <p:spPr bwMode="auto">
            <a:xfrm>
              <a:off x="4406" y="2123"/>
              <a:ext cx="4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7" name="Line 60"/>
            <p:cNvSpPr>
              <a:spLocks noChangeShapeType="1"/>
            </p:cNvSpPr>
            <p:nvPr/>
          </p:nvSpPr>
          <p:spPr bwMode="auto">
            <a:xfrm>
              <a:off x="4714" y="2123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8" name="Line 61"/>
            <p:cNvSpPr>
              <a:spLocks noChangeShapeType="1"/>
            </p:cNvSpPr>
            <p:nvPr/>
          </p:nvSpPr>
          <p:spPr bwMode="auto">
            <a:xfrm>
              <a:off x="5021" y="2123"/>
              <a:ext cx="3" cy="8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9" name="Rectangle 62"/>
            <p:cNvSpPr>
              <a:spLocks noChangeArrowheads="1"/>
            </p:cNvSpPr>
            <p:nvPr/>
          </p:nvSpPr>
          <p:spPr bwMode="auto">
            <a:xfrm>
              <a:off x="624" y="1449"/>
              <a:ext cx="1728" cy="969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313869" tIns="0" rIns="313869" bIns="156935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2000" b="1">
                  <a:latin typeface="Arial" charset="0"/>
                </a:rPr>
                <a:t>Dataspace</a:t>
              </a:r>
              <a:endParaRPr lang="en-US" sz="2000" b="1"/>
            </a:p>
          </p:txBody>
        </p:sp>
        <p:sp>
          <p:nvSpPr>
            <p:cNvPr id="6210" name="Rectangle 63"/>
            <p:cNvSpPr>
              <a:spLocks noChangeArrowheads="1"/>
            </p:cNvSpPr>
            <p:nvPr/>
          </p:nvSpPr>
          <p:spPr bwMode="auto">
            <a:xfrm>
              <a:off x="793" y="1889"/>
              <a:ext cx="319" cy="166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313869" tIns="156935" rIns="313869" bIns="156935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3</a:t>
              </a:r>
              <a:endParaRPr lang="en-US" sz="1600" b="1"/>
            </a:p>
          </p:txBody>
        </p:sp>
        <p:sp>
          <p:nvSpPr>
            <p:cNvPr id="943168" name="Text Box 64"/>
            <p:cNvSpPr txBox="1">
              <a:spLocks noChangeArrowheads="1"/>
            </p:cNvSpPr>
            <p:nvPr/>
          </p:nvSpPr>
          <p:spPr bwMode="auto">
            <a:xfrm>
              <a:off x="746" y="1625"/>
              <a:ext cx="41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Rank</a:t>
              </a:r>
              <a:endParaRPr lang="en-US" sz="2000" b="1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6212" name="Rectangle 65"/>
            <p:cNvSpPr>
              <a:spLocks noChangeArrowheads="1"/>
            </p:cNvSpPr>
            <p:nvPr/>
          </p:nvSpPr>
          <p:spPr bwMode="auto">
            <a:xfrm>
              <a:off x="1489" y="2077"/>
              <a:ext cx="575" cy="121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Dim_2 = 5</a:t>
              </a:r>
              <a:endParaRPr lang="en-US" sz="1600" b="1"/>
            </a:p>
          </p:txBody>
        </p:sp>
        <p:sp>
          <p:nvSpPr>
            <p:cNvPr id="6213" name="Rectangle 66"/>
            <p:cNvSpPr>
              <a:spLocks noChangeArrowheads="1"/>
            </p:cNvSpPr>
            <p:nvPr/>
          </p:nvSpPr>
          <p:spPr bwMode="auto">
            <a:xfrm>
              <a:off x="1489" y="1900"/>
              <a:ext cx="575" cy="122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Dim_1 = 4</a:t>
              </a:r>
              <a:endParaRPr lang="en-US" sz="1600" b="1"/>
            </a:p>
          </p:txBody>
        </p:sp>
        <p:sp>
          <p:nvSpPr>
            <p:cNvPr id="943171" name="Text Box 67"/>
            <p:cNvSpPr txBox="1">
              <a:spLocks noChangeArrowheads="1"/>
            </p:cNvSpPr>
            <p:nvPr/>
          </p:nvSpPr>
          <p:spPr bwMode="auto">
            <a:xfrm>
              <a:off x="1370" y="1636"/>
              <a:ext cx="75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/>
            <a:lstStyle/>
            <a:p>
              <a:pPr algn="ctr" eaLnBrk="0" hangingPunct="0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  <a:cs typeface="+mn-cs"/>
                </a:rPr>
                <a:t>Dimensions</a:t>
              </a:r>
            </a:p>
          </p:txBody>
        </p:sp>
        <p:sp>
          <p:nvSpPr>
            <p:cNvPr id="6215" name="Rectangle 68"/>
            <p:cNvSpPr>
              <a:spLocks noChangeArrowheads="1"/>
            </p:cNvSpPr>
            <p:nvPr/>
          </p:nvSpPr>
          <p:spPr bwMode="auto">
            <a:xfrm>
              <a:off x="1695" y="3127"/>
              <a:ext cx="960" cy="176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Time = 32.4</a:t>
              </a:r>
            </a:p>
          </p:txBody>
        </p:sp>
        <p:sp>
          <p:nvSpPr>
            <p:cNvPr id="6216" name="Rectangle 69"/>
            <p:cNvSpPr>
              <a:spLocks noChangeArrowheads="1"/>
            </p:cNvSpPr>
            <p:nvPr/>
          </p:nvSpPr>
          <p:spPr bwMode="auto">
            <a:xfrm>
              <a:off x="1680" y="3347"/>
              <a:ext cx="959" cy="177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Pressure = 987</a:t>
              </a:r>
              <a:endParaRPr lang="en-US" sz="1600" b="1"/>
            </a:p>
          </p:txBody>
        </p:sp>
        <p:sp>
          <p:nvSpPr>
            <p:cNvPr id="6217" name="Rectangle 70"/>
            <p:cNvSpPr>
              <a:spLocks noChangeArrowheads="1"/>
            </p:cNvSpPr>
            <p:nvPr/>
          </p:nvSpPr>
          <p:spPr bwMode="auto">
            <a:xfrm>
              <a:off x="1680" y="3568"/>
              <a:ext cx="960" cy="176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Temp = 56</a:t>
              </a:r>
              <a:endParaRPr lang="en-US" sz="1600" b="1"/>
            </a:p>
          </p:txBody>
        </p:sp>
        <p:sp>
          <p:nvSpPr>
            <p:cNvPr id="943175" name="Text Box 71"/>
            <p:cNvSpPr txBox="1">
              <a:spLocks noChangeArrowheads="1"/>
            </p:cNvSpPr>
            <p:nvPr/>
          </p:nvSpPr>
          <p:spPr bwMode="auto">
            <a:xfrm>
              <a:off x="1776" y="2932"/>
              <a:ext cx="79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/>
            <a:lstStyle/>
            <a:p>
              <a:pPr algn="ctr" eaLnBrk="0" hangingPunct="0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  <a:cs typeface="+mn-cs"/>
                </a:rPr>
                <a:t>Attributes</a:t>
              </a:r>
            </a:p>
          </p:txBody>
        </p:sp>
        <p:sp>
          <p:nvSpPr>
            <p:cNvPr id="6219" name="Rectangle 72"/>
            <p:cNvSpPr>
              <a:spLocks noChangeArrowheads="1"/>
            </p:cNvSpPr>
            <p:nvPr/>
          </p:nvSpPr>
          <p:spPr bwMode="auto">
            <a:xfrm>
              <a:off x="432" y="3312"/>
              <a:ext cx="932" cy="177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313869" tIns="156935" rIns="313869" bIns="156935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Chunked</a:t>
              </a:r>
              <a:endParaRPr lang="en-US" sz="1600" b="1">
                <a:solidFill>
                  <a:srgbClr val="008000"/>
                </a:solidFill>
              </a:endParaRPr>
            </a:p>
          </p:txBody>
        </p:sp>
        <p:sp>
          <p:nvSpPr>
            <p:cNvPr id="6220" name="Rectangle 73"/>
            <p:cNvSpPr>
              <a:spLocks noChangeArrowheads="1"/>
            </p:cNvSpPr>
            <p:nvPr/>
          </p:nvSpPr>
          <p:spPr bwMode="auto">
            <a:xfrm>
              <a:off x="412" y="3520"/>
              <a:ext cx="932" cy="176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313869" tIns="156935" rIns="313869" bIns="156935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Compressed</a:t>
              </a:r>
              <a:endParaRPr lang="en-US" sz="1600" b="1">
                <a:solidFill>
                  <a:srgbClr val="008000"/>
                </a:solidFill>
              </a:endParaRPr>
            </a:p>
          </p:txBody>
        </p:sp>
        <p:sp>
          <p:nvSpPr>
            <p:cNvPr id="6221" name="Rectangle 74"/>
            <p:cNvSpPr>
              <a:spLocks noChangeArrowheads="1"/>
            </p:cNvSpPr>
            <p:nvPr/>
          </p:nvSpPr>
          <p:spPr bwMode="auto">
            <a:xfrm>
              <a:off x="1489" y="2253"/>
              <a:ext cx="575" cy="121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Dim_3 = 7</a:t>
              </a:r>
              <a:endParaRPr lang="en-US" sz="1600" b="1"/>
            </a:p>
          </p:txBody>
        </p:sp>
        <p:sp>
          <p:nvSpPr>
            <p:cNvPr id="943179" name="Text Box 75"/>
            <p:cNvSpPr txBox="1">
              <a:spLocks noChangeArrowheads="1"/>
            </p:cNvSpPr>
            <p:nvPr/>
          </p:nvSpPr>
          <p:spPr bwMode="auto">
            <a:xfrm>
              <a:off x="537" y="3104"/>
              <a:ext cx="6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Storage info</a:t>
              </a:r>
              <a:endPara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6223" name="Rectangle 76"/>
            <p:cNvSpPr>
              <a:spLocks noChangeArrowheads="1"/>
            </p:cNvSpPr>
            <p:nvPr/>
          </p:nvSpPr>
          <p:spPr bwMode="auto">
            <a:xfrm>
              <a:off x="432" y="2799"/>
              <a:ext cx="1152" cy="177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313869" tIns="156935" rIns="313869" bIns="156935" anchor="ctr">
              <a:prstTxWarp prst="textNoShape">
                <a:avLst/>
              </a:prstTxWarp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IEEE 32-bit float</a:t>
              </a:r>
              <a:endParaRPr lang="en-US" sz="1600" b="1"/>
            </a:p>
          </p:txBody>
        </p:sp>
        <p:sp>
          <p:nvSpPr>
            <p:cNvPr id="943181" name="Text Box 77"/>
            <p:cNvSpPr txBox="1">
              <a:spLocks noChangeArrowheads="1"/>
            </p:cNvSpPr>
            <p:nvPr/>
          </p:nvSpPr>
          <p:spPr bwMode="auto">
            <a:xfrm>
              <a:off x="480" y="2592"/>
              <a:ext cx="61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Datatype</a:t>
              </a:r>
              <a:endParaRPr lang="en-US" sz="2000" b="1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37EA1C-BF77-364B-8406-0D7FD9D040B7}" type="slidenum">
              <a:rPr lang="en-US"/>
              <a:pPr/>
              <a:t>12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Contiguous storage layout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Metadata header separate from dataset data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Data stored in one contiguous block in HDF5 file</a:t>
            </a:r>
          </a:p>
        </p:txBody>
      </p:sp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228600" y="2133600"/>
            <a:ext cx="8382000" cy="2438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marL="228600" indent="-228600" algn="r" eaLnBrk="0" hangingPunct="0">
              <a:tabLst>
                <a:tab pos="3206750" algn="ctr"/>
              </a:tabLst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Application memory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304800" y="2286000"/>
            <a:ext cx="3886200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>
              <a:lnSpc>
                <a:spcPct val="70000"/>
              </a:lnSpc>
            </a:pPr>
            <a:r>
              <a:rPr lang="en-US" sz="2000">
                <a:latin typeface="Arial" charset="0"/>
              </a:rPr>
              <a:t>Metadata cache</a:t>
            </a:r>
          </a:p>
        </p:txBody>
      </p:sp>
      <p:sp>
        <p:nvSpPr>
          <p:cNvPr id="782342" name="Rectangle 6"/>
          <p:cNvSpPr>
            <a:spLocks noChangeArrowheads="1"/>
          </p:cNvSpPr>
          <p:nvPr/>
        </p:nvSpPr>
        <p:spPr bwMode="auto">
          <a:xfrm>
            <a:off x="381000" y="2514600"/>
            <a:ext cx="1676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rPr>
              <a:t>Dataset header</a:t>
            </a: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381000" y="29718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/>
              <a:t>………….</a:t>
            </a: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381000" y="32004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Datatype</a:t>
            </a: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381000" y="34290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Dataspace</a:t>
            </a: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381000" y="36576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/>
              <a:t>………….</a:t>
            </a: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381000" y="38862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Attributes</a:t>
            </a: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381000" y="41148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/>
              <a:t>…</a:t>
            </a: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228600" y="5276850"/>
            <a:ext cx="8458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304800" y="535305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File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81000" y="2514600"/>
            <a:ext cx="1676400" cy="1828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81600" y="3505200"/>
            <a:ext cx="3200400" cy="2457450"/>
            <a:chOff x="5181600" y="3505200"/>
            <a:chExt cx="3200400" cy="2457450"/>
          </a:xfrm>
        </p:grpSpPr>
        <p:sp>
          <p:nvSpPr>
            <p:cNvPr id="7195" name="Rectangle 19" descr="Large grid"/>
            <p:cNvSpPr>
              <a:spLocks noChangeArrowheads="1"/>
            </p:cNvSpPr>
            <p:nvPr/>
          </p:nvSpPr>
          <p:spPr bwMode="auto">
            <a:xfrm>
              <a:off x="5181600" y="5276850"/>
              <a:ext cx="3200400" cy="685800"/>
            </a:xfrm>
            <a:prstGeom prst="rect">
              <a:avLst/>
            </a:prstGeom>
            <a:pattFill prst="lgGrid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/>
                <a:t> 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5181600" y="3505200"/>
              <a:ext cx="3124200" cy="1752600"/>
              <a:chOff x="5181600" y="3505200"/>
              <a:chExt cx="3124200" cy="1752600"/>
            </a:xfrm>
          </p:grpSpPr>
          <p:sp>
            <p:nvSpPr>
              <p:cNvPr id="7197" name="Line 20"/>
              <p:cNvSpPr>
                <a:spLocks noChangeShapeType="1"/>
              </p:cNvSpPr>
              <p:nvPr/>
            </p:nvSpPr>
            <p:spPr bwMode="auto">
              <a:xfrm flipH="1">
                <a:off x="5181600" y="3581400"/>
                <a:ext cx="0" cy="16764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" name="Line 22"/>
              <p:cNvSpPr>
                <a:spLocks noChangeShapeType="1"/>
              </p:cNvSpPr>
              <p:nvPr/>
            </p:nvSpPr>
            <p:spPr bwMode="auto">
              <a:xfrm flipH="1">
                <a:off x="8305800" y="3505200"/>
                <a:ext cx="0" cy="17526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188" name="Rectangle 21" descr="Large grid"/>
          <p:cNvSpPr>
            <a:spLocks noChangeArrowheads="1"/>
          </p:cNvSpPr>
          <p:nvPr/>
        </p:nvSpPr>
        <p:spPr bwMode="auto">
          <a:xfrm>
            <a:off x="5181600" y="2743200"/>
            <a:ext cx="3124200" cy="838200"/>
          </a:xfrm>
          <a:prstGeom prst="rect">
            <a:avLst/>
          </a:prstGeom>
          <a:pattFill prst="lgGrid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Text Box 23"/>
          <p:cNvSpPr txBox="1">
            <a:spLocks noChangeArrowheads="1"/>
          </p:cNvSpPr>
          <p:nvPr/>
        </p:nvSpPr>
        <p:spPr bwMode="auto">
          <a:xfrm>
            <a:off x="5791200" y="29860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Dataset data</a:t>
            </a:r>
          </a:p>
        </p:txBody>
      </p:sp>
      <p:sp>
        <p:nvSpPr>
          <p:cNvPr id="7190" name="AutoShape 24"/>
          <p:cNvSpPr>
            <a:spLocks noChangeArrowheads="1"/>
          </p:cNvSpPr>
          <p:nvPr/>
        </p:nvSpPr>
        <p:spPr bwMode="auto">
          <a:xfrm>
            <a:off x="2743200" y="2976563"/>
            <a:ext cx="1062038" cy="757237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Rectangle 14"/>
          <p:cNvSpPr>
            <a:spLocks noChangeArrowheads="1"/>
          </p:cNvSpPr>
          <p:nvPr/>
        </p:nvSpPr>
        <p:spPr bwMode="auto">
          <a:xfrm>
            <a:off x="2514600" y="5276850"/>
            <a:ext cx="8382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92" name="AutoShape 15"/>
          <p:cNvCxnSpPr>
            <a:cxnSpLocks noChangeShapeType="1"/>
          </p:cNvCxnSpPr>
          <p:nvPr/>
        </p:nvCxnSpPr>
        <p:spPr bwMode="auto">
          <a:xfrm rot="16200000" flipH="1">
            <a:off x="1650207" y="4369593"/>
            <a:ext cx="914400" cy="8620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</p:spPr>
      </p:cxnSp>
      <p:sp>
        <p:nvSpPr>
          <p:cNvPr id="7193" name="Rectangle 23"/>
          <p:cNvSpPr>
            <a:spLocks noChangeArrowheads="1"/>
          </p:cNvSpPr>
          <p:nvPr/>
        </p:nvSpPr>
        <p:spPr bwMode="auto">
          <a:xfrm>
            <a:off x="2514600" y="5276850"/>
            <a:ext cx="838200" cy="685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5715000" y="54244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Dataset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B32064-BE11-4D4E-827E-A33D0F75CE1D}" type="slidenum">
              <a:rPr lang="en-US"/>
              <a:pPr/>
              <a:t>13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What is HDF5 Chunking?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15000" y="4133850"/>
            <a:ext cx="457200" cy="476250"/>
            <a:chOff x="576" y="480"/>
            <a:chExt cx="288" cy="240"/>
          </a:xfrm>
        </p:grpSpPr>
        <p:sp>
          <p:nvSpPr>
            <p:cNvPr id="8545" name="Rectangle 36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6" name="Line 37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7" name="Line 38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8" name="Line 39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9" name="Line 40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0" name="Line 41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1" name="Line 42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2" name="Line 43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3" name="Line 44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4" name="Line 45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248400" y="4133850"/>
            <a:ext cx="457200" cy="476250"/>
            <a:chOff x="576" y="480"/>
            <a:chExt cx="288" cy="240"/>
          </a:xfrm>
        </p:grpSpPr>
        <p:sp>
          <p:nvSpPr>
            <p:cNvPr id="8535" name="Rectangle 47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6" name="Line 48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7" name="Line 49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8" name="Line 50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9" name="Line 51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0" name="Line 52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1" name="Line 53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2" name="Line 54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3" name="Line 55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4" name="Line 56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715000" y="4705350"/>
            <a:ext cx="457200" cy="476250"/>
            <a:chOff x="576" y="480"/>
            <a:chExt cx="288" cy="240"/>
          </a:xfrm>
        </p:grpSpPr>
        <p:sp>
          <p:nvSpPr>
            <p:cNvPr id="8525" name="Rectangle 58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6" name="Line 59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7" name="Line 60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8" name="Line 61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9" name="Line 62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0" name="Line 63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1" name="Line 64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2" name="Line 65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3" name="Line 66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4" name="Line 67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6248400" y="4705350"/>
            <a:ext cx="457200" cy="476250"/>
            <a:chOff x="576" y="480"/>
            <a:chExt cx="288" cy="240"/>
          </a:xfrm>
        </p:grpSpPr>
        <p:sp>
          <p:nvSpPr>
            <p:cNvPr id="8515" name="Rectangle 69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6" name="Line 70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7" name="Line 71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8" name="Line 72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9" name="Line 73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0" name="Line 74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1" name="Line 75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2" name="Line 76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3" name="Line 77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4" name="Line 78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6781800" y="4705350"/>
            <a:ext cx="457200" cy="476250"/>
            <a:chOff x="576" y="480"/>
            <a:chExt cx="288" cy="240"/>
          </a:xfrm>
        </p:grpSpPr>
        <p:sp>
          <p:nvSpPr>
            <p:cNvPr id="850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6781800" y="4133850"/>
            <a:ext cx="457200" cy="476250"/>
            <a:chOff x="576" y="480"/>
            <a:chExt cx="288" cy="240"/>
          </a:xfrm>
        </p:grpSpPr>
        <p:sp>
          <p:nvSpPr>
            <p:cNvPr id="849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04" name="Rectangle 80"/>
          <p:cNvSpPr>
            <a:spLocks noChangeArrowheads="1"/>
          </p:cNvSpPr>
          <p:nvPr/>
        </p:nvSpPr>
        <p:spPr bwMode="auto">
          <a:xfrm>
            <a:off x="7315200" y="4705350"/>
            <a:ext cx="4572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Line 81"/>
          <p:cNvSpPr>
            <a:spLocks noChangeShapeType="1"/>
          </p:cNvSpPr>
          <p:nvPr/>
        </p:nvSpPr>
        <p:spPr bwMode="auto">
          <a:xfrm>
            <a:off x="7391400" y="47053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Line 82"/>
          <p:cNvSpPr>
            <a:spLocks noChangeShapeType="1"/>
          </p:cNvSpPr>
          <p:nvPr/>
        </p:nvSpPr>
        <p:spPr bwMode="auto">
          <a:xfrm>
            <a:off x="7543800" y="47053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7" name="Line 83"/>
          <p:cNvSpPr>
            <a:spLocks noChangeShapeType="1"/>
          </p:cNvSpPr>
          <p:nvPr/>
        </p:nvSpPr>
        <p:spPr bwMode="auto">
          <a:xfrm>
            <a:off x="7467600" y="47053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Line 84"/>
          <p:cNvSpPr>
            <a:spLocks noChangeShapeType="1"/>
          </p:cNvSpPr>
          <p:nvPr/>
        </p:nvSpPr>
        <p:spPr bwMode="auto">
          <a:xfrm>
            <a:off x="7620000" y="47053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Line 85"/>
          <p:cNvSpPr>
            <a:spLocks noChangeShapeType="1"/>
          </p:cNvSpPr>
          <p:nvPr/>
        </p:nvSpPr>
        <p:spPr bwMode="auto">
          <a:xfrm>
            <a:off x="7696200" y="47053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0" name="Line 86"/>
          <p:cNvSpPr>
            <a:spLocks noChangeShapeType="1"/>
          </p:cNvSpPr>
          <p:nvPr/>
        </p:nvSpPr>
        <p:spPr bwMode="auto">
          <a:xfrm>
            <a:off x="7315200" y="4800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1" name="Line 87"/>
          <p:cNvSpPr>
            <a:spLocks noChangeShapeType="1"/>
          </p:cNvSpPr>
          <p:nvPr/>
        </p:nvSpPr>
        <p:spPr bwMode="auto">
          <a:xfrm>
            <a:off x="7315200" y="49911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2" name="Line 88"/>
          <p:cNvSpPr>
            <a:spLocks noChangeShapeType="1"/>
          </p:cNvSpPr>
          <p:nvPr/>
        </p:nvSpPr>
        <p:spPr bwMode="auto">
          <a:xfrm>
            <a:off x="7315200" y="48958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3" name="Line 89"/>
          <p:cNvSpPr>
            <a:spLocks noChangeShapeType="1"/>
          </p:cNvSpPr>
          <p:nvPr/>
        </p:nvSpPr>
        <p:spPr bwMode="auto">
          <a:xfrm>
            <a:off x="7315200" y="5086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Rectangle 91"/>
          <p:cNvSpPr>
            <a:spLocks noChangeArrowheads="1"/>
          </p:cNvSpPr>
          <p:nvPr/>
        </p:nvSpPr>
        <p:spPr bwMode="auto">
          <a:xfrm>
            <a:off x="7315200" y="4133850"/>
            <a:ext cx="4572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Line 92"/>
          <p:cNvSpPr>
            <a:spLocks noChangeShapeType="1"/>
          </p:cNvSpPr>
          <p:nvPr/>
        </p:nvSpPr>
        <p:spPr bwMode="auto">
          <a:xfrm>
            <a:off x="7391400" y="41338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Line 93"/>
          <p:cNvSpPr>
            <a:spLocks noChangeShapeType="1"/>
          </p:cNvSpPr>
          <p:nvPr/>
        </p:nvSpPr>
        <p:spPr bwMode="auto">
          <a:xfrm>
            <a:off x="7543800" y="41338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7" name="Line 94"/>
          <p:cNvSpPr>
            <a:spLocks noChangeShapeType="1"/>
          </p:cNvSpPr>
          <p:nvPr/>
        </p:nvSpPr>
        <p:spPr bwMode="auto">
          <a:xfrm>
            <a:off x="7467600" y="41338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8" name="Line 95"/>
          <p:cNvSpPr>
            <a:spLocks noChangeShapeType="1"/>
          </p:cNvSpPr>
          <p:nvPr/>
        </p:nvSpPr>
        <p:spPr bwMode="auto">
          <a:xfrm>
            <a:off x="7620000" y="41338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9" name="Line 96"/>
          <p:cNvSpPr>
            <a:spLocks noChangeShapeType="1"/>
          </p:cNvSpPr>
          <p:nvPr/>
        </p:nvSpPr>
        <p:spPr bwMode="auto">
          <a:xfrm>
            <a:off x="7696200" y="41338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0" name="Line 97"/>
          <p:cNvSpPr>
            <a:spLocks noChangeShapeType="1"/>
          </p:cNvSpPr>
          <p:nvPr/>
        </p:nvSpPr>
        <p:spPr bwMode="auto">
          <a:xfrm>
            <a:off x="7315200" y="42291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1" name="Line 98"/>
          <p:cNvSpPr>
            <a:spLocks noChangeShapeType="1"/>
          </p:cNvSpPr>
          <p:nvPr/>
        </p:nvSpPr>
        <p:spPr bwMode="auto">
          <a:xfrm>
            <a:off x="73152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Line 99"/>
          <p:cNvSpPr>
            <a:spLocks noChangeShapeType="1"/>
          </p:cNvSpPr>
          <p:nvPr/>
        </p:nvSpPr>
        <p:spPr bwMode="auto">
          <a:xfrm>
            <a:off x="7315200" y="4324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3" name="Line 100"/>
          <p:cNvSpPr>
            <a:spLocks noChangeShapeType="1"/>
          </p:cNvSpPr>
          <p:nvPr/>
        </p:nvSpPr>
        <p:spPr bwMode="auto">
          <a:xfrm>
            <a:off x="7315200" y="45148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5715000" y="5848350"/>
            <a:ext cx="457200" cy="476250"/>
            <a:chOff x="576" y="480"/>
            <a:chExt cx="288" cy="240"/>
          </a:xfrm>
        </p:grpSpPr>
        <p:sp>
          <p:nvSpPr>
            <p:cNvPr id="848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5715000" y="5276850"/>
            <a:ext cx="457200" cy="476250"/>
            <a:chOff x="576" y="480"/>
            <a:chExt cx="288" cy="240"/>
          </a:xfrm>
        </p:grpSpPr>
        <p:sp>
          <p:nvSpPr>
            <p:cNvPr id="847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6248400" y="5848350"/>
            <a:ext cx="457200" cy="476250"/>
            <a:chOff x="576" y="480"/>
            <a:chExt cx="288" cy="240"/>
          </a:xfrm>
        </p:grpSpPr>
        <p:sp>
          <p:nvSpPr>
            <p:cNvPr id="846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6248400" y="5276850"/>
            <a:ext cx="457200" cy="476250"/>
            <a:chOff x="576" y="480"/>
            <a:chExt cx="288" cy="240"/>
          </a:xfrm>
        </p:grpSpPr>
        <p:sp>
          <p:nvSpPr>
            <p:cNvPr id="845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6781800" y="5848350"/>
            <a:ext cx="457200" cy="476250"/>
            <a:chOff x="576" y="480"/>
            <a:chExt cx="288" cy="240"/>
          </a:xfrm>
        </p:grpSpPr>
        <p:sp>
          <p:nvSpPr>
            <p:cNvPr id="844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6781800" y="5276850"/>
            <a:ext cx="457200" cy="476250"/>
            <a:chOff x="576" y="480"/>
            <a:chExt cx="288" cy="240"/>
          </a:xfrm>
        </p:grpSpPr>
        <p:sp>
          <p:nvSpPr>
            <p:cNvPr id="843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7315200" y="5848350"/>
            <a:ext cx="457200" cy="476250"/>
            <a:chOff x="576" y="480"/>
            <a:chExt cx="288" cy="240"/>
          </a:xfrm>
        </p:grpSpPr>
        <p:sp>
          <p:nvSpPr>
            <p:cNvPr id="842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7315200" y="5276850"/>
            <a:ext cx="457200" cy="476250"/>
            <a:chOff x="576" y="480"/>
            <a:chExt cx="288" cy="240"/>
          </a:xfrm>
        </p:grpSpPr>
        <p:sp>
          <p:nvSpPr>
            <p:cNvPr id="841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32" name="Content Placeholder 218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HDF5 chunking is a way to store data in a file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Data </a:t>
            </a:r>
            <a:r>
              <a:rPr lang="en-US" dirty="0">
                <a:latin typeface="Arial" charset="0"/>
                <a:cs typeface="Arial" charset="0"/>
              </a:rPr>
              <a:t>is stored in chunks of predefined size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i="1" dirty="0" smtClean="0">
                <a:latin typeface="Arial" charset="0"/>
                <a:cs typeface="Arial" charset="0"/>
              </a:rPr>
              <a:t>HDF5 </a:t>
            </a:r>
            <a:r>
              <a:rPr lang="en-US" i="1" dirty="0">
                <a:latin typeface="Arial" charset="0"/>
                <a:cs typeface="Arial" charset="0"/>
              </a:rPr>
              <a:t>library always writes/reads the </a:t>
            </a:r>
            <a:r>
              <a:rPr lang="en-US" b="1" i="1" dirty="0">
                <a:latin typeface="Arial" charset="0"/>
                <a:cs typeface="Arial" charset="0"/>
              </a:rPr>
              <a:t>whole chunk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1752600" y="4343400"/>
            <a:ext cx="457200" cy="476250"/>
            <a:chOff x="576" y="480"/>
            <a:chExt cx="288" cy="240"/>
          </a:xfrm>
        </p:grpSpPr>
        <p:sp>
          <p:nvSpPr>
            <p:cNvPr id="8405" name="Rectangle 36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" name="Line 37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" name="Line 38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8" name="Line 39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9" name="Line 40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" name="Line 41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1" name="Line 42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2" name="Line 43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3" name="Line 44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4" name="Line 45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2209800" y="4343400"/>
            <a:ext cx="457200" cy="476250"/>
            <a:chOff x="576" y="480"/>
            <a:chExt cx="288" cy="240"/>
          </a:xfrm>
        </p:grpSpPr>
        <p:sp>
          <p:nvSpPr>
            <p:cNvPr id="8395" name="Rectangle 47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6" name="Line 48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" name="Line 49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" name="Line 50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" name="Line 51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" name="Line 52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" name="Line 53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" name="Line 54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" name="Line 55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" name="Line 56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1752600" y="4800600"/>
            <a:ext cx="457200" cy="476250"/>
            <a:chOff x="576" y="480"/>
            <a:chExt cx="288" cy="240"/>
          </a:xfrm>
        </p:grpSpPr>
        <p:sp>
          <p:nvSpPr>
            <p:cNvPr id="8385" name="Rectangle 58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6" name="Line 59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7" name="Line 60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8" name="Line 61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9" name="Line 62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0" name="Line 63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1" name="Line 64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2" name="Line 65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3" name="Line 66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4" name="Line 67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68"/>
          <p:cNvGrpSpPr>
            <a:grpSpLocks/>
          </p:cNvGrpSpPr>
          <p:nvPr/>
        </p:nvGrpSpPr>
        <p:grpSpPr bwMode="auto">
          <a:xfrm>
            <a:off x="2209800" y="4800600"/>
            <a:ext cx="457200" cy="476250"/>
            <a:chOff x="576" y="480"/>
            <a:chExt cx="288" cy="240"/>
          </a:xfrm>
        </p:grpSpPr>
        <p:sp>
          <p:nvSpPr>
            <p:cNvPr id="8375" name="Rectangle 69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6" name="Line 70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7" name="Line 71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8" name="Line 72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9" name="Line 73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0" name="Line 74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1" name="Line 75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2" name="Line 76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3" name="Line 77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4" name="Line 78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79"/>
          <p:cNvGrpSpPr>
            <a:grpSpLocks/>
          </p:cNvGrpSpPr>
          <p:nvPr/>
        </p:nvGrpSpPr>
        <p:grpSpPr bwMode="auto">
          <a:xfrm>
            <a:off x="2667000" y="4800600"/>
            <a:ext cx="457200" cy="476250"/>
            <a:chOff x="576" y="480"/>
            <a:chExt cx="288" cy="240"/>
          </a:xfrm>
        </p:grpSpPr>
        <p:sp>
          <p:nvSpPr>
            <p:cNvPr id="836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90"/>
          <p:cNvGrpSpPr>
            <a:grpSpLocks/>
          </p:cNvGrpSpPr>
          <p:nvPr/>
        </p:nvGrpSpPr>
        <p:grpSpPr bwMode="auto">
          <a:xfrm>
            <a:off x="2667000" y="4343400"/>
            <a:ext cx="457200" cy="476250"/>
            <a:chOff x="576" y="480"/>
            <a:chExt cx="288" cy="240"/>
          </a:xfrm>
        </p:grpSpPr>
        <p:sp>
          <p:nvSpPr>
            <p:cNvPr id="835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79"/>
          <p:cNvGrpSpPr>
            <a:grpSpLocks/>
          </p:cNvGrpSpPr>
          <p:nvPr/>
        </p:nvGrpSpPr>
        <p:grpSpPr bwMode="auto">
          <a:xfrm>
            <a:off x="1752600" y="5715000"/>
            <a:ext cx="457200" cy="476250"/>
            <a:chOff x="576" y="480"/>
            <a:chExt cx="288" cy="240"/>
          </a:xfrm>
        </p:grpSpPr>
        <p:sp>
          <p:nvSpPr>
            <p:cNvPr id="834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1752600" y="5257800"/>
            <a:ext cx="457200" cy="476250"/>
            <a:chOff x="576" y="480"/>
            <a:chExt cx="288" cy="240"/>
          </a:xfrm>
        </p:grpSpPr>
        <p:sp>
          <p:nvSpPr>
            <p:cNvPr id="833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79"/>
          <p:cNvGrpSpPr>
            <a:grpSpLocks/>
          </p:cNvGrpSpPr>
          <p:nvPr/>
        </p:nvGrpSpPr>
        <p:grpSpPr bwMode="auto">
          <a:xfrm>
            <a:off x="2209800" y="5715000"/>
            <a:ext cx="457200" cy="476250"/>
            <a:chOff x="576" y="480"/>
            <a:chExt cx="288" cy="240"/>
          </a:xfrm>
        </p:grpSpPr>
        <p:sp>
          <p:nvSpPr>
            <p:cNvPr id="832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90"/>
          <p:cNvGrpSpPr>
            <a:grpSpLocks/>
          </p:cNvGrpSpPr>
          <p:nvPr/>
        </p:nvGrpSpPr>
        <p:grpSpPr bwMode="auto">
          <a:xfrm>
            <a:off x="2209800" y="5257800"/>
            <a:ext cx="457200" cy="476250"/>
            <a:chOff x="576" y="480"/>
            <a:chExt cx="288" cy="240"/>
          </a:xfrm>
        </p:grpSpPr>
        <p:sp>
          <p:nvSpPr>
            <p:cNvPr id="831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79"/>
          <p:cNvGrpSpPr>
            <a:grpSpLocks/>
          </p:cNvGrpSpPr>
          <p:nvPr/>
        </p:nvGrpSpPr>
        <p:grpSpPr bwMode="auto">
          <a:xfrm>
            <a:off x="2667000" y="5715000"/>
            <a:ext cx="457200" cy="476250"/>
            <a:chOff x="576" y="480"/>
            <a:chExt cx="288" cy="240"/>
          </a:xfrm>
        </p:grpSpPr>
        <p:sp>
          <p:nvSpPr>
            <p:cNvPr id="830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90"/>
          <p:cNvGrpSpPr>
            <a:grpSpLocks/>
          </p:cNvGrpSpPr>
          <p:nvPr/>
        </p:nvGrpSpPr>
        <p:grpSpPr bwMode="auto">
          <a:xfrm>
            <a:off x="2667000" y="5257800"/>
            <a:ext cx="457200" cy="476250"/>
            <a:chOff x="576" y="480"/>
            <a:chExt cx="288" cy="240"/>
          </a:xfrm>
        </p:grpSpPr>
        <p:sp>
          <p:nvSpPr>
            <p:cNvPr id="829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79"/>
          <p:cNvGrpSpPr>
            <a:grpSpLocks/>
          </p:cNvGrpSpPr>
          <p:nvPr/>
        </p:nvGrpSpPr>
        <p:grpSpPr bwMode="auto">
          <a:xfrm>
            <a:off x="3124200" y="4800600"/>
            <a:ext cx="457200" cy="476250"/>
            <a:chOff x="576" y="480"/>
            <a:chExt cx="288" cy="240"/>
          </a:xfrm>
        </p:grpSpPr>
        <p:sp>
          <p:nvSpPr>
            <p:cNvPr id="828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90"/>
          <p:cNvGrpSpPr>
            <a:grpSpLocks/>
          </p:cNvGrpSpPr>
          <p:nvPr/>
        </p:nvGrpSpPr>
        <p:grpSpPr bwMode="auto">
          <a:xfrm>
            <a:off x="3124200" y="4343400"/>
            <a:ext cx="457200" cy="476250"/>
            <a:chOff x="576" y="480"/>
            <a:chExt cx="288" cy="240"/>
          </a:xfrm>
        </p:grpSpPr>
        <p:sp>
          <p:nvSpPr>
            <p:cNvPr id="827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79"/>
          <p:cNvGrpSpPr>
            <a:grpSpLocks/>
          </p:cNvGrpSpPr>
          <p:nvPr/>
        </p:nvGrpSpPr>
        <p:grpSpPr bwMode="auto">
          <a:xfrm>
            <a:off x="3124200" y="5715000"/>
            <a:ext cx="457200" cy="476250"/>
            <a:chOff x="576" y="480"/>
            <a:chExt cx="288" cy="240"/>
          </a:xfrm>
        </p:grpSpPr>
        <p:sp>
          <p:nvSpPr>
            <p:cNvPr id="826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90"/>
          <p:cNvGrpSpPr>
            <a:grpSpLocks/>
          </p:cNvGrpSpPr>
          <p:nvPr/>
        </p:nvGrpSpPr>
        <p:grpSpPr bwMode="auto">
          <a:xfrm>
            <a:off x="3124200" y="5257800"/>
            <a:ext cx="457200" cy="476250"/>
            <a:chOff x="576" y="480"/>
            <a:chExt cx="288" cy="240"/>
          </a:xfrm>
        </p:grpSpPr>
        <p:sp>
          <p:nvSpPr>
            <p:cNvPr id="8255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6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7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8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9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0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1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2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3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4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49" name="TextBox 437"/>
          <p:cNvSpPr txBox="1">
            <a:spLocks noChangeArrowheads="1"/>
          </p:cNvSpPr>
          <p:nvPr/>
        </p:nvSpPr>
        <p:spPr bwMode="auto">
          <a:xfrm>
            <a:off x="1752600" y="3752850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Contiguous</a:t>
            </a:r>
          </a:p>
        </p:txBody>
      </p:sp>
      <p:sp>
        <p:nvSpPr>
          <p:cNvPr id="8250" name="TextBox 438"/>
          <p:cNvSpPr txBox="1">
            <a:spLocks noChangeArrowheads="1"/>
          </p:cNvSpPr>
          <p:nvPr/>
        </p:nvSpPr>
        <p:spPr bwMode="auto">
          <a:xfrm>
            <a:off x="5940425" y="352425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Chunked</a:t>
            </a:r>
          </a:p>
        </p:txBody>
      </p:sp>
      <p:cxnSp>
        <p:nvCxnSpPr>
          <p:cNvPr id="8251" name="Straight Arrow Connector 440"/>
          <p:cNvCxnSpPr>
            <a:cxnSpLocks noChangeShapeType="1"/>
          </p:cNvCxnSpPr>
          <p:nvPr/>
        </p:nvCxnSpPr>
        <p:spPr bwMode="auto">
          <a:xfrm rot="16200000" flipH="1">
            <a:off x="2667000" y="3619501"/>
            <a:ext cx="3175" cy="18288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52" name="Straight Arrow Connector 441"/>
          <p:cNvCxnSpPr>
            <a:cxnSpLocks noChangeShapeType="1"/>
          </p:cNvCxnSpPr>
          <p:nvPr/>
        </p:nvCxnSpPr>
        <p:spPr bwMode="auto">
          <a:xfrm rot="16200000" flipH="1">
            <a:off x="2666206" y="3809207"/>
            <a:ext cx="1587" cy="18288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53" name="Straight Arrow Connector 444"/>
          <p:cNvCxnSpPr>
            <a:cxnSpLocks noChangeShapeType="1"/>
          </p:cNvCxnSpPr>
          <p:nvPr/>
        </p:nvCxnSpPr>
        <p:spPr bwMode="auto">
          <a:xfrm rot="16200000" flipH="1">
            <a:off x="5981700" y="3962401"/>
            <a:ext cx="3175" cy="5334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54" name="Straight Arrow Connector 446"/>
          <p:cNvCxnSpPr>
            <a:cxnSpLocks noChangeShapeType="1"/>
          </p:cNvCxnSpPr>
          <p:nvPr/>
        </p:nvCxnSpPr>
        <p:spPr bwMode="auto">
          <a:xfrm rot="16200000" flipH="1">
            <a:off x="5980906" y="4152107"/>
            <a:ext cx="1587" cy="5334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20574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02F8E9-E934-1A4B-BAA7-FEE0B936CA1A}" type="slidenum">
              <a:rPr lang="en-US"/>
              <a:pPr/>
              <a:t>14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What is HDF5 Chunking?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1524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Chunks may have different sizes in a file when compression is used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There is an overhead associated with the chunked storage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228600" y="2495550"/>
            <a:ext cx="8382000" cy="2438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marL="228600" indent="-228600" algn="r" eaLnBrk="0" hangingPunct="0">
              <a:tabLst>
                <a:tab pos="3206750" algn="ctr"/>
              </a:tabLst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Application memory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304800" y="2647950"/>
            <a:ext cx="3886200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>
              <a:lnSpc>
                <a:spcPct val="70000"/>
              </a:lnSpc>
            </a:pPr>
            <a:r>
              <a:rPr lang="en-US" sz="2000">
                <a:latin typeface="Arial" charset="0"/>
              </a:rPr>
              <a:t>Metadata cache</a:t>
            </a:r>
          </a:p>
        </p:txBody>
      </p:sp>
      <p:sp>
        <p:nvSpPr>
          <p:cNvPr id="786438" name="Rectangle 6"/>
          <p:cNvSpPr>
            <a:spLocks noChangeArrowheads="1"/>
          </p:cNvSpPr>
          <p:nvPr/>
        </p:nvSpPr>
        <p:spPr bwMode="auto">
          <a:xfrm>
            <a:off x="381000" y="2876550"/>
            <a:ext cx="1676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+mn-cs"/>
              </a:rPr>
              <a:t>Dataset header</a:t>
            </a: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381000" y="333375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/>
              <a:t>………….</a:t>
            </a: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381000" y="356235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Datatype</a:t>
            </a: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381000" y="379095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Dataspace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381000" y="401955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/>
              <a:t>………….</a:t>
            </a: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381000" y="424815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Attributes</a:t>
            </a: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381000" y="447675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/>
              <a:t>…</a:t>
            </a: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228600" y="5638800"/>
            <a:ext cx="8458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304800" y="5715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File</a:t>
            </a:r>
          </a:p>
        </p:txBody>
      </p:sp>
      <p:sp>
        <p:nvSpPr>
          <p:cNvPr id="9234" name="Rectangle 17"/>
          <p:cNvSpPr>
            <a:spLocks noChangeArrowheads="1"/>
          </p:cNvSpPr>
          <p:nvPr/>
        </p:nvSpPr>
        <p:spPr bwMode="auto">
          <a:xfrm>
            <a:off x="381000" y="2876550"/>
            <a:ext cx="1676400" cy="1828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486400" y="25749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Dataset data</a:t>
            </a:r>
          </a:p>
        </p:txBody>
      </p:sp>
      <p:sp>
        <p:nvSpPr>
          <p:cNvPr id="45087" name="Rectangle 28" descr="Large grid"/>
          <p:cNvSpPr>
            <a:spLocks noChangeArrowheads="1"/>
          </p:cNvSpPr>
          <p:nvPr/>
        </p:nvSpPr>
        <p:spPr bwMode="auto">
          <a:xfrm>
            <a:off x="4114800" y="5867400"/>
            <a:ext cx="381000" cy="3048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45088" name="Rectangle 29" descr="Large grid"/>
          <p:cNvSpPr>
            <a:spLocks noChangeArrowheads="1"/>
          </p:cNvSpPr>
          <p:nvPr/>
        </p:nvSpPr>
        <p:spPr bwMode="auto">
          <a:xfrm>
            <a:off x="6324600" y="5638800"/>
            <a:ext cx="914400" cy="5334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45089" name="Rectangle 30" descr="Large grid"/>
          <p:cNvSpPr>
            <a:spLocks noChangeArrowheads="1"/>
          </p:cNvSpPr>
          <p:nvPr/>
        </p:nvSpPr>
        <p:spPr bwMode="auto">
          <a:xfrm>
            <a:off x="5181600" y="579120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45090" name="Rectangle 31" descr="Large grid"/>
          <p:cNvSpPr>
            <a:spLocks noChangeArrowheads="1"/>
          </p:cNvSpPr>
          <p:nvPr/>
        </p:nvSpPr>
        <p:spPr bwMode="auto">
          <a:xfrm>
            <a:off x="7620000" y="579120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9240" name="Rectangle 18" descr="Large grid"/>
          <p:cNvSpPr>
            <a:spLocks noChangeArrowheads="1"/>
          </p:cNvSpPr>
          <p:nvPr/>
        </p:nvSpPr>
        <p:spPr bwMode="auto">
          <a:xfrm>
            <a:off x="5181600" y="3124200"/>
            <a:ext cx="3048000" cy="838200"/>
          </a:xfrm>
          <a:prstGeom prst="rect">
            <a:avLst/>
          </a:prstGeom>
          <a:pattFill prst="lgGrid">
            <a:fgClr>
              <a:schemeClr val="folHlink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1" name="AutoShape 33"/>
          <p:cNvSpPr>
            <a:spLocks noChangeArrowheads="1"/>
          </p:cNvSpPr>
          <p:nvPr/>
        </p:nvSpPr>
        <p:spPr bwMode="auto">
          <a:xfrm>
            <a:off x="2743200" y="3205163"/>
            <a:ext cx="1062038" cy="757237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752600" y="5624513"/>
            <a:ext cx="5853113" cy="700087"/>
            <a:chOff x="1752600" y="5624513"/>
            <a:chExt cx="5853113" cy="700087"/>
          </a:xfrm>
        </p:grpSpPr>
        <p:sp>
          <p:nvSpPr>
            <p:cNvPr id="9253" name="Rectangle 14"/>
            <p:cNvSpPr>
              <a:spLocks noChangeArrowheads="1"/>
            </p:cNvSpPr>
            <p:nvPr/>
          </p:nvSpPr>
          <p:spPr bwMode="auto">
            <a:xfrm>
              <a:off x="1752600" y="5638800"/>
              <a:ext cx="838200" cy="685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latin typeface="Arial" charset="0"/>
                </a:rPr>
                <a:t>header</a:t>
              </a:r>
            </a:p>
          </p:txBody>
        </p:sp>
        <p:sp>
          <p:nvSpPr>
            <p:cNvPr id="9254" name="Rectangle 34"/>
            <p:cNvSpPr>
              <a:spLocks noChangeArrowheads="1"/>
            </p:cNvSpPr>
            <p:nvPr/>
          </p:nvSpPr>
          <p:spPr bwMode="auto">
            <a:xfrm>
              <a:off x="3048000" y="5638800"/>
              <a:ext cx="685800" cy="6858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latin typeface="Arial" charset="0"/>
                </a:rPr>
                <a:t>Chunk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index</a:t>
              </a:r>
            </a:p>
          </p:txBody>
        </p:sp>
        <p:cxnSp>
          <p:nvCxnSpPr>
            <p:cNvPr id="9255" name="AutoShape 35"/>
            <p:cNvCxnSpPr>
              <a:cxnSpLocks noChangeShapeType="1"/>
              <a:stCxn id="9254" idx="0"/>
              <a:endCxn id="45087" idx="1"/>
            </p:cNvCxnSpPr>
            <p:nvPr/>
          </p:nvCxnSpPr>
          <p:spPr bwMode="auto">
            <a:xfrm rot="16200000" flipH="1">
              <a:off x="3562350" y="5467350"/>
              <a:ext cx="381000" cy="723900"/>
            </a:xfrm>
            <a:prstGeom prst="bentConnector4">
              <a:avLst>
                <a:gd name="adj1" fmla="val -60000"/>
                <a:gd name="adj2" fmla="val 73684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6" name="AutoShape 36"/>
            <p:cNvCxnSpPr>
              <a:cxnSpLocks noChangeShapeType="1"/>
              <a:stCxn id="9254" idx="0"/>
              <a:endCxn id="45089" idx="1"/>
            </p:cNvCxnSpPr>
            <p:nvPr/>
          </p:nvCxnSpPr>
          <p:spPr bwMode="auto">
            <a:xfrm rot="5400000" flipV="1">
              <a:off x="4097338" y="4932362"/>
              <a:ext cx="363538" cy="1776413"/>
            </a:xfrm>
            <a:prstGeom prst="bentConnector4">
              <a:avLst>
                <a:gd name="adj1" fmla="val -121398"/>
                <a:gd name="adj2" fmla="val 84000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7" name="AutoShape 37"/>
            <p:cNvCxnSpPr>
              <a:cxnSpLocks noChangeShapeType="1"/>
              <a:stCxn id="9254" idx="0"/>
              <a:endCxn id="45088" idx="1"/>
            </p:cNvCxnSpPr>
            <p:nvPr/>
          </p:nvCxnSpPr>
          <p:spPr bwMode="auto">
            <a:xfrm rot="16200000" flipH="1">
              <a:off x="4724400" y="4305300"/>
              <a:ext cx="266700" cy="2933700"/>
            </a:xfrm>
            <a:prstGeom prst="bentConnector4">
              <a:avLst>
                <a:gd name="adj1" fmla="val -85714"/>
                <a:gd name="adj2" fmla="val 55844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8" name="AutoShape 38"/>
            <p:cNvCxnSpPr>
              <a:cxnSpLocks noChangeShapeType="1"/>
              <a:stCxn id="9254" idx="0"/>
              <a:endCxn id="45090" idx="1"/>
            </p:cNvCxnSpPr>
            <p:nvPr/>
          </p:nvCxnSpPr>
          <p:spPr bwMode="auto">
            <a:xfrm rot="5400000" flipV="1">
              <a:off x="5316538" y="3713162"/>
              <a:ext cx="363538" cy="4214813"/>
            </a:xfrm>
            <a:prstGeom prst="bentConnector4">
              <a:avLst>
                <a:gd name="adj1" fmla="val -89523"/>
                <a:gd name="adj2" fmla="val 95815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9" name="AutoShape 39"/>
            <p:cNvCxnSpPr>
              <a:cxnSpLocks noChangeShapeType="1"/>
              <a:endCxn id="9254" idx="1"/>
            </p:cNvCxnSpPr>
            <p:nvPr/>
          </p:nvCxnSpPr>
          <p:spPr bwMode="auto">
            <a:xfrm rot="5400000" flipV="1">
              <a:off x="2431256" y="5364957"/>
              <a:ext cx="357187" cy="876300"/>
            </a:xfrm>
            <a:prstGeom prst="bentConnector4">
              <a:avLst>
                <a:gd name="adj1" fmla="val -60000"/>
                <a:gd name="adj2" fmla="val 73912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9243" name="Rectangle 40"/>
          <p:cNvSpPr>
            <a:spLocks noChangeArrowheads="1"/>
          </p:cNvSpPr>
          <p:nvPr/>
        </p:nvSpPr>
        <p:spPr bwMode="auto">
          <a:xfrm>
            <a:off x="3048000" y="4038600"/>
            <a:ext cx="6858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latin typeface="Arial" charset="0"/>
              </a:rPr>
              <a:t>Chunk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index</a:t>
            </a:r>
          </a:p>
        </p:txBody>
      </p:sp>
      <p:sp>
        <p:nvSpPr>
          <p:cNvPr id="45079" name="Line 20"/>
          <p:cNvSpPr>
            <a:spLocks noChangeShapeType="1"/>
          </p:cNvSpPr>
          <p:nvPr/>
        </p:nvSpPr>
        <p:spPr bwMode="auto">
          <a:xfrm>
            <a:off x="5791200" y="3124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6400800" y="3124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7010400" y="3124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2" name="Line 23"/>
          <p:cNvSpPr>
            <a:spLocks noChangeShapeType="1"/>
          </p:cNvSpPr>
          <p:nvPr/>
        </p:nvSpPr>
        <p:spPr bwMode="auto">
          <a:xfrm>
            <a:off x="7620000" y="3124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3" name="Line 24"/>
          <p:cNvSpPr>
            <a:spLocks noChangeShapeType="1"/>
          </p:cNvSpPr>
          <p:nvPr/>
        </p:nvSpPr>
        <p:spPr bwMode="auto">
          <a:xfrm>
            <a:off x="5181600" y="352425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257800" y="3048000"/>
            <a:ext cx="38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867400" y="3055938"/>
            <a:ext cx="38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477000" y="3048000"/>
            <a:ext cx="38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086600" y="3048000"/>
            <a:ext cx="38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7" grpId="0" animBg="1"/>
      <p:bldP spid="45088" grpId="0" animBg="1"/>
      <p:bldP spid="45089" grpId="0" animBg="1"/>
      <p:bldP spid="45090" grpId="0" animBg="1"/>
      <p:bldP spid="45079" grpId="0" animBg="1"/>
      <p:bldP spid="5" grpId="0" animBg="1"/>
      <p:bldP spid="6" grpId="0" animBg="1"/>
      <p:bldP spid="45082" grpId="0" animBg="1"/>
      <p:bldP spid="45083" grpId="0" animBg="1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22098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9BC61-2288-AD4E-B943-1DDC20579390}" type="slidenum">
              <a:rPr lang="en-US"/>
              <a:pPr/>
              <a:t>15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Why HDF5 Chunking?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029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Chunking  is required for several HDF5 features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Enabling compression and other filters like checksum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Extendible </a:t>
            </a:r>
            <a:r>
              <a:rPr lang="en-US" dirty="0" smtClean="0">
                <a:latin typeface="Arial" charset="0"/>
                <a:cs typeface="Arial" charset="0"/>
              </a:rPr>
              <a:t>datasets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If used appropriately, chunking improves partial I/O (see next two slides)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HDF5 library uses caching to improve I/O performance 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  </a:t>
            </a:r>
          </a:p>
          <a:p>
            <a:pPr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cs typeface="Arial" charset="0"/>
              </a:rPr>
              <a:t>Accessing data in contiguous dataset 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7BD855-27CC-AF44-B3B2-B20B3C18DF78}" type="slidenum">
              <a:rPr lang="en-US"/>
              <a:pPr/>
              <a:t>16</a:t>
            </a:fld>
            <a:endParaRPr 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8100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42672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47244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181600" y="1143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56388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60960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65532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70104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74676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79248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38100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42672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23"/>
          <p:cNvSpPr>
            <a:spLocks noChangeArrowheads="1"/>
          </p:cNvSpPr>
          <p:nvPr/>
        </p:nvSpPr>
        <p:spPr bwMode="auto">
          <a:xfrm>
            <a:off x="47244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5181600" y="1524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Rectangle 25"/>
          <p:cNvSpPr>
            <a:spLocks noChangeArrowheads="1"/>
          </p:cNvSpPr>
          <p:nvPr/>
        </p:nvSpPr>
        <p:spPr bwMode="auto">
          <a:xfrm>
            <a:off x="56388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Rectangle 26"/>
          <p:cNvSpPr>
            <a:spLocks noChangeArrowheads="1"/>
          </p:cNvSpPr>
          <p:nvPr/>
        </p:nvSpPr>
        <p:spPr bwMode="auto">
          <a:xfrm>
            <a:off x="60960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Rectangle 27"/>
          <p:cNvSpPr>
            <a:spLocks noChangeArrowheads="1"/>
          </p:cNvSpPr>
          <p:nvPr/>
        </p:nvSpPr>
        <p:spPr bwMode="auto">
          <a:xfrm>
            <a:off x="65532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Rectangle 28"/>
          <p:cNvSpPr>
            <a:spLocks noChangeArrowheads="1"/>
          </p:cNvSpPr>
          <p:nvPr/>
        </p:nvSpPr>
        <p:spPr bwMode="auto">
          <a:xfrm>
            <a:off x="70104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Rectangle 29"/>
          <p:cNvSpPr>
            <a:spLocks noChangeArrowheads="1"/>
          </p:cNvSpPr>
          <p:nvPr/>
        </p:nvSpPr>
        <p:spPr bwMode="auto">
          <a:xfrm>
            <a:off x="74676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Rectangle 30"/>
          <p:cNvSpPr>
            <a:spLocks noChangeArrowheads="1"/>
          </p:cNvSpPr>
          <p:nvPr/>
        </p:nvSpPr>
        <p:spPr bwMode="auto">
          <a:xfrm>
            <a:off x="79248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Rectangle 31"/>
          <p:cNvSpPr>
            <a:spLocks noChangeArrowheads="1"/>
          </p:cNvSpPr>
          <p:nvPr/>
        </p:nvSpPr>
        <p:spPr bwMode="auto">
          <a:xfrm>
            <a:off x="38100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Rectangle 32"/>
          <p:cNvSpPr>
            <a:spLocks noChangeArrowheads="1"/>
          </p:cNvSpPr>
          <p:nvPr/>
        </p:nvSpPr>
        <p:spPr bwMode="auto">
          <a:xfrm>
            <a:off x="42672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Rectangle 33"/>
          <p:cNvSpPr>
            <a:spLocks noChangeArrowheads="1"/>
          </p:cNvSpPr>
          <p:nvPr/>
        </p:nvSpPr>
        <p:spPr bwMode="auto">
          <a:xfrm>
            <a:off x="47244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5181600" y="1905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2" name="Rectangle 35"/>
          <p:cNvSpPr>
            <a:spLocks noChangeArrowheads="1"/>
          </p:cNvSpPr>
          <p:nvPr/>
        </p:nvSpPr>
        <p:spPr bwMode="auto">
          <a:xfrm>
            <a:off x="56388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Rectangle 36"/>
          <p:cNvSpPr>
            <a:spLocks noChangeArrowheads="1"/>
          </p:cNvSpPr>
          <p:nvPr/>
        </p:nvSpPr>
        <p:spPr bwMode="auto">
          <a:xfrm>
            <a:off x="60960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4" name="Rectangle 37"/>
          <p:cNvSpPr>
            <a:spLocks noChangeArrowheads="1"/>
          </p:cNvSpPr>
          <p:nvPr/>
        </p:nvSpPr>
        <p:spPr bwMode="auto">
          <a:xfrm>
            <a:off x="65532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Rectangle 38"/>
          <p:cNvSpPr>
            <a:spLocks noChangeArrowheads="1"/>
          </p:cNvSpPr>
          <p:nvPr/>
        </p:nvSpPr>
        <p:spPr bwMode="auto">
          <a:xfrm>
            <a:off x="70104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Rectangle 39"/>
          <p:cNvSpPr>
            <a:spLocks noChangeArrowheads="1"/>
          </p:cNvSpPr>
          <p:nvPr/>
        </p:nvSpPr>
        <p:spPr bwMode="auto">
          <a:xfrm>
            <a:off x="74676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Rectangle 40"/>
          <p:cNvSpPr>
            <a:spLocks noChangeArrowheads="1"/>
          </p:cNvSpPr>
          <p:nvPr/>
        </p:nvSpPr>
        <p:spPr bwMode="auto">
          <a:xfrm>
            <a:off x="79248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8" name="Rectangle 41"/>
          <p:cNvSpPr>
            <a:spLocks noChangeArrowheads="1"/>
          </p:cNvSpPr>
          <p:nvPr/>
        </p:nvSpPr>
        <p:spPr bwMode="auto">
          <a:xfrm>
            <a:off x="38100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Rectangle 42"/>
          <p:cNvSpPr>
            <a:spLocks noChangeArrowheads="1"/>
          </p:cNvSpPr>
          <p:nvPr/>
        </p:nvSpPr>
        <p:spPr bwMode="auto">
          <a:xfrm>
            <a:off x="42672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0" name="Rectangle 43"/>
          <p:cNvSpPr>
            <a:spLocks noChangeArrowheads="1"/>
          </p:cNvSpPr>
          <p:nvPr/>
        </p:nvSpPr>
        <p:spPr bwMode="auto">
          <a:xfrm>
            <a:off x="47244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181600" y="2286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2" name="Rectangle 45"/>
          <p:cNvSpPr>
            <a:spLocks noChangeArrowheads="1"/>
          </p:cNvSpPr>
          <p:nvPr/>
        </p:nvSpPr>
        <p:spPr bwMode="auto">
          <a:xfrm>
            <a:off x="56388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Rectangle 46"/>
          <p:cNvSpPr>
            <a:spLocks noChangeArrowheads="1"/>
          </p:cNvSpPr>
          <p:nvPr/>
        </p:nvSpPr>
        <p:spPr bwMode="auto">
          <a:xfrm>
            <a:off x="60960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4" name="Rectangle 47"/>
          <p:cNvSpPr>
            <a:spLocks noChangeArrowheads="1"/>
          </p:cNvSpPr>
          <p:nvPr/>
        </p:nvSpPr>
        <p:spPr bwMode="auto">
          <a:xfrm>
            <a:off x="65532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5" name="Rectangle 48"/>
          <p:cNvSpPr>
            <a:spLocks noChangeArrowheads="1"/>
          </p:cNvSpPr>
          <p:nvPr/>
        </p:nvSpPr>
        <p:spPr bwMode="auto">
          <a:xfrm>
            <a:off x="70104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6" name="Rectangle 49"/>
          <p:cNvSpPr>
            <a:spLocks noChangeArrowheads="1"/>
          </p:cNvSpPr>
          <p:nvPr/>
        </p:nvSpPr>
        <p:spPr bwMode="auto">
          <a:xfrm>
            <a:off x="74676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Rectangle 50"/>
          <p:cNvSpPr>
            <a:spLocks noChangeArrowheads="1"/>
          </p:cNvSpPr>
          <p:nvPr/>
        </p:nvSpPr>
        <p:spPr bwMode="auto">
          <a:xfrm>
            <a:off x="79248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Rectangle 51"/>
          <p:cNvSpPr>
            <a:spLocks noChangeArrowheads="1"/>
          </p:cNvSpPr>
          <p:nvPr/>
        </p:nvSpPr>
        <p:spPr bwMode="auto">
          <a:xfrm>
            <a:off x="38100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Rectangle 52"/>
          <p:cNvSpPr>
            <a:spLocks noChangeArrowheads="1"/>
          </p:cNvSpPr>
          <p:nvPr/>
        </p:nvSpPr>
        <p:spPr bwMode="auto">
          <a:xfrm>
            <a:off x="42672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Rectangle 53"/>
          <p:cNvSpPr>
            <a:spLocks noChangeArrowheads="1"/>
          </p:cNvSpPr>
          <p:nvPr/>
        </p:nvSpPr>
        <p:spPr bwMode="auto">
          <a:xfrm>
            <a:off x="47244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181600" y="2667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Rectangle 55"/>
          <p:cNvSpPr>
            <a:spLocks noChangeArrowheads="1"/>
          </p:cNvSpPr>
          <p:nvPr/>
        </p:nvSpPr>
        <p:spPr bwMode="auto">
          <a:xfrm>
            <a:off x="56388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Rectangle 56"/>
          <p:cNvSpPr>
            <a:spLocks noChangeArrowheads="1"/>
          </p:cNvSpPr>
          <p:nvPr/>
        </p:nvSpPr>
        <p:spPr bwMode="auto">
          <a:xfrm>
            <a:off x="60960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Rectangle 57"/>
          <p:cNvSpPr>
            <a:spLocks noChangeArrowheads="1"/>
          </p:cNvSpPr>
          <p:nvPr/>
        </p:nvSpPr>
        <p:spPr bwMode="auto">
          <a:xfrm>
            <a:off x="65532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5" name="Rectangle 58"/>
          <p:cNvSpPr>
            <a:spLocks noChangeArrowheads="1"/>
          </p:cNvSpPr>
          <p:nvPr/>
        </p:nvSpPr>
        <p:spPr bwMode="auto">
          <a:xfrm>
            <a:off x="70104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6" name="Rectangle 59"/>
          <p:cNvSpPr>
            <a:spLocks noChangeArrowheads="1"/>
          </p:cNvSpPr>
          <p:nvPr/>
        </p:nvSpPr>
        <p:spPr bwMode="auto">
          <a:xfrm>
            <a:off x="74676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Rectangle 60"/>
          <p:cNvSpPr>
            <a:spLocks noChangeArrowheads="1"/>
          </p:cNvSpPr>
          <p:nvPr/>
        </p:nvSpPr>
        <p:spPr bwMode="auto">
          <a:xfrm>
            <a:off x="79248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Rectangle 61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9" name="Rectangle 62"/>
          <p:cNvSpPr>
            <a:spLocks noChangeArrowheads="1"/>
          </p:cNvSpPr>
          <p:nvPr/>
        </p:nvSpPr>
        <p:spPr bwMode="auto">
          <a:xfrm>
            <a:off x="42672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0" name="Rectangle 63"/>
          <p:cNvSpPr>
            <a:spLocks noChangeArrowheads="1"/>
          </p:cNvSpPr>
          <p:nvPr/>
        </p:nvSpPr>
        <p:spPr bwMode="auto">
          <a:xfrm>
            <a:off x="47244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 bwMode="auto">
          <a:xfrm>
            <a:off x="5181600" y="3048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2" name="Rectangle 65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3" name="Rectangle 66"/>
          <p:cNvSpPr>
            <a:spLocks noChangeArrowheads="1"/>
          </p:cNvSpPr>
          <p:nvPr/>
        </p:nvSpPr>
        <p:spPr bwMode="auto">
          <a:xfrm>
            <a:off x="60960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4" name="Rectangle 67"/>
          <p:cNvSpPr>
            <a:spLocks noChangeArrowheads="1"/>
          </p:cNvSpPr>
          <p:nvPr/>
        </p:nvSpPr>
        <p:spPr bwMode="auto">
          <a:xfrm>
            <a:off x="65532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5" name="Rectangle 68"/>
          <p:cNvSpPr>
            <a:spLocks noChangeArrowheads="1"/>
          </p:cNvSpPr>
          <p:nvPr/>
        </p:nvSpPr>
        <p:spPr bwMode="auto">
          <a:xfrm>
            <a:off x="70104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6" name="Rectangle 69"/>
          <p:cNvSpPr>
            <a:spLocks noChangeArrowheads="1"/>
          </p:cNvSpPr>
          <p:nvPr/>
        </p:nvSpPr>
        <p:spPr bwMode="auto">
          <a:xfrm>
            <a:off x="74676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7" name="Rectangle 70"/>
          <p:cNvSpPr>
            <a:spLocks noChangeArrowheads="1"/>
          </p:cNvSpPr>
          <p:nvPr/>
        </p:nvSpPr>
        <p:spPr bwMode="auto">
          <a:xfrm>
            <a:off x="79248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8" name="Rectangle 71"/>
          <p:cNvSpPr>
            <a:spLocks noChangeArrowheads="1"/>
          </p:cNvSpPr>
          <p:nvPr/>
        </p:nvSpPr>
        <p:spPr bwMode="auto">
          <a:xfrm>
            <a:off x="38100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9" name="Rectangle 72"/>
          <p:cNvSpPr>
            <a:spLocks noChangeArrowheads="1"/>
          </p:cNvSpPr>
          <p:nvPr/>
        </p:nvSpPr>
        <p:spPr bwMode="auto">
          <a:xfrm>
            <a:off x="42672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0" name="Rectangle 73"/>
          <p:cNvSpPr>
            <a:spLocks noChangeArrowheads="1"/>
          </p:cNvSpPr>
          <p:nvPr/>
        </p:nvSpPr>
        <p:spPr bwMode="auto">
          <a:xfrm>
            <a:off x="47244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>
            <a:off x="5181600" y="3429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2" name="Rectangle 75"/>
          <p:cNvSpPr>
            <a:spLocks noChangeArrowheads="1"/>
          </p:cNvSpPr>
          <p:nvPr/>
        </p:nvSpPr>
        <p:spPr bwMode="auto">
          <a:xfrm>
            <a:off x="56388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3" name="Rectangle 76"/>
          <p:cNvSpPr>
            <a:spLocks noChangeArrowheads="1"/>
          </p:cNvSpPr>
          <p:nvPr/>
        </p:nvSpPr>
        <p:spPr bwMode="auto">
          <a:xfrm>
            <a:off x="60960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4" name="Rectangle 77"/>
          <p:cNvSpPr>
            <a:spLocks noChangeArrowheads="1"/>
          </p:cNvSpPr>
          <p:nvPr/>
        </p:nvSpPr>
        <p:spPr bwMode="auto">
          <a:xfrm>
            <a:off x="65532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5" name="Rectangle 78"/>
          <p:cNvSpPr>
            <a:spLocks noChangeArrowheads="1"/>
          </p:cNvSpPr>
          <p:nvPr/>
        </p:nvSpPr>
        <p:spPr bwMode="auto">
          <a:xfrm>
            <a:off x="70104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6" name="Rectangle 79"/>
          <p:cNvSpPr>
            <a:spLocks noChangeArrowheads="1"/>
          </p:cNvSpPr>
          <p:nvPr/>
        </p:nvSpPr>
        <p:spPr bwMode="auto">
          <a:xfrm>
            <a:off x="74676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7" name="Rectangle 80"/>
          <p:cNvSpPr>
            <a:spLocks noChangeArrowheads="1"/>
          </p:cNvSpPr>
          <p:nvPr/>
        </p:nvSpPr>
        <p:spPr bwMode="auto">
          <a:xfrm>
            <a:off x="79248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8" name="Rectangle 81"/>
          <p:cNvSpPr>
            <a:spLocks noChangeArrowheads="1"/>
          </p:cNvSpPr>
          <p:nvPr/>
        </p:nvSpPr>
        <p:spPr bwMode="auto">
          <a:xfrm>
            <a:off x="38100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9" name="Rectangle 82"/>
          <p:cNvSpPr>
            <a:spLocks noChangeArrowheads="1"/>
          </p:cNvSpPr>
          <p:nvPr/>
        </p:nvSpPr>
        <p:spPr bwMode="auto">
          <a:xfrm>
            <a:off x="42672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0" name="Rectangle 83"/>
          <p:cNvSpPr>
            <a:spLocks noChangeArrowheads="1"/>
          </p:cNvSpPr>
          <p:nvPr/>
        </p:nvSpPr>
        <p:spPr bwMode="auto">
          <a:xfrm>
            <a:off x="47244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4"/>
          <p:cNvSpPr/>
          <p:nvPr/>
        </p:nvSpPr>
        <p:spPr bwMode="auto">
          <a:xfrm>
            <a:off x="5181600" y="3810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2" name="Rectangle 85"/>
          <p:cNvSpPr>
            <a:spLocks noChangeArrowheads="1"/>
          </p:cNvSpPr>
          <p:nvPr/>
        </p:nvSpPr>
        <p:spPr bwMode="auto">
          <a:xfrm>
            <a:off x="56388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3" name="Rectangle 86"/>
          <p:cNvSpPr>
            <a:spLocks noChangeArrowheads="1"/>
          </p:cNvSpPr>
          <p:nvPr/>
        </p:nvSpPr>
        <p:spPr bwMode="auto">
          <a:xfrm>
            <a:off x="60960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4" name="Rectangle 87"/>
          <p:cNvSpPr>
            <a:spLocks noChangeArrowheads="1"/>
          </p:cNvSpPr>
          <p:nvPr/>
        </p:nvSpPr>
        <p:spPr bwMode="auto">
          <a:xfrm>
            <a:off x="65532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5" name="Rectangle 88"/>
          <p:cNvSpPr>
            <a:spLocks noChangeArrowheads="1"/>
          </p:cNvSpPr>
          <p:nvPr/>
        </p:nvSpPr>
        <p:spPr bwMode="auto">
          <a:xfrm>
            <a:off x="70104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6" name="Rectangle 89"/>
          <p:cNvSpPr>
            <a:spLocks noChangeArrowheads="1"/>
          </p:cNvSpPr>
          <p:nvPr/>
        </p:nvSpPr>
        <p:spPr bwMode="auto">
          <a:xfrm>
            <a:off x="74676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7" name="Rectangle 90"/>
          <p:cNvSpPr>
            <a:spLocks noChangeArrowheads="1"/>
          </p:cNvSpPr>
          <p:nvPr/>
        </p:nvSpPr>
        <p:spPr bwMode="auto">
          <a:xfrm>
            <a:off x="79248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8" name="TextBox 96"/>
          <p:cNvSpPr txBox="1">
            <a:spLocks noChangeArrowheads="1"/>
          </p:cNvSpPr>
          <p:nvPr/>
        </p:nvSpPr>
        <p:spPr bwMode="auto">
          <a:xfrm>
            <a:off x="152400" y="4691063"/>
            <a:ext cx="8991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M seeks are needed to find the starting location of the element. Data is read/written using M disk accesses. Performance may be very bad. </a:t>
            </a:r>
          </a:p>
          <a:p>
            <a:endParaRPr lang="en-US"/>
          </a:p>
        </p:txBody>
      </p:sp>
      <p:sp>
        <p:nvSpPr>
          <p:cNvPr id="92" name="Notched Right Arrow 91"/>
          <p:cNvSpPr/>
          <p:nvPr/>
        </p:nvSpPr>
        <p:spPr bwMode="auto">
          <a:xfrm>
            <a:off x="2209800" y="1295400"/>
            <a:ext cx="29718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Curved Left Arrow 94"/>
          <p:cNvSpPr/>
          <p:nvPr/>
        </p:nvSpPr>
        <p:spPr bwMode="auto">
          <a:xfrm>
            <a:off x="8382000" y="1295400"/>
            <a:ext cx="228600" cy="2286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Curved Right Arrow 95"/>
          <p:cNvSpPr/>
          <p:nvPr/>
        </p:nvSpPr>
        <p:spPr bwMode="auto">
          <a:xfrm>
            <a:off x="3581400" y="1524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Notched Right Arrow 97"/>
          <p:cNvSpPr/>
          <p:nvPr/>
        </p:nvSpPr>
        <p:spPr bwMode="auto">
          <a:xfrm>
            <a:off x="5638800" y="12954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Curved Left Arrow 99"/>
          <p:cNvSpPr/>
          <p:nvPr/>
        </p:nvSpPr>
        <p:spPr bwMode="auto">
          <a:xfrm>
            <a:off x="8382000" y="1676400"/>
            <a:ext cx="228600" cy="3048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Curved Right Arrow 101"/>
          <p:cNvSpPr/>
          <p:nvPr/>
        </p:nvSpPr>
        <p:spPr bwMode="auto">
          <a:xfrm>
            <a:off x="3581400" y="1905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Notched Right Arrow 102"/>
          <p:cNvSpPr/>
          <p:nvPr/>
        </p:nvSpPr>
        <p:spPr bwMode="auto">
          <a:xfrm>
            <a:off x="5638800" y="16002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Curved Left Arrow 103"/>
          <p:cNvSpPr/>
          <p:nvPr/>
        </p:nvSpPr>
        <p:spPr bwMode="auto">
          <a:xfrm>
            <a:off x="8382000" y="2057400"/>
            <a:ext cx="228600" cy="2286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Notched Right Arrow 104"/>
          <p:cNvSpPr/>
          <p:nvPr/>
        </p:nvSpPr>
        <p:spPr bwMode="auto">
          <a:xfrm>
            <a:off x="5638800" y="20574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Curved Left Arrow 105"/>
          <p:cNvSpPr/>
          <p:nvPr/>
        </p:nvSpPr>
        <p:spPr bwMode="auto">
          <a:xfrm>
            <a:off x="8382000" y="2362200"/>
            <a:ext cx="228600" cy="3048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Notched Right Arrow 106"/>
          <p:cNvSpPr/>
          <p:nvPr/>
        </p:nvSpPr>
        <p:spPr bwMode="auto">
          <a:xfrm>
            <a:off x="5638800" y="23622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Notched Right Arrow 108"/>
          <p:cNvSpPr/>
          <p:nvPr/>
        </p:nvSpPr>
        <p:spPr bwMode="auto">
          <a:xfrm>
            <a:off x="5638800" y="27432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Curved Right Arrow 110"/>
          <p:cNvSpPr/>
          <p:nvPr/>
        </p:nvSpPr>
        <p:spPr bwMode="auto">
          <a:xfrm>
            <a:off x="3581400" y="2286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Curved Right Arrow 111"/>
          <p:cNvSpPr/>
          <p:nvPr/>
        </p:nvSpPr>
        <p:spPr bwMode="auto">
          <a:xfrm>
            <a:off x="3581400" y="2667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Curved Right Arrow 112"/>
          <p:cNvSpPr/>
          <p:nvPr/>
        </p:nvSpPr>
        <p:spPr bwMode="auto">
          <a:xfrm>
            <a:off x="3581400" y="3048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Curved Right Arrow 113"/>
          <p:cNvSpPr/>
          <p:nvPr/>
        </p:nvSpPr>
        <p:spPr bwMode="auto">
          <a:xfrm>
            <a:off x="3581400" y="3429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Curved Right Arrow 114"/>
          <p:cNvSpPr/>
          <p:nvPr/>
        </p:nvSpPr>
        <p:spPr bwMode="auto">
          <a:xfrm>
            <a:off x="3581400" y="3810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Notched Right Arrow 115"/>
          <p:cNvSpPr/>
          <p:nvPr/>
        </p:nvSpPr>
        <p:spPr bwMode="auto">
          <a:xfrm>
            <a:off x="5638800" y="32004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Notched Right Arrow 116"/>
          <p:cNvSpPr/>
          <p:nvPr/>
        </p:nvSpPr>
        <p:spPr bwMode="auto">
          <a:xfrm>
            <a:off x="5638800" y="35814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Curved Left Arrow 117"/>
          <p:cNvSpPr/>
          <p:nvPr/>
        </p:nvSpPr>
        <p:spPr bwMode="auto">
          <a:xfrm>
            <a:off x="8382000" y="2819400"/>
            <a:ext cx="228600" cy="3048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Curved Left Arrow 118"/>
          <p:cNvSpPr/>
          <p:nvPr/>
        </p:nvSpPr>
        <p:spPr bwMode="auto">
          <a:xfrm>
            <a:off x="8305800" y="3276600"/>
            <a:ext cx="304800" cy="2286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rved Left Arrow 119"/>
          <p:cNvSpPr/>
          <p:nvPr/>
        </p:nvSpPr>
        <p:spPr bwMode="auto">
          <a:xfrm>
            <a:off x="8382000" y="3657600"/>
            <a:ext cx="304800" cy="2286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61" name="TextBox 120"/>
          <p:cNvSpPr txBox="1">
            <a:spLocks noChangeArrowheads="1"/>
          </p:cNvSpPr>
          <p:nvPr/>
        </p:nvSpPr>
        <p:spPr bwMode="auto">
          <a:xfrm>
            <a:off x="1490663" y="2581275"/>
            <a:ext cx="1176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M 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Motivation for </a:t>
            </a:r>
            <a:r>
              <a:rPr lang="en-US" dirty="0" smtClean="0">
                <a:latin typeface="Arial" charset="0"/>
                <a:cs typeface="Arial" charset="0"/>
              </a:rPr>
              <a:t>chunk </a:t>
            </a:r>
            <a:r>
              <a:rPr lang="en-US" dirty="0">
                <a:latin typeface="Arial" charset="0"/>
                <a:cs typeface="Arial" charset="0"/>
              </a:rPr>
              <a:t>storage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8288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FFD0B6-3E3D-A144-BC43-F59784D7EC5B}" type="slidenum">
              <a:rPr lang="en-US"/>
              <a:pPr/>
              <a:t>17</a:t>
            </a:fld>
            <a:endParaRPr lang="en-US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2004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36576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114800" y="12192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45720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0292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54864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59436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Rectangle 18"/>
          <p:cNvSpPr>
            <a:spLocks noChangeArrowheads="1"/>
          </p:cNvSpPr>
          <p:nvPr/>
        </p:nvSpPr>
        <p:spPr bwMode="auto">
          <a:xfrm>
            <a:off x="64008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Rectangle 19"/>
          <p:cNvSpPr>
            <a:spLocks noChangeArrowheads="1"/>
          </p:cNvSpPr>
          <p:nvPr/>
        </p:nvSpPr>
        <p:spPr bwMode="auto">
          <a:xfrm>
            <a:off x="68580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Rectangle 20"/>
          <p:cNvSpPr>
            <a:spLocks noChangeArrowheads="1"/>
          </p:cNvSpPr>
          <p:nvPr/>
        </p:nvSpPr>
        <p:spPr bwMode="auto">
          <a:xfrm>
            <a:off x="7315200" y="1219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Rectangle 21"/>
          <p:cNvSpPr>
            <a:spLocks noChangeArrowheads="1"/>
          </p:cNvSpPr>
          <p:nvPr/>
        </p:nvSpPr>
        <p:spPr bwMode="auto">
          <a:xfrm>
            <a:off x="32004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36576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4114800" y="16002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Rectangle 24"/>
          <p:cNvSpPr>
            <a:spLocks noChangeArrowheads="1"/>
          </p:cNvSpPr>
          <p:nvPr/>
        </p:nvSpPr>
        <p:spPr bwMode="auto">
          <a:xfrm>
            <a:off x="45720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Rectangle 25"/>
          <p:cNvSpPr>
            <a:spLocks noChangeArrowheads="1"/>
          </p:cNvSpPr>
          <p:nvPr/>
        </p:nvSpPr>
        <p:spPr bwMode="auto">
          <a:xfrm>
            <a:off x="50292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Rectangle 26"/>
          <p:cNvSpPr>
            <a:spLocks noChangeArrowheads="1"/>
          </p:cNvSpPr>
          <p:nvPr/>
        </p:nvSpPr>
        <p:spPr bwMode="auto">
          <a:xfrm>
            <a:off x="54864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Rectangle 27"/>
          <p:cNvSpPr>
            <a:spLocks noChangeArrowheads="1"/>
          </p:cNvSpPr>
          <p:nvPr/>
        </p:nvSpPr>
        <p:spPr bwMode="auto">
          <a:xfrm>
            <a:off x="59436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Rectangle 28"/>
          <p:cNvSpPr>
            <a:spLocks noChangeArrowheads="1"/>
          </p:cNvSpPr>
          <p:nvPr/>
        </p:nvSpPr>
        <p:spPr bwMode="auto">
          <a:xfrm>
            <a:off x="64008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Rectangle 29"/>
          <p:cNvSpPr>
            <a:spLocks noChangeArrowheads="1"/>
          </p:cNvSpPr>
          <p:nvPr/>
        </p:nvSpPr>
        <p:spPr bwMode="auto">
          <a:xfrm>
            <a:off x="68580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Rectangle 30"/>
          <p:cNvSpPr>
            <a:spLocks noChangeArrowheads="1"/>
          </p:cNvSpPr>
          <p:nvPr/>
        </p:nvSpPr>
        <p:spPr bwMode="auto">
          <a:xfrm>
            <a:off x="7315200" y="1600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Rectangle 31"/>
          <p:cNvSpPr>
            <a:spLocks noChangeArrowheads="1"/>
          </p:cNvSpPr>
          <p:nvPr/>
        </p:nvSpPr>
        <p:spPr bwMode="auto">
          <a:xfrm>
            <a:off x="32004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Rectangle 32"/>
          <p:cNvSpPr>
            <a:spLocks noChangeArrowheads="1"/>
          </p:cNvSpPr>
          <p:nvPr/>
        </p:nvSpPr>
        <p:spPr bwMode="auto">
          <a:xfrm>
            <a:off x="36576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19812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Rectangle 34"/>
          <p:cNvSpPr>
            <a:spLocks noChangeArrowheads="1"/>
          </p:cNvSpPr>
          <p:nvPr/>
        </p:nvSpPr>
        <p:spPr bwMode="auto">
          <a:xfrm>
            <a:off x="45720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Rectangle 35"/>
          <p:cNvSpPr>
            <a:spLocks noChangeArrowheads="1"/>
          </p:cNvSpPr>
          <p:nvPr/>
        </p:nvSpPr>
        <p:spPr bwMode="auto">
          <a:xfrm>
            <a:off x="50292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7" name="Rectangle 36"/>
          <p:cNvSpPr>
            <a:spLocks noChangeArrowheads="1"/>
          </p:cNvSpPr>
          <p:nvPr/>
        </p:nvSpPr>
        <p:spPr bwMode="auto">
          <a:xfrm>
            <a:off x="54864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Rectangle 37"/>
          <p:cNvSpPr>
            <a:spLocks noChangeArrowheads="1"/>
          </p:cNvSpPr>
          <p:nvPr/>
        </p:nvSpPr>
        <p:spPr bwMode="auto">
          <a:xfrm>
            <a:off x="59436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Rectangle 38"/>
          <p:cNvSpPr>
            <a:spLocks noChangeArrowheads="1"/>
          </p:cNvSpPr>
          <p:nvPr/>
        </p:nvSpPr>
        <p:spPr bwMode="auto">
          <a:xfrm>
            <a:off x="64008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0" name="Rectangle 39"/>
          <p:cNvSpPr>
            <a:spLocks noChangeArrowheads="1"/>
          </p:cNvSpPr>
          <p:nvPr/>
        </p:nvSpPr>
        <p:spPr bwMode="auto">
          <a:xfrm>
            <a:off x="68580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Rectangle 40"/>
          <p:cNvSpPr>
            <a:spLocks noChangeArrowheads="1"/>
          </p:cNvSpPr>
          <p:nvPr/>
        </p:nvSpPr>
        <p:spPr bwMode="auto">
          <a:xfrm>
            <a:off x="73152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2" name="Rectangle 41"/>
          <p:cNvSpPr>
            <a:spLocks noChangeArrowheads="1"/>
          </p:cNvSpPr>
          <p:nvPr/>
        </p:nvSpPr>
        <p:spPr bwMode="auto">
          <a:xfrm>
            <a:off x="32004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3" name="Rectangle 42"/>
          <p:cNvSpPr>
            <a:spLocks noChangeArrowheads="1"/>
          </p:cNvSpPr>
          <p:nvPr/>
        </p:nvSpPr>
        <p:spPr bwMode="auto">
          <a:xfrm>
            <a:off x="36576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4114800" y="23622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5" name="Rectangle 44"/>
          <p:cNvSpPr>
            <a:spLocks noChangeArrowheads="1"/>
          </p:cNvSpPr>
          <p:nvPr/>
        </p:nvSpPr>
        <p:spPr bwMode="auto">
          <a:xfrm>
            <a:off x="45720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6" name="Rectangle 45"/>
          <p:cNvSpPr>
            <a:spLocks noChangeArrowheads="1"/>
          </p:cNvSpPr>
          <p:nvPr/>
        </p:nvSpPr>
        <p:spPr bwMode="auto">
          <a:xfrm>
            <a:off x="50292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7" name="Rectangle 46"/>
          <p:cNvSpPr>
            <a:spLocks noChangeArrowheads="1"/>
          </p:cNvSpPr>
          <p:nvPr/>
        </p:nvSpPr>
        <p:spPr bwMode="auto">
          <a:xfrm>
            <a:off x="54864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8" name="Rectangle 47"/>
          <p:cNvSpPr>
            <a:spLocks noChangeArrowheads="1"/>
          </p:cNvSpPr>
          <p:nvPr/>
        </p:nvSpPr>
        <p:spPr bwMode="auto">
          <a:xfrm>
            <a:off x="59436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9" name="Rectangle 48"/>
          <p:cNvSpPr>
            <a:spLocks noChangeArrowheads="1"/>
          </p:cNvSpPr>
          <p:nvPr/>
        </p:nvSpPr>
        <p:spPr bwMode="auto">
          <a:xfrm>
            <a:off x="64008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0" name="Rectangle 49"/>
          <p:cNvSpPr>
            <a:spLocks noChangeArrowheads="1"/>
          </p:cNvSpPr>
          <p:nvPr/>
        </p:nvSpPr>
        <p:spPr bwMode="auto">
          <a:xfrm>
            <a:off x="68580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1" name="Rectangle 50"/>
          <p:cNvSpPr>
            <a:spLocks noChangeArrowheads="1"/>
          </p:cNvSpPr>
          <p:nvPr/>
        </p:nvSpPr>
        <p:spPr bwMode="auto">
          <a:xfrm>
            <a:off x="7315200" y="2362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2" name="Rectangle 51"/>
          <p:cNvSpPr>
            <a:spLocks noChangeArrowheads="1"/>
          </p:cNvSpPr>
          <p:nvPr/>
        </p:nvSpPr>
        <p:spPr bwMode="auto">
          <a:xfrm>
            <a:off x="32004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3" name="Rectangle 52"/>
          <p:cNvSpPr>
            <a:spLocks noChangeArrowheads="1"/>
          </p:cNvSpPr>
          <p:nvPr/>
        </p:nvSpPr>
        <p:spPr bwMode="auto">
          <a:xfrm>
            <a:off x="36576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4114800" y="27432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5" name="Rectangle 54"/>
          <p:cNvSpPr>
            <a:spLocks noChangeArrowheads="1"/>
          </p:cNvSpPr>
          <p:nvPr/>
        </p:nvSpPr>
        <p:spPr bwMode="auto">
          <a:xfrm>
            <a:off x="45720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6" name="Rectangle 55"/>
          <p:cNvSpPr>
            <a:spLocks noChangeArrowheads="1"/>
          </p:cNvSpPr>
          <p:nvPr/>
        </p:nvSpPr>
        <p:spPr bwMode="auto">
          <a:xfrm>
            <a:off x="50292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7" name="Rectangle 56"/>
          <p:cNvSpPr>
            <a:spLocks noChangeArrowheads="1"/>
          </p:cNvSpPr>
          <p:nvPr/>
        </p:nvSpPr>
        <p:spPr bwMode="auto">
          <a:xfrm>
            <a:off x="54864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8" name="Rectangle 57"/>
          <p:cNvSpPr>
            <a:spLocks noChangeArrowheads="1"/>
          </p:cNvSpPr>
          <p:nvPr/>
        </p:nvSpPr>
        <p:spPr bwMode="auto">
          <a:xfrm>
            <a:off x="59436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9" name="Rectangle 58"/>
          <p:cNvSpPr>
            <a:spLocks noChangeArrowheads="1"/>
          </p:cNvSpPr>
          <p:nvPr/>
        </p:nvSpPr>
        <p:spPr bwMode="auto">
          <a:xfrm>
            <a:off x="64008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0" name="Rectangle 59"/>
          <p:cNvSpPr>
            <a:spLocks noChangeArrowheads="1"/>
          </p:cNvSpPr>
          <p:nvPr/>
        </p:nvSpPr>
        <p:spPr bwMode="auto">
          <a:xfrm>
            <a:off x="68580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1" name="Rectangle 60"/>
          <p:cNvSpPr>
            <a:spLocks noChangeArrowheads="1"/>
          </p:cNvSpPr>
          <p:nvPr/>
        </p:nvSpPr>
        <p:spPr bwMode="auto">
          <a:xfrm>
            <a:off x="7315200" y="2743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2" name="Rectangle 61"/>
          <p:cNvSpPr>
            <a:spLocks noChangeArrowheads="1"/>
          </p:cNvSpPr>
          <p:nvPr/>
        </p:nvSpPr>
        <p:spPr bwMode="auto">
          <a:xfrm>
            <a:off x="32004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3" name="Rectangle 62"/>
          <p:cNvSpPr>
            <a:spLocks noChangeArrowheads="1"/>
          </p:cNvSpPr>
          <p:nvPr/>
        </p:nvSpPr>
        <p:spPr bwMode="auto">
          <a:xfrm>
            <a:off x="36576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 bwMode="auto">
          <a:xfrm>
            <a:off x="4114800" y="31242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5" name="Rectangle 64"/>
          <p:cNvSpPr>
            <a:spLocks noChangeArrowheads="1"/>
          </p:cNvSpPr>
          <p:nvPr/>
        </p:nvSpPr>
        <p:spPr bwMode="auto">
          <a:xfrm>
            <a:off x="45720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6" name="Rectangle 65"/>
          <p:cNvSpPr>
            <a:spLocks noChangeArrowheads="1"/>
          </p:cNvSpPr>
          <p:nvPr/>
        </p:nvSpPr>
        <p:spPr bwMode="auto">
          <a:xfrm>
            <a:off x="50292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7" name="Rectangle 66"/>
          <p:cNvSpPr>
            <a:spLocks noChangeArrowheads="1"/>
          </p:cNvSpPr>
          <p:nvPr/>
        </p:nvSpPr>
        <p:spPr bwMode="auto">
          <a:xfrm>
            <a:off x="54864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8" name="Rectangle 67"/>
          <p:cNvSpPr>
            <a:spLocks noChangeArrowheads="1"/>
          </p:cNvSpPr>
          <p:nvPr/>
        </p:nvSpPr>
        <p:spPr bwMode="auto">
          <a:xfrm>
            <a:off x="59436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9" name="Rectangle 68"/>
          <p:cNvSpPr>
            <a:spLocks noChangeArrowheads="1"/>
          </p:cNvSpPr>
          <p:nvPr/>
        </p:nvSpPr>
        <p:spPr bwMode="auto">
          <a:xfrm>
            <a:off x="64008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0" name="Rectangle 69"/>
          <p:cNvSpPr>
            <a:spLocks noChangeArrowheads="1"/>
          </p:cNvSpPr>
          <p:nvPr/>
        </p:nvSpPr>
        <p:spPr bwMode="auto">
          <a:xfrm>
            <a:off x="68580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1" name="Rectangle 70"/>
          <p:cNvSpPr>
            <a:spLocks noChangeArrowheads="1"/>
          </p:cNvSpPr>
          <p:nvPr/>
        </p:nvSpPr>
        <p:spPr bwMode="auto">
          <a:xfrm>
            <a:off x="7315200" y="3124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2" name="Rectangle 71"/>
          <p:cNvSpPr>
            <a:spLocks noChangeArrowheads="1"/>
          </p:cNvSpPr>
          <p:nvPr/>
        </p:nvSpPr>
        <p:spPr bwMode="auto">
          <a:xfrm>
            <a:off x="32004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3" name="Rectangle 72"/>
          <p:cNvSpPr>
            <a:spLocks noChangeArrowheads="1"/>
          </p:cNvSpPr>
          <p:nvPr/>
        </p:nvSpPr>
        <p:spPr bwMode="auto">
          <a:xfrm>
            <a:off x="36576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35052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5" name="Rectangle 74"/>
          <p:cNvSpPr>
            <a:spLocks noChangeArrowheads="1"/>
          </p:cNvSpPr>
          <p:nvPr/>
        </p:nvSpPr>
        <p:spPr bwMode="auto">
          <a:xfrm>
            <a:off x="45720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6" name="Rectangle 75"/>
          <p:cNvSpPr>
            <a:spLocks noChangeArrowheads="1"/>
          </p:cNvSpPr>
          <p:nvPr/>
        </p:nvSpPr>
        <p:spPr bwMode="auto">
          <a:xfrm>
            <a:off x="50292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7" name="Rectangle 76"/>
          <p:cNvSpPr>
            <a:spLocks noChangeArrowheads="1"/>
          </p:cNvSpPr>
          <p:nvPr/>
        </p:nvSpPr>
        <p:spPr bwMode="auto">
          <a:xfrm>
            <a:off x="54864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8" name="Rectangle 77"/>
          <p:cNvSpPr>
            <a:spLocks noChangeArrowheads="1"/>
          </p:cNvSpPr>
          <p:nvPr/>
        </p:nvSpPr>
        <p:spPr bwMode="auto">
          <a:xfrm>
            <a:off x="59436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9" name="Rectangle 78"/>
          <p:cNvSpPr>
            <a:spLocks noChangeArrowheads="1"/>
          </p:cNvSpPr>
          <p:nvPr/>
        </p:nvSpPr>
        <p:spPr bwMode="auto">
          <a:xfrm>
            <a:off x="64008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0" name="Rectangle 79"/>
          <p:cNvSpPr>
            <a:spLocks noChangeArrowheads="1"/>
          </p:cNvSpPr>
          <p:nvPr/>
        </p:nvSpPr>
        <p:spPr bwMode="auto">
          <a:xfrm>
            <a:off x="68580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1" name="Rectangle 80"/>
          <p:cNvSpPr>
            <a:spLocks noChangeArrowheads="1"/>
          </p:cNvSpPr>
          <p:nvPr/>
        </p:nvSpPr>
        <p:spPr bwMode="auto">
          <a:xfrm>
            <a:off x="7315200" y="3505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2" name="Rectangle 81"/>
          <p:cNvSpPr>
            <a:spLocks noChangeArrowheads="1"/>
          </p:cNvSpPr>
          <p:nvPr/>
        </p:nvSpPr>
        <p:spPr bwMode="auto">
          <a:xfrm>
            <a:off x="32004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3" name="Rectangle 82"/>
          <p:cNvSpPr>
            <a:spLocks noChangeArrowheads="1"/>
          </p:cNvSpPr>
          <p:nvPr/>
        </p:nvSpPr>
        <p:spPr bwMode="auto">
          <a:xfrm>
            <a:off x="36576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 bwMode="auto">
          <a:xfrm>
            <a:off x="4114800" y="38862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5" name="Rectangle 84"/>
          <p:cNvSpPr>
            <a:spLocks noChangeArrowheads="1"/>
          </p:cNvSpPr>
          <p:nvPr/>
        </p:nvSpPr>
        <p:spPr bwMode="auto">
          <a:xfrm>
            <a:off x="45720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6" name="Rectangle 85"/>
          <p:cNvSpPr>
            <a:spLocks noChangeArrowheads="1"/>
          </p:cNvSpPr>
          <p:nvPr/>
        </p:nvSpPr>
        <p:spPr bwMode="auto">
          <a:xfrm>
            <a:off x="50292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7" name="Rectangle 86"/>
          <p:cNvSpPr>
            <a:spLocks noChangeArrowheads="1"/>
          </p:cNvSpPr>
          <p:nvPr/>
        </p:nvSpPr>
        <p:spPr bwMode="auto">
          <a:xfrm>
            <a:off x="54864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8" name="Rectangle 87"/>
          <p:cNvSpPr>
            <a:spLocks noChangeArrowheads="1"/>
          </p:cNvSpPr>
          <p:nvPr/>
        </p:nvSpPr>
        <p:spPr bwMode="auto">
          <a:xfrm>
            <a:off x="59436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9" name="Rectangle 88"/>
          <p:cNvSpPr>
            <a:spLocks noChangeArrowheads="1"/>
          </p:cNvSpPr>
          <p:nvPr/>
        </p:nvSpPr>
        <p:spPr bwMode="auto">
          <a:xfrm>
            <a:off x="64008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0" name="Rectangle 89"/>
          <p:cNvSpPr>
            <a:spLocks noChangeArrowheads="1"/>
          </p:cNvSpPr>
          <p:nvPr/>
        </p:nvSpPr>
        <p:spPr bwMode="auto">
          <a:xfrm>
            <a:off x="68580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1" name="Rectangle 90"/>
          <p:cNvSpPr>
            <a:spLocks noChangeArrowheads="1"/>
          </p:cNvSpPr>
          <p:nvPr/>
        </p:nvSpPr>
        <p:spPr bwMode="auto">
          <a:xfrm>
            <a:off x="7315200" y="3886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2" name="TextBox 96"/>
          <p:cNvSpPr txBox="1">
            <a:spLocks noChangeArrowheads="1"/>
          </p:cNvSpPr>
          <p:nvPr/>
        </p:nvSpPr>
        <p:spPr bwMode="auto">
          <a:xfrm>
            <a:off x="647700" y="4754563"/>
            <a:ext cx="8115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Two seeks are needed to find two chunks. Data is read/written using two disk accesses. For this pattern chunking helps with I/O performance. </a:t>
            </a:r>
          </a:p>
          <a:p>
            <a:endParaRPr lang="en-US"/>
          </a:p>
        </p:txBody>
      </p:sp>
      <p:cxnSp>
        <p:nvCxnSpPr>
          <p:cNvPr id="24663" name="Straight Connector 93"/>
          <p:cNvCxnSpPr>
            <a:cxnSpLocks noChangeShapeType="1"/>
          </p:cNvCxnSpPr>
          <p:nvPr/>
        </p:nvCxnSpPr>
        <p:spPr bwMode="auto">
          <a:xfrm>
            <a:off x="3200400" y="2743200"/>
            <a:ext cx="4572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64" name="Straight Connector 99"/>
          <p:cNvCxnSpPr>
            <a:cxnSpLocks noChangeShapeType="1"/>
          </p:cNvCxnSpPr>
          <p:nvPr/>
        </p:nvCxnSpPr>
        <p:spPr bwMode="auto">
          <a:xfrm rot="5400000">
            <a:off x="1675607" y="2743994"/>
            <a:ext cx="3048000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65" name="Straight Connector 100"/>
          <p:cNvCxnSpPr>
            <a:cxnSpLocks noChangeShapeType="1"/>
          </p:cNvCxnSpPr>
          <p:nvPr/>
        </p:nvCxnSpPr>
        <p:spPr bwMode="auto">
          <a:xfrm rot="5400000">
            <a:off x="6247607" y="2742406"/>
            <a:ext cx="3048000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66" name="Straight Connector 101"/>
          <p:cNvCxnSpPr>
            <a:cxnSpLocks noChangeShapeType="1"/>
          </p:cNvCxnSpPr>
          <p:nvPr/>
        </p:nvCxnSpPr>
        <p:spPr bwMode="auto">
          <a:xfrm rot="5400000">
            <a:off x="5333207" y="2742406"/>
            <a:ext cx="3048000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67" name="Straight Connector 102"/>
          <p:cNvCxnSpPr>
            <a:cxnSpLocks noChangeShapeType="1"/>
          </p:cNvCxnSpPr>
          <p:nvPr/>
        </p:nvCxnSpPr>
        <p:spPr bwMode="auto">
          <a:xfrm rot="5400000">
            <a:off x="4418807" y="2742406"/>
            <a:ext cx="3048000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68" name="Straight Connector 103"/>
          <p:cNvCxnSpPr>
            <a:cxnSpLocks noChangeShapeType="1"/>
          </p:cNvCxnSpPr>
          <p:nvPr/>
        </p:nvCxnSpPr>
        <p:spPr bwMode="auto">
          <a:xfrm rot="5400000">
            <a:off x="3504407" y="2742406"/>
            <a:ext cx="3048000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69" name="Straight Connector 104"/>
          <p:cNvCxnSpPr>
            <a:cxnSpLocks noChangeShapeType="1"/>
          </p:cNvCxnSpPr>
          <p:nvPr/>
        </p:nvCxnSpPr>
        <p:spPr bwMode="auto">
          <a:xfrm rot="5400000">
            <a:off x="2590007" y="2742406"/>
            <a:ext cx="3048000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70" name="Straight Connector 105"/>
          <p:cNvCxnSpPr>
            <a:cxnSpLocks noChangeShapeType="1"/>
          </p:cNvCxnSpPr>
          <p:nvPr/>
        </p:nvCxnSpPr>
        <p:spPr bwMode="auto">
          <a:xfrm>
            <a:off x="3200400" y="1219200"/>
            <a:ext cx="4572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71" name="Straight Connector 106"/>
          <p:cNvCxnSpPr>
            <a:cxnSpLocks noChangeShapeType="1"/>
          </p:cNvCxnSpPr>
          <p:nvPr/>
        </p:nvCxnSpPr>
        <p:spPr bwMode="auto">
          <a:xfrm>
            <a:off x="3200400" y="4265613"/>
            <a:ext cx="4572000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9" name="Notched Right Arrow 108"/>
          <p:cNvSpPr/>
          <p:nvPr/>
        </p:nvSpPr>
        <p:spPr bwMode="auto">
          <a:xfrm>
            <a:off x="1143000" y="1143000"/>
            <a:ext cx="29718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Notched Right Arrow 109"/>
          <p:cNvSpPr/>
          <p:nvPr/>
        </p:nvSpPr>
        <p:spPr bwMode="auto">
          <a:xfrm>
            <a:off x="1143000" y="2667000"/>
            <a:ext cx="29718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4" name="TextBox 110"/>
          <p:cNvSpPr txBox="1">
            <a:spLocks noChangeArrowheads="1"/>
          </p:cNvSpPr>
          <p:nvPr/>
        </p:nvSpPr>
        <p:spPr bwMode="auto">
          <a:xfrm>
            <a:off x="1490663" y="1981200"/>
            <a:ext cx="1176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M 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Motivation for chunk cache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8288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C060D1-D428-D941-9912-A908098A0FEF}" type="slidenum">
              <a:rPr lang="en-US"/>
              <a:pPr/>
              <a:t>18</a:t>
            </a:fld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2875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27447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32019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36591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41163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45735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50307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Rectangle 18"/>
          <p:cNvSpPr>
            <a:spLocks noChangeArrowheads="1"/>
          </p:cNvSpPr>
          <p:nvPr/>
        </p:nvSpPr>
        <p:spPr bwMode="auto">
          <a:xfrm>
            <a:off x="54879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59451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Rectangle 20"/>
          <p:cNvSpPr>
            <a:spLocks noChangeArrowheads="1"/>
          </p:cNvSpPr>
          <p:nvPr/>
        </p:nvSpPr>
        <p:spPr bwMode="auto">
          <a:xfrm>
            <a:off x="6402388" y="1295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Rectangle 21"/>
          <p:cNvSpPr>
            <a:spLocks noChangeArrowheads="1"/>
          </p:cNvSpPr>
          <p:nvPr/>
        </p:nvSpPr>
        <p:spPr bwMode="auto">
          <a:xfrm>
            <a:off x="22875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Rectangle 22"/>
          <p:cNvSpPr>
            <a:spLocks noChangeArrowheads="1"/>
          </p:cNvSpPr>
          <p:nvPr/>
        </p:nvSpPr>
        <p:spPr bwMode="auto">
          <a:xfrm>
            <a:off x="27447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Rectangle 23"/>
          <p:cNvSpPr>
            <a:spLocks noChangeArrowheads="1"/>
          </p:cNvSpPr>
          <p:nvPr/>
        </p:nvSpPr>
        <p:spPr bwMode="auto">
          <a:xfrm>
            <a:off x="32019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Rectangle 24"/>
          <p:cNvSpPr>
            <a:spLocks noChangeArrowheads="1"/>
          </p:cNvSpPr>
          <p:nvPr/>
        </p:nvSpPr>
        <p:spPr bwMode="auto">
          <a:xfrm>
            <a:off x="36591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Rectangle 25"/>
          <p:cNvSpPr>
            <a:spLocks noChangeArrowheads="1"/>
          </p:cNvSpPr>
          <p:nvPr/>
        </p:nvSpPr>
        <p:spPr bwMode="auto">
          <a:xfrm>
            <a:off x="41163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Rectangle 26"/>
          <p:cNvSpPr>
            <a:spLocks noChangeArrowheads="1"/>
          </p:cNvSpPr>
          <p:nvPr/>
        </p:nvSpPr>
        <p:spPr bwMode="auto">
          <a:xfrm>
            <a:off x="45735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Rectangle 27"/>
          <p:cNvSpPr>
            <a:spLocks noChangeArrowheads="1"/>
          </p:cNvSpPr>
          <p:nvPr/>
        </p:nvSpPr>
        <p:spPr bwMode="auto">
          <a:xfrm>
            <a:off x="50307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Rectangle 28"/>
          <p:cNvSpPr>
            <a:spLocks noChangeArrowheads="1"/>
          </p:cNvSpPr>
          <p:nvPr/>
        </p:nvSpPr>
        <p:spPr bwMode="auto">
          <a:xfrm>
            <a:off x="54879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Rectangle 29"/>
          <p:cNvSpPr>
            <a:spLocks noChangeArrowheads="1"/>
          </p:cNvSpPr>
          <p:nvPr/>
        </p:nvSpPr>
        <p:spPr bwMode="auto">
          <a:xfrm>
            <a:off x="59451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Rectangle 30"/>
          <p:cNvSpPr>
            <a:spLocks noChangeArrowheads="1"/>
          </p:cNvSpPr>
          <p:nvPr/>
        </p:nvSpPr>
        <p:spPr bwMode="auto">
          <a:xfrm>
            <a:off x="6402388" y="1676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Rectangle 31"/>
          <p:cNvSpPr>
            <a:spLocks noChangeArrowheads="1"/>
          </p:cNvSpPr>
          <p:nvPr/>
        </p:nvSpPr>
        <p:spPr bwMode="auto">
          <a:xfrm>
            <a:off x="2287588" y="2057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Rectangle 32"/>
          <p:cNvSpPr>
            <a:spLocks noChangeArrowheads="1"/>
          </p:cNvSpPr>
          <p:nvPr/>
        </p:nvSpPr>
        <p:spPr bwMode="auto">
          <a:xfrm>
            <a:off x="2744788" y="2057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3201988" y="2057400"/>
            <a:ext cx="4572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3659188" y="2057400"/>
            <a:ext cx="4572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4116388" y="2057400"/>
            <a:ext cx="4572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4573588" y="2057400"/>
            <a:ext cx="4572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Rectangle 37"/>
          <p:cNvSpPr>
            <a:spLocks noChangeArrowheads="1"/>
          </p:cNvSpPr>
          <p:nvPr/>
        </p:nvSpPr>
        <p:spPr bwMode="auto">
          <a:xfrm>
            <a:off x="5030788" y="2057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Rectangle 38"/>
          <p:cNvSpPr>
            <a:spLocks noChangeArrowheads="1"/>
          </p:cNvSpPr>
          <p:nvPr/>
        </p:nvSpPr>
        <p:spPr bwMode="auto">
          <a:xfrm>
            <a:off x="5487988" y="2057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Rectangle 39"/>
          <p:cNvSpPr>
            <a:spLocks noChangeArrowheads="1"/>
          </p:cNvSpPr>
          <p:nvPr/>
        </p:nvSpPr>
        <p:spPr bwMode="auto">
          <a:xfrm>
            <a:off x="5945188" y="2057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Rectangle 40"/>
          <p:cNvSpPr>
            <a:spLocks noChangeArrowheads="1"/>
          </p:cNvSpPr>
          <p:nvPr/>
        </p:nvSpPr>
        <p:spPr bwMode="auto">
          <a:xfrm>
            <a:off x="6402388" y="2057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0" name="Rectangle 41"/>
          <p:cNvSpPr>
            <a:spLocks noChangeArrowheads="1"/>
          </p:cNvSpPr>
          <p:nvPr/>
        </p:nvSpPr>
        <p:spPr bwMode="auto">
          <a:xfrm>
            <a:off x="2287588" y="2438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1" name="Rectangle 42"/>
          <p:cNvSpPr>
            <a:spLocks noChangeArrowheads="1"/>
          </p:cNvSpPr>
          <p:nvPr/>
        </p:nvSpPr>
        <p:spPr bwMode="auto">
          <a:xfrm>
            <a:off x="2744788" y="2438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2" name="Rectangle 43"/>
          <p:cNvSpPr>
            <a:spLocks noChangeArrowheads="1"/>
          </p:cNvSpPr>
          <p:nvPr/>
        </p:nvSpPr>
        <p:spPr bwMode="auto">
          <a:xfrm>
            <a:off x="3201988" y="2438400"/>
            <a:ext cx="4572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3" name="Rectangle 44"/>
          <p:cNvSpPr>
            <a:spLocks noChangeArrowheads="1"/>
          </p:cNvSpPr>
          <p:nvPr/>
        </p:nvSpPr>
        <p:spPr bwMode="auto">
          <a:xfrm>
            <a:off x="3659188" y="2438400"/>
            <a:ext cx="4572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4116388" y="2438400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>
            <a:off x="4573588" y="2438400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6" name="Rectangle 47"/>
          <p:cNvSpPr>
            <a:spLocks noChangeArrowheads="1"/>
          </p:cNvSpPr>
          <p:nvPr/>
        </p:nvSpPr>
        <p:spPr bwMode="auto">
          <a:xfrm>
            <a:off x="5030788" y="2438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7" name="Rectangle 48"/>
          <p:cNvSpPr>
            <a:spLocks noChangeArrowheads="1"/>
          </p:cNvSpPr>
          <p:nvPr/>
        </p:nvSpPr>
        <p:spPr bwMode="auto">
          <a:xfrm>
            <a:off x="5487988" y="2438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8" name="Rectangle 49"/>
          <p:cNvSpPr>
            <a:spLocks noChangeArrowheads="1"/>
          </p:cNvSpPr>
          <p:nvPr/>
        </p:nvSpPr>
        <p:spPr bwMode="auto">
          <a:xfrm>
            <a:off x="5945188" y="2438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9" name="Rectangle 50"/>
          <p:cNvSpPr>
            <a:spLocks noChangeArrowheads="1"/>
          </p:cNvSpPr>
          <p:nvPr/>
        </p:nvSpPr>
        <p:spPr bwMode="auto">
          <a:xfrm>
            <a:off x="6402388" y="2438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0" name="Rectangle 51"/>
          <p:cNvSpPr>
            <a:spLocks noChangeArrowheads="1"/>
          </p:cNvSpPr>
          <p:nvPr/>
        </p:nvSpPr>
        <p:spPr bwMode="auto">
          <a:xfrm>
            <a:off x="22875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1" name="Rectangle 52"/>
          <p:cNvSpPr>
            <a:spLocks noChangeArrowheads="1"/>
          </p:cNvSpPr>
          <p:nvPr/>
        </p:nvSpPr>
        <p:spPr bwMode="auto">
          <a:xfrm>
            <a:off x="27447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2" name="Rectangle 53"/>
          <p:cNvSpPr>
            <a:spLocks noChangeArrowheads="1"/>
          </p:cNvSpPr>
          <p:nvPr/>
        </p:nvSpPr>
        <p:spPr bwMode="auto">
          <a:xfrm>
            <a:off x="32019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3" name="Rectangle 54"/>
          <p:cNvSpPr>
            <a:spLocks noChangeArrowheads="1"/>
          </p:cNvSpPr>
          <p:nvPr/>
        </p:nvSpPr>
        <p:spPr bwMode="auto">
          <a:xfrm>
            <a:off x="36591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4" name="Rectangle 55"/>
          <p:cNvSpPr>
            <a:spLocks noChangeArrowheads="1"/>
          </p:cNvSpPr>
          <p:nvPr/>
        </p:nvSpPr>
        <p:spPr bwMode="auto">
          <a:xfrm>
            <a:off x="41163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5" name="Rectangle 56"/>
          <p:cNvSpPr>
            <a:spLocks noChangeArrowheads="1"/>
          </p:cNvSpPr>
          <p:nvPr/>
        </p:nvSpPr>
        <p:spPr bwMode="auto">
          <a:xfrm>
            <a:off x="45735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6" name="Rectangle 57"/>
          <p:cNvSpPr>
            <a:spLocks noChangeArrowheads="1"/>
          </p:cNvSpPr>
          <p:nvPr/>
        </p:nvSpPr>
        <p:spPr bwMode="auto">
          <a:xfrm>
            <a:off x="50307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7" name="Rectangle 58"/>
          <p:cNvSpPr>
            <a:spLocks noChangeArrowheads="1"/>
          </p:cNvSpPr>
          <p:nvPr/>
        </p:nvSpPr>
        <p:spPr bwMode="auto">
          <a:xfrm>
            <a:off x="54879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8" name="Rectangle 59"/>
          <p:cNvSpPr>
            <a:spLocks noChangeArrowheads="1"/>
          </p:cNvSpPr>
          <p:nvPr/>
        </p:nvSpPr>
        <p:spPr bwMode="auto">
          <a:xfrm>
            <a:off x="59451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9" name="Rectangle 60"/>
          <p:cNvSpPr>
            <a:spLocks noChangeArrowheads="1"/>
          </p:cNvSpPr>
          <p:nvPr/>
        </p:nvSpPr>
        <p:spPr bwMode="auto">
          <a:xfrm>
            <a:off x="6402388" y="2819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0" name="Rectangle 61"/>
          <p:cNvSpPr>
            <a:spLocks noChangeArrowheads="1"/>
          </p:cNvSpPr>
          <p:nvPr/>
        </p:nvSpPr>
        <p:spPr bwMode="auto">
          <a:xfrm>
            <a:off x="22875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1" name="Rectangle 62"/>
          <p:cNvSpPr>
            <a:spLocks noChangeArrowheads="1"/>
          </p:cNvSpPr>
          <p:nvPr/>
        </p:nvSpPr>
        <p:spPr bwMode="auto">
          <a:xfrm>
            <a:off x="27447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2" name="Rectangle 63"/>
          <p:cNvSpPr>
            <a:spLocks noChangeArrowheads="1"/>
          </p:cNvSpPr>
          <p:nvPr/>
        </p:nvSpPr>
        <p:spPr bwMode="auto">
          <a:xfrm>
            <a:off x="32019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3" name="Rectangle 64"/>
          <p:cNvSpPr>
            <a:spLocks noChangeArrowheads="1"/>
          </p:cNvSpPr>
          <p:nvPr/>
        </p:nvSpPr>
        <p:spPr bwMode="auto">
          <a:xfrm>
            <a:off x="36591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4" name="Rectangle 65"/>
          <p:cNvSpPr>
            <a:spLocks noChangeArrowheads="1"/>
          </p:cNvSpPr>
          <p:nvPr/>
        </p:nvSpPr>
        <p:spPr bwMode="auto">
          <a:xfrm>
            <a:off x="41163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5" name="Rectangle 66"/>
          <p:cNvSpPr>
            <a:spLocks noChangeArrowheads="1"/>
          </p:cNvSpPr>
          <p:nvPr/>
        </p:nvSpPr>
        <p:spPr bwMode="auto">
          <a:xfrm>
            <a:off x="45735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6" name="Rectangle 67"/>
          <p:cNvSpPr>
            <a:spLocks noChangeArrowheads="1"/>
          </p:cNvSpPr>
          <p:nvPr/>
        </p:nvSpPr>
        <p:spPr bwMode="auto">
          <a:xfrm>
            <a:off x="50307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7" name="Rectangle 68"/>
          <p:cNvSpPr>
            <a:spLocks noChangeArrowheads="1"/>
          </p:cNvSpPr>
          <p:nvPr/>
        </p:nvSpPr>
        <p:spPr bwMode="auto">
          <a:xfrm>
            <a:off x="54879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8" name="Rectangle 69"/>
          <p:cNvSpPr>
            <a:spLocks noChangeArrowheads="1"/>
          </p:cNvSpPr>
          <p:nvPr/>
        </p:nvSpPr>
        <p:spPr bwMode="auto">
          <a:xfrm>
            <a:off x="59451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9" name="Rectangle 70"/>
          <p:cNvSpPr>
            <a:spLocks noChangeArrowheads="1"/>
          </p:cNvSpPr>
          <p:nvPr/>
        </p:nvSpPr>
        <p:spPr bwMode="auto">
          <a:xfrm>
            <a:off x="6402388" y="3200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0" name="Rectangle 71"/>
          <p:cNvSpPr>
            <a:spLocks noChangeArrowheads="1"/>
          </p:cNvSpPr>
          <p:nvPr/>
        </p:nvSpPr>
        <p:spPr bwMode="auto">
          <a:xfrm>
            <a:off x="22875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1" name="Rectangle 72"/>
          <p:cNvSpPr>
            <a:spLocks noChangeArrowheads="1"/>
          </p:cNvSpPr>
          <p:nvPr/>
        </p:nvSpPr>
        <p:spPr bwMode="auto">
          <a:xfrm>
            <a:off x="27447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2" name="Rectangle 73"/>
          <p:cNvSpPr>
            <a:spLocks noChangeArrowheads="1"/>
          </p:cNvSpPr>
          <p:nvPr/>
        </p:nvSpPr>
        <p:spPr bwMode="auto">
          <a:xfrm>
            <a:off x="32019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3" name="Rectangle 74"/>
          <p:cNvSpPr>
            <a:spLocks noChangeArrowheads="1"/>
          </p:cNvSpPr>
          <p:nvPr/>
        </p:nvSpPr>
        <p:spPr bwMode="auto">
          <a:xfrm>
            <a:off x="36591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4" name="Rectangle 75"/>
          <p:cNvSpPr>
            <a:spLocks noChangeArrowheads="1"/>
          </p:cNvSpPr>
          <p:nvPr/>
        </p:nvSpPr>
        <p:spPr bwMode="auto">
          <a:xfrm>
            <a:off x="41163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5" name="Rectangle 76"/>
          <p:cNvSpPr>
            <a:spLocks noChangeArrowheads="1"/>
          </p:cNvSpPr>
          <p:nvPr/>
        </p:nvSpPr>
        <p:spPr bwMode="auto">
          <a:xfrm>
            <a:off x="45735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6" name="Rectangle 77"/>
          <p:cNvSpPr>
            <a:spLocks noChangeArrowheads="1"/>
          </p:cNvSpPr>
          <p:nvPr/>
        </p:nvSpPr>
        <p:spPr bwMode="auto">
          <a:xfrm>
            <a:off x="50307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7" name="Rectangle 78"/>
          <p:cNvSpPr>
            <a:spLocks noChangeArrowheads="1"/>
          </p:cNvSpPr>
          <p:nvPr/>
        </p:nvSpPr>
        <p:spPr bwMode="auto">
          <a:xfrm>
            <a:off x="54879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8" name="Rectangle 79"/>
          <p:cNvSpPr>
            <a:spLocks noChangeArrowheads="1"/>
          </p:cNvSpPr>
          <p:nvPr/>
        </p:nvSpPr>
        <p:spPr bwMode="auto">
          <a:xfrm>
            <a:off x="59451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9" name="Rectangle 80"/>
          <p:cNvSpPr>
            <a:spLocks noChangeArrowheads="1"/>
          </p:cNvSpPr>
          <p:nvPr/>
        </p:nvSpPr>
        <p:spPr bwMode="auto">
          <a:xfrm>
            <a:off x="6402388" y="35814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0" name="Rectangle 81"/>
          <p:cNvSpPr>
            <a:spLocks noChangeArrowheads="1"/>
          </p:cNvSpPr>
          <p:nvPr/>
        </p:nvSpPr>
        <p:spPr bwMode="auto">
          <a:xfrm>
            <a:off x="22875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1" name="Rectangle 82"/>
          <p:cNvSpPr>
            <a:spLocks noChangeArrowheads="1"/>
          </p:cNvSpPr>
          <p:nvPr/>
        </p:nvSpPr>
        <p:spPr bwMode="auto">
          <a:xfrm>
            <a:off x="27447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2" name="Rectangle 83"/>
          <p:cNvSpPr>
            <a:spLocks noChangeArrowheads="1"/>
          </p:cNvSpPr>
          <p:nvPr/>
        </p:nvSpPr>
        <p:spPr bwMode="auto">
          <a:xfrm>
            <a:off x="32019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3" name="Rectangle 84"/>
          <p:cNvSpPr>
            <a:spLocks noChangeArrowheads="1"/>
          </p:cNvSpPr>
          <p:nvPr/>
        </p:nvSpPr>
        <p:spPr bwMode="auto">
          <a:xfrm>
            <a:off x="36591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4" name="Rectangle 85"/>
          <p:cNvSpPr>
            <a:spLocks noChangeArrowheads="1"/>
          </p:cNvSpPr>
          <p:nvPr/>
        </p:nvSpPr>
        <p:spPr bwMode="auto">
          <a:xfrm>
            <a:off x="41163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5" name="Rectangle 86"/>
          <p:cNvSpPr>
            <a:spLocks noChangeArrowheads="1"/>
          </p:cNvSpPr>
          <p:nvPr/>
        </p:nvSpPr>
        <p:spPr bwMode="auto">
          <a:xfrm>
            <a:off x="45735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6" name="Rectangle 87"/>
          <p:cNvSpPr>
            <a:spLocks noChangeArrowheads="1"/>
          </p:cNvSpPr>
          <p:nvPr/>
        </p:nvSpPr>
        <p:spPr bwMode="auto">
          <a:xfrm>
            <a:off x="50307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7" name="Rectangle 88"/>
          <p:cNvSpPr>
            <a:spLocks noChangeArrowheads="1"/>
          </p:cNvSpPr>
          <p:nvPr/>
        </p:nvSpPr>
        <p:spPr bwMode="auto">
          <a:xfrm>
            <a:off x="54879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8" name="Rectangle 89"/>
          <p:cNvSpPr>
            <a:spLocks noChangeArrowheads="1"/>
          </p:cNvSpPr>
          <p:nvPr/>
        </p:nvSpPr>
        <p:spPr bwMode="auto">
          <a:xfrm>
            <a:off x="59451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9" name="Rectangle 90"/>
          <p:cNvSpPr>
            <a:spLocks noChangeArrowheads="1"/>
          </p:cNvSpPr>
          <p:nvPr/>
        </p:nvSpPr>
        <p:spPr bwMode="auto">
          <a:xfrm>
            <a:off x="6402388" y="39608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0" name="TextBox 96"/>
          <p:cNvSpPr txBox="1">
            <a:spLocks noChangeArrowheads="1"/>
          </p:cNvSpPr>
          <p:nvPr/>
        </p:nvSpPr>
        <p:spPr bwMode="auto">
          <a:xfrm>
            <a:off x="647700" y="4549775"/>
            <a:ext cx="8115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Selection shown is written by two H5Dwrite calls (one for each row). </a:t>
            </a:r>
          </a:p>
          <a:p>
            <a:r>
              <a:rPr lang="en-US">
                <a:latin typeface="Arial" charset="0"/>
              </a:rPr>
              <a:t>Chunks A and B are accessed twice (one time for each row). If both chunks fit into cache, only two I/O accesses needed to write the shown selections. </a:t>
            </a:r>
          </a:p>
          <a:p>
            <a:endParaRPr lang="en-US"/>
          </a:p>
        </p:txBody>
      </p:sp>
      <p:cxnSp>
        <p:nvCxnSpPr>
          <p:cNvPr id="26711" name="Straight Connector 93"/>
          <p:cNvCxnSpPr>
            <a:cxnSpLocks noChangeShapeType="1"/>
          </p:cNvCxnSpPr>
          <p:nvPr/>
        </p:nvCxnSpPr>
        <p:spPr bwMode="auto">
          <a:xfrm>
            <a:off x="2287588" y="2819400"/>
            <a:ext cx="4572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12" name="Straight Connector 99"/>
          <p:cNvCxnSpPr>
            <a:cxnSpLocks noChangeShapeType="1"/>
          </p:cNvCxnSpPr>
          <p:nvPr/>
        </p:nvCxnSpPr>
        <p:spPr bwMode="auto">
          <a:xfrm rot="5400000">
            <a:off x="762794" y="2818606"/>
            <a:ext cx="3048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13" name="Straight Connector 100"/>
          <p:cNvCxnSpPr>
            <a:cxnSpLocks noChangeShapeType="1"/>
          </p:cNvCxnSpPr>
          <p:nvPr/>
        </p:nvCxnSpPr>
        <p:spPr bwMode="auto">
          <a:xfrm rot="5400000">
            <a:off x="5334794" y="2817019"/>
            <a:ext cx="3048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14" name="Straight Connector 101"/>
          <p:cNvCxnSpPr>
            <a:cxnSpLocks noChangeShapeType="1"/>
          </p:cNvCxnSpPr>
          <p:nvPr/>
        </p:nvCxnSpPr>
        <p:spPr bwMode="auto">
          <a:xfrm rot="5400000">
            <a:off x="4420394" y="2817019"/>
            <a:ext cx="3048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15" name="Straight Connector 102"/>
          <p:cNvCxnSpPr>
            <a:cxnSpLocks noChangeShapeType="1"/>
          </p:cNvCxnSpPr>
          <p:nvPr/>
        </p:nvCxnSpPr>
        <p:spPr bwMode="auto">
          <a:xfrm rot="5400000">
            <a:off x="3505994" y="2817019"/>
            <a:ext cx="3048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16" name="Straight Connector 103"/>
          <p:cNvCxnSpPr>
            <a:cxnSpLocks noChangeShapeType="1"/>
          </p:cNvCxnSpPr>
          <p:nvPr/>
        </p:nvCxnSpPr>
        <p:spPr bwMode="auto">
          <a:xfrm rot="5400000">
            <a:off x="2591594" y="2817019"/>
            <a:ext cx="3048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17" name="Straight Connector 104"/>
          <p:cNvCxnSpPr>
            <a:cxnSpLocks noChangeShapeType="1"/>
          </p:cNvCxnSpPr>
          <p:nvPr/>
        </p:nvCxnSpPr>
        <p:spPr bwMode="auto">
          <a:xfrm rot="5400000">
            <a:off x="1677194" y="2817019"/>
            <a:ext cx="3048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18" name="Straight Connector 105"/>
          <p:cNvCxnSpPr>
            <a:cxnSpLocks noChangeShapeType="1"/>
          </p:cNvCxnSpPr>
          <p:nvPr/>
        </p:nvCxnSpPr>
        <p:spPr bwMode="auto">
          <a:xfrm>
            <a:off x="2287588" y="1295400"/>
            <a:ext cx="4572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719" name="Straight Connector 106"/>
          <p:cNvCxnSpPr>
            <a:cxnSpLocks noChangeShapeType="1"/>
          </p:cNvCxnSpPr>
          <p:nvPr/>
        </p:nvCxnSpPr>
        <p:spPr bwMode="auto">
          <a:xfrm>
            <a:off x="2287588" y="4340225"/>
            <a:ext cx="45720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</p:cxnSp>
      <p:sp>
        <p:nvSpPr>
          <p:cNvPr id="26720" name="TextBox 98"/>
          <p:cNvSpPr txBox="1">
            <a:spLocks noChangeArrowheads="1"/>
          </p:cNvSpPr>
          <p:nvPr/>
        </p:nvSpPr>
        <p:spPr bwMode="auto">
          <a:xfrm>
            <a:off x="3429000" y="763588"/>
            <a:ext cx="415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26721" name="TextBox 107"/>
          <p:cNvSpPr txBox="1">
            <a:spLocks noChangeArrowheads="1"/>
          </p:cNvSpPr>
          <p:nvPr/>
        </p:nvSpPr>
        <p:spPr bwMode="auto">
          <a:xfrm>
            <a:off x="4267200" y="763588"/>
            <a:ext cx="49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15" name="Notched Right Arrow 114"/>
          <p:cNvSpPr/>
          <p:nvPr/>
        </p:nvSpPr>
        <p:spPr bwMode="auto">
          <a:xfrm>
            <a:off x="1371600" y="1981200"/>
            <a:ext cx="1828800" cy="228600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3" name="Notched Right Arrow 115"/>
          <p:cNvSpPr>
            <a:spLocks noChangeArrowheads="1"/>
          </p:cNvSpPr>
          <p:nvPr/>
        </p:nvSpPr>
        <p:spPr bwMode="auto">
          <a:xfrm>
            <a:off x="1371600" y="2362200"/>
            <a:ext cx="18288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Curved Down Arrow 116"/>
          <p:cNvSpPr/>
          <p:nvPr/>
        </p:nvSpPr>
        <p:spPr bwMode="auto">
          <a:xfrm>
            <a:off x="3733800" y="914400"/>
            <a:ext cx="533400" cy="114300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sp>
        <p:nvSpPr>
          <p:cNvPr id="118" name="Curved Down Arrow 117"/>
          <p:cNvSpPr/>
          <p:nvPr/>
        </p:nvSpPr>
        <p:spPr bwMode="auto">
          <a:xfrm>
            <a:off x="3733800" y="1905000"/>
            <a:ext cx="533400" cy="5334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sp>
        <p:nvSpPr>
          <p:cNvPr id="26726" name="TextBox 108"/>
          <p:cNvSpPr txBox="1">
            <a:spLocks noChangeArrowheads="1"/>
          </p:cNvSpPr>
          <p:nvPr/>
        </p:nvSpPr>
        <p:spPr bwMode="auto">
          <a:xfrm>
            <a:off x="889000" y="1524000"/>
            <a:ext cx="1450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H5Dwrite</a:t>
            </a:r>
          </a:p>
        </p:txBody>
      </p:sp>
      <p:sp>
        <p:nvSpPr>
          <p:cNvPr id="26727" name="TextBox 109"/>
          <p:cNvSpPr txBox="1">
            <a:spLocks noChangeArrowheads="1"/>
          </p:cNvSpPr>
          <p:nvPr/>
        </p:nvSpPr>
        <p:spPr bwMode="auto">
          <a:xfrm>
            <a:off x="838200" y="2433638"/>
            <a:ext cx="1450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H5Dwrite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7526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3A5BE-C7B8-C347-9257-E0303D4D603D}" type="slidenum">
              <a:rPr lang="en-US"/>
              <a:pPr/>
              <a:t>19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Chunking basics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685800" y="7620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Things to remember: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Chunk storage is set up at dataset creation time; chunk storage and sizes of chunks cannot be changed after dataset was created</a:t>
            </a:r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What was an appropriate chunk size on writing , may become a problem on reading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Chunk is the smallest possible I/O unit</a:t>
            </a:r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Very small chunk size degrades the performance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HDF5 Performance Issues</a:t>
            </a:r>
          </a:p>
          <a:p>
            <a:pPr marL="914400" lvl="1" indent="-514350"/>
            <a:r>
              <a:rPr lang="en-US" baseline="0" dirty="0" smtClean="0">
                <a:solidFill>
                  <a:schemeClr val="tx1"/>
                </a:solidFill>
              </a:rPr>
              <a:t>Example: Usage</a:t>
            </a:r>
            <a:r>
              <a:rPr lang="en-US" dirty="0" smtClean="0">
                <a:solidFill>
                  <a:schemeClr val="tx1"/>
                </a:solidFill>
              </a:rPr>
              <a:t> of HDF5 chunking with NPOESS/NPP data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</a:rPr>
              <a:t>Quick overview of HDF5 chunking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</a:rPr>
              <a:t>Possible performance issues for NPOESS data 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HDF5 File format</a:t>
            </a:r>
            <a:endParaRPr lang="en-US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1" indent="-514350"/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Backward/forward compatibility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December 15,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7526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3A5BE-C7B8-C347-9257-E0303D4D603D}" type="slidenum">
              <a:rPr lang="en-US"/>
              <a:pPr/>
              <a:t>20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Chunking cache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685800" y="7620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Things to remember: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Chunk cache size should be set up appropriately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Default size is 1MB (probably too small)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Cache is set up for each dataset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Size of the cache may be set up per file or per dataset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Chunk cache size should be large enough to hold all chunks in selection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8288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59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03F3F-5271-494D-9B87-F80CBF7729D7}" type="slidenum">
              <a:rPr lang="en-US"/>
              <a:pPr/>
              <a:t>21</a:t>
            </a:fld>
            <a:endParaRPr lang="en-US"/>
          </a:p>
        </p:txBody>
      </p:sp>
      <p:sp>
        <p:nvSpPr>
          <p:cNvPr id="194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077200" cy="3810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HDF5 Chunk Cache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its Impact on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Performance 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Accessing </a:t>
            </a:r>
            <a:r>
              <a:rPr lang="en-US" sz="3200" dirty="0" smtClean="0"/>
              <a:t>EDR/VIIRS/IMG_TC file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r>
              <a:rPr lang="en-US" sz="2600" dirty="0" smtClean="0">
                <a:latin typeface="Arial" charset="0"/>
                <a:cs typeface="Arial" charset="0"/>
              </a:rPr>
              <a:t>Example: “Latitude” dataset read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Chunk size is ~ 40MB</a:t>
            </a:r>
          </a:p>
          <a:p>
            <a:r>
              <a:rPr lang="en-US" sz="2600" i="1" dirty="0" smtClean="0">
                <a:latin typeface="Arial" charset="0"/>
                <a:cs typeface="Arial" charset="0"/>
              </a:rPr>
              <a:t>Performance depends on the size of the cache and access pattern</a:t>
            </a:r>
          </a:p>
          <a:p>
            <a:endParaRPr lang="en-US" sz="26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3C63B-0A37-B346-ADA9-F3BB24FE92A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Accessing </a:t>
            </a:r>
            <a:r>
              <a:rPr lang="en-US" sz="3200" dirty="0" smtClean="0"/>
              <a:t>EDR/VIIRS/IMG_TC file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Arial" charset="0"/>
                <a:cs typeface="Arial" charset="0"/>
              </a:rPr>
              <a:t>Case 1: Default cache size 1MB is used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Reading the whole dataset 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Good performance (one 40MB read)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Sub-setting: 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Since compression is not used, library reads directly from the file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Reading dataset by row will require 1536 disk accesses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Reading dataset by column will require 1536x6400 disk accesses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Performance is the same as for contiguous storage</a:t>
            </a:r>
          </a:p>
          <a:p>
            <a:endParaRPr lang="en-US" sz="26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3C63B-0A37-B346-ADA9-F3BB24FE92A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cs typeface="Arial" charset="0"/>
              </a:rPr>
              <a:t>Accessing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smtClean="0"/>
              <a:t>EDR/VIIRS/IMG_TC file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C86EB-935A-B04A-AB8B-0B9C53AFDBDF}" type="slidenum">
              <a:rPr lang="en-US"/>
              <a:pPr/>
              <a:t>24</a:t>
            </a:fld>
            <a:endParaRPr 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8100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42672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47244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181600" y="1143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56388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60960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65532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70104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74676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79248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38100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42672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23"/>
          <p:cNvSpPr>
            <a:spLocks noChangeArrowheads="1"/>
          </p:cNvSpPr>
          <p:nvPr/>
        </p:nvSpPr>
        <p:spPr bwMode="auto">
          <a:xfrm>
            <a:off x="47244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5181600" y="1524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Rectangle 25"/>
          <p:cNvSpPr>
            <a:spLocks noChangeArrowheads="1"/>
          </p:cNvSpPr>
          <p:nvPr/>
        </p:nvSpPr>
        <p:spPr bwMode="auto">
          <a:xfrm>
            <a:off x="56388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Rectangle 26"/>
          <p:cNvSpPr>
            <a:spLocks noChangeArrowheads="1"/>
          </p:cNvSpPr>
          <p:nvPr/>
        </p:nvSpPr>
        <p:spPr bwMode="auto">
          <a:xfrm>
            <a:off x="60960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Rectangle 27"/>
          <p:cNvSpPr>
            <a:spLocks noChangeArrowheads="1"/>
          </p:cNvSpPr>
          <p:nvPr/>
        </p:nvSpPr>
        <p:spPr bwMode="auto">
          <a:xfrm>
            <a:off x="65532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Rectangle 28"/>
          <p:cNvSpPr>
            <a:spLocks noChangeArrowheads="1"/>
          </p:cNvSpPr>
          <p:nvPr/>
        </p:nvSpPr>
        <p:spPr bwMode="auto">
          <a:xfrm>
            <a:off x="70104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Rectangle 29"/>
          <p:cNvSpPr>
            <a:spLocks noChangeArrowheads="1"/>
          </p:cNvSpPr>
          <p:nvPr/>
        </p:nvSpPr>
        <p:spPr bwMode="auto">
          <a:xfrm>
            <a:off x="74676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Rectangle 30"/>
          <p:cNvSpPr>
            <a:spLocks noChangeArrowheads="1"/>
          </p:cNvSpPr>
          <p:nvPr/>
        </p:nvSpPr>
        <p:spPr bwMode="auto">
          <a:xfrm>
            <a:off x="79248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Rectangle 31"/>
          <p:cNvSpPr>
            <a:spLocks noChangeArrowheads="1"/>
          </p:cNvSpPr>
          <p:nvPr/>
        </p:nvSpPr>
        <p:spPr bwMode="auto">
          <a:xfrm>
            <a:off x="38100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Rectangle 32"/>
          <p:cNvSpPr>
            <a:spLocks noChangeArrowheads="1"/>
          </p:cNvSpPr>
          <p:nvPr/>
        </p:nvSpPr>
        <p:spPr bwMode="auto">
          <a:xfrm>
            <a:off x="42672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Rectangle 33"/>
          <p:cNvSpPr>
            <a:spLocks noChangeArrowheads="1"/>
          </p:cNvSpPr>
          <p:nvPr/>
        </p:nvSpPr>
        <p:spPr bwMode="auto">
          <a:xfrm>
            <a:off x="47244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5181600" y="1905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2" name="Rectangle 35"/>
          <p:cNvSpPr>
            <a:spLocks noChangeArrowheads="1"/>
          </p:cNvSpPr>
          <p:nvPr/>
        </p:nvSpPr>
        <p:spPr bwMode="auto">
          <a:xfrm>
            <a:off x="56388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Rectangle 36"/>
          <p:cNvSpPr>
            <a:spLocks noChangeArrowheads="1"/>
          </p:cNvSpPr>
          <p:nvPr/>
        </p:nvSpPr>
        <p:spPr bwMode="auto">
          <a:xfrm>
            <a:off x="60960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4" name="Rectangle 37"/>
          <p:cNvSpPr>
            <a:spLocks noChangeArrowheads="1"/>
          </p:cNvSpPr>
          <p:nvPr/>
        </p:nvSpPr>
        <p:spPr bwMode="auto">
          <a:xfrm>
            <a:off x="65532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Rectangle 38"/>
          <p:cNvSpPr>
            <a:spLocks noChangeArrowheads="1"/>
          </p:cNvSpPr>
          <p:nvPr/>
        </p:nvSpPr>
        <p:spPr bwMode="auto">
          <a:xfrm>
            <a:off x="70104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Rectangle 39"/>
          <p:cNvSpPr>
            <a:spLocks noChangeArrowheads="1"/>
          </p:cNvSpPr>
          <p:nvPr/>
        </p:nvSpPr>
        <p:spPr bwMode="auto">
          <a:xfrm>
            <a:off x="74676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Rectangle 40"/>
          <p:cNvSpPr>
            <a:spLocks noChangeArrowheads="1"/>
          </p:cNvSpPr>
          <p:nvPr/>
        </p:nvSpPr>
        <p:spPr bwMode="auto">
          <a:xfrm>
            <a:off x="79248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8" name="Rectangle 41"/>
          <p:cNvSpPr>
            <a:spLocks noChangeArrowheads="1"/>
          </p:cNvSpPr>
          <p:nvPr/>
        </p:nvSpPr>
        <p:spPr bwMode="auto">
          <a:xfrm>
            <a:off x="38100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Rectangle 42"/>
          <p:cNvSpPr>
            <a:spLocks noChangeArrowheads="1"/>
          </p:cNvSpPr>
          <p:nvPr/>
        </p:nvSpPr>
        <p:spPr bwMode="auto">
          <a:xfrm>
            <a:off x="42672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0" name="Rectangle 43"/>
          <p:cNvSpPr>
            <a:spLocks noChangeArrowheads="1"/>
          </p:cNvSpPr>
          <p:nvPr/>
        </p:nvSpPr>
        <p:spPr bwMode="auto">
          <a:xfrm>
            <a:off x="47244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181600" y="2286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2" name="Rectangle 45"/>
          <p:cNvSpPr>
            <a:spLocks noChangeArrowheads="1"/>
          </p:cNvSpPr>
          <p:nvPr/>
        </p:nvSpPr>
        <p:spPr bwMode="auto">
          <a:xfrm>
            <a:off x="56388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Rectangle 46"/>
          <p:cNvSpPr>
            <a:spLocks noChangeArrowheads="1"/>
          </p:cNvSpPr>
          <p:nvPr/>
        </p:nvSpPr>
        <p:spPr bwMode="auto">
          <a:xfrm>
            <a:off x="60960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4" name="Rectangle 47"/>
          <p:cNvSpPr>
            <a:spLocks noChangeArrowheads="1"/>
          </p:cNvSpPr>
          <p:nvPr/>
        </p:nvSpPr>
        <p:spPr bwMode="auto">
          <a:xfrm>
            <a:off x="65532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5" name="Rectangle 48"/>
          <p:cNvSpPr>
            <a:spLocks noChangeArrowheads="1"/>
          </p:cNvSpPr>
          <p:nvPr/>
        </p:nvSpPr>
        <p:spPr bwMode="auto">
          <a:xfrm>
            <a:off x="70104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6" name="Rectangle 49"/>
          <p:cNvSpPr>
            <a:spLocks noChangeArrowheads="1"/>
          </p:cNvSpPr>
          <p:nvPr/>
        </p:nvSpPr>
        <p:spPr bwMode="auto">
          <a:xfrm>
            <a:off x="74676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Rectangle 50"/>
          <p:cNvSpPr>
            <a:spLocks noChangeArrowheads="1"/>
          </p:cNvSpPr>
          <p:nvPr/>
        </p:nvSpPr>
        <p:spPr bwMode="auto">
          <a:xfrm>
            <a:off x="79248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Rectangle 51"/>
          <p:cNvSpPr>
            <a:spLocks noChangeArrowheads="1"/>
          </p:cNvSpPr>
          <p:nvPr/>
        </p:nvSpPr>
        <p:spPr bwMode="auto">
          <a:xfrm>
            <a:off x="38100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Rectangle 52"/>
          <p:cNvSpPr>
            <a:spLocks noChangeArrowheads="1"/>
          </p:cNvSpPr>
          <p:nvPr/>
        </p:nvSpPr>
        <p:spPr bwMode="auto">
          <a:xfrm>
            <a:off x="42672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Rectangle 53"/>
          <p:cNvSpPr>
            <a:spLocks noChangeArrowheads="1"/>
          </p:cNvSpPr>
          <p:nvPr/>
        </p:nvSpPr>
        <p:spPr bwMode="auto">
          <a:xfrm>
            <a:off x="47244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181600" y="2667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Rectangle 55"/>
          <p:cNvSpPr>
            <a:spLocks noChangeArrowheads="1"/>
          </p:cNvSpPr>
          <p:nvPr/>
        </p:nvSpPr>
        <p:spPr bwMode="auto">
          <a:xfrm>
            <a:off x="56388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Rectangle 56"/>
          <p:cNvSpPr>
            <a:spLocks noChangeArrowheads="1"/>
          </p:cNvSpPr>
          <p:nvPr/>
        </p:nvSpPr>
        <p:spPr bwMode="auto">
          <a:xfrm>
            <a:off x="60960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Rectangle 57"/>
          <p:cNvSpPr>
            <a:spLocks noChangeArrowheads="1"/>
          </p:cNvSpPr>
          <p:nvPr/>
        </p:nvSpPr>
        <p:spPr bwMode="auto">
          <a:xfrm>
            <a:off x="65532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5" name="Rectangle 58"/>
          <p:cNvSpPr>
            <a:spLocks noChangeArrowheads="1"/>
          </p:cNvSpPr>
          <p:nvPr/>
        </p:nvSpPr>
        <p:spPr bwMode="auto">
          <a:xfrm>
            <a:off x="70104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6" name="Rectangle 59"/>
          <p:cNvSpPr>
            <a:spLocks noChangeArrowheads="1"/>
          </p:cNvSpPr>
          <p:nvPr/>
        </p:nvSpPr>
        <p:spPr bwMode="auto">
          <a:xfrm>
            <a:off x="74676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Rectangle 60"/>
          <p:cNvSpPr>
            <a:spLocks noChangeArrowheads="1"/>
          </p:cNvSpPr>
          <p:nvPr/>
        </p:nvSpPr>
        <p:spPr bwMode="auto">
          <a:xfrm>
            <a:off x="79248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Rectangle 61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9" name="Rectangle 62"/>
          <p:cNvSpPr>
            <a:spLocks noChangeArrowheads="1"/>
          </p:cNvSpPr>
          <p:nvPr/>
        </p:nvSpPr>
        <p:spPr bwMode="auto">
          <a:xfrm>
            <a:off x="42672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0" name="Rectangle 63"/>
          <p:cNvSpPr>
            <a:spLocks noChangeArrowheads="1"/>
          </p:cNvSpPr>
          <p:nvPr/>
        </p:nvSpPr>
        <p:spPr bwMode="auto">
          <a:xfrm>
            <a:off x="47244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 bwMode="auto">
          <a:xfrm>
            <a:off x="5181600" y="3048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2" name="Rectangle 65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3" name="Rectangle 66"/>
          <p:cNvSpPr>
            <a:spLocks noChangeArrowheads="1"/>
          </p:cNvSpPr>
          <p:nvPr/>
        </p:nvSpPr>
        <p:spPr bwMode="auto">
          <a:xfrm>
            <a:off x="60960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4" name="Rectangle 67"/>
          <p:cNvSpPr>
            <a:spLocks noChangeArrowheads="1"/>
          </p:cNvSpPr>
          <p:nvPr/>
        </p:nvSpPr>
        <p:spPr bwMode="auto">
          <a:xfrm>
            <a:off x="65532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5" name="Rectangle 68"/>
          <p:cNvSpPr>
            <a:spLocks noChangeArrowheads="1"/>
          </p:cNvSpPr>
          <p:nvPr/>
        </p:nvSpPr>
        <p:spPr bwMode="auto">
          <a:xfrm>
            <a:off x="70104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6" name="Rectangle 69"/>
          <p:cNvSpPr>
            <a:spLocks noChangeArrowheads="1"/>
          </p:cNvSpPr>
          <p:nvPr/>
        </p:nvSpPr>
        <p:spPr bwMode="auto">
          <a:xfrm>
            <a:off x="74676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7" name="Rectangle 70"/>
          <p:cNvSpPr>
            <a:spLocks noChangeArrowheads="1"/>
          </p:cNvSpPr>
          <p:nvPr/>
        </p:nvSpPr>
        <p:spPr bwMode="auto">
          <a:xfrm>
            <a:off x="79248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8" name="Rectangle 71"/>
          <p:cNvSpPr>
            <a:spLocks noChangeArrowheads="1"/>
          </p:cNvSpPr>
          <p:nvPr/>
        </p:nvSpPr>
        <p:spPr bwMode="auto">
          <a:xfrm>
            <a:off x="38100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9" name="Rectangle 72"/>
          <p:cNvSpPr>
            <a:spLocks noChangeArrowheads="1"/>
          </p:cNvSpPr>
          <p:nvPr/>
        </p:nvSpPr>
        <p:spPr bwMode="auto">
          <a:xfrm>
            <a:off x="42672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0" name="Rectangle 73"/>
          <p:cNvSpPr>
            <a:spLocks noChangeArrowheads="1"/>
          </p:cNvSpPr>
          <p:nvPr/>
        </p:nvSpPr>
        <p:spPr bwMode="auto">
          <a:xfrm>
            <a:off x="47244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>
            <a:off x="5181600" y="3429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2" name="Rectangle 75"/>
          <p:cNvSpPr>
            <a:spLocks noChangeArrowheads="1"/>
          </p:cNvSpPr>
          <p:nvPr/>
        </p:nvSpPr>
        <p:spPr bwMode="auto">
          <a:xfrm>
            <a:off x="56388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3" name="Rectangle 76"/>
          <p:cNvSpPr>
            <a:spLocks noChangeArrowheads="1"/>
          </p:cNvSpPr>
          <p:nvPr/>
        </p:nvSpPr>
        <p:spPr bwMode="auto">
          <a:xfrm>
            <a:off x="60960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4" name="Rectangle 77"/>
          <p:cNvSpPr>
            <a:spLocks noChangeArrowheads="1"/>
          </p:cNvSpPr>
          <p:nvPr/>
        </p:nvSpPr>
        <p:spPr bwMode="auto">
          <a:xfrm>
            <a:off x="65532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5" name="Rectangle 78"/>
          <p:cNvSpPr>
            <a:spLocks noChangeArrowheads="1"/>
          </p:cNvSpPr>
          <p:nvPr/>
        </p:nvSpPr>
        <p:spPr bwMode="auto">
          <a:xfrm>
            <a:off x="70104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6" name="Rectangle 79"/>
          <p:cNvSpPr>
            <a:spLocks noChangeArrowheads="1"/>
          </p:cNvSpPr>
          <p:nvPr/>
        </p:nvSpPr>
        <p:spPr bwMode="auto">
          <a:xfrm>
            <a:off x="74676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7" name="Rectangle 80"/>
          <p:cNvSpPr>
            <a:spLocks noChangeArrowheads="1"/>
          </p:cNvSpPr>
          <p:nvPr/>
        </p:nvSpPr>
        <p:spPr bwMode="auto">
          <a:xfrm>
            <a:off x="79248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8" name="Rectangle 81"/>
          <p:cNvSpPr>
            <a:spLocks noChangeArrowheads="1"/>
          </p:cNvSpPr>
          <p:nvPr/>
        </p:nvSpPr>
        <p:spPr bwMode="auto">
          <a:xfrm>
            <a:off x="38100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9" name="Rectangle 82"/>
          <p:cNvSpPr>
            <a:spLocks noChangeArrowheads="1"/>
          </p:cNvSpPr>
          <p:nvPr/>
        </p:nvSpPr>
        <p:spPr bwMode="auto">
          <a:xfrm>
            <a:off x="42672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0" name="Rectangle 83"/>
          <p:cNvSpPr>
            <a:spLocks noChangeArrowheads="1"/>
          </p:cNvSpPr>
          <p:nvPr/>
        </p:nvSpPr>
        <p:spPr bwMode="auto">
          <a:xfrm>
            <a:off x="47244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4"/>
          <p:cNvSpPr/>
          <p:nvPr/>
        </p:nvSpPr>
        <p:spPr bwMode="auto">
          <a:xfrm>
            <a:off x="5181600" y="3810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2" name="Rectangle 85"/>
          <p:cNvSpPr>
            <a:spLocks noChangeArrowheads="1"/>
          </p:cNvSpPr>
          <p:nvPr/>
        </p:nvSpPr>
        <p:spPr bwMode="auto">
          <a:xfrm>
            <a:off x="56388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3" name="Rectangle 86"/>
          <p:cNvSpPr>
            <a:spLocks noChangeArrowheads="1"/>
          </p:cNvSpPr>
          <p:nvPr/>
        </p:nvSpPr>
        <p:spPr bwMode="auto">
          <a:xfrm>
            <a:off x="60960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4" name="Rectangle 87"/>
          <p:cNvSpPr>
            <a:spLocks noChangeArrowheads="1"/>
          </p:cNvSpPr>
          <p:nvPr/>
        </p:nvSpPr>
        <p:spPr bwMode="auto">
          <a:xfrm>
            <a:off x="65532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5" name="Rectangle 88"/>
          <p:cNvSpPr>
            <a:spLocks noChangeArrowheads="1"/>
          </p:cNvSpPr>
          <p:nvPr/>
        </p:nvSpPr>
        <p:spPr bwMode="auto">
          <a:xfrm>
            <a:off x="70104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6" name="Rectangle 89"/>
          <p:cNvSpPr>
            <a:spLocks noChangeArrowheads="1"/>
          </p:cNvSpPr>
          <p:nvPr/>
        </p:nvSpPr>
        <p:spPr bwMode="auto">
          <a:xfrm>
            <a:off x="74676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7" name="Rectangle 90"/>
          <p:cNvSpPr>
            <a:spLocks noChangeArrowheads="1"/>
          </p:cNvSpPr>
          <p:nvPr/>
        </p:nvSpPr>
        <p:spPr bwMode="auto">
          <a:xfrm>
            <a:off x="79248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8" name="TextBox 96"/>
          <p:cNvSpPr txBox="1">
            <a:spLocks noChangeArrowheads="1"/>
          </p:cNvSpPr>
          <p:nvPr/>
        </p:nvSpPr>
        <p:spPr bwMode="auto">
          <a:xfrm>
            <a:off x="152400" y="4691063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charset="0"/>
              </a:rPr>
              <a:t>Data is read directly from the file.</a:t>
            </a:r>
          </a:p>
          <a:p>
            <a:r>
              <a:rPr lang="en-US" dirty="0" smtClean="0">
                <a:latin typeface="Arial" charset="0"/>
              </a:rPr>
              <a:t>1536 </a:t>
            </a:r>
            <a:r>
              <a:rPr lang="en-US" dirty="0">
                <a:latin typeface="Arial" charset="0"/>
              </a:rPr>
              <a:t>seeks are needed to find the starting location of the element. Data is </a:t>
            </a:r>
            <a:r>
              <a:rPr lang="en-US" dirty="0" smtClean="0">
                <a:latin typeface="Arial" charset="0"/>
              </a:rPr>
              <a:t>read using 1536 </a:t>
            </a:r>
            <a:r>
              <a:rPr lang="en-US" dirty="0">
                <a:latin typeface="Arial" charset="0"/>
              </a:rPr>
              <a:t>disk accesses.</a:t>
            </a:r>
            <a:r>
              <a:rPr lang="en-US" dirty="0" smtClean="0"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92" name="Notched Right Arrow 91"/>
          <p:cNvSpPr/>
          <p:nvPr/>
        </p:nvSpPr>
        <p:spPr bwMode="auto">
          <a:xfrm>
            <a:off x="2209800" y="1295400"/>
            <a:ext cx="29718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Curved Left Arrow 94"/>
          <p:cNvSpPr/>
          <p:nvPr/>
        </p:nvSpPr>
        <p:spPr bwMode="auto">
          <a:xfrm>
            <a:off x="8382000" y="1295400"/>
            <a:ext cx="228600" cy="2286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Curved Right Arrow 95"/>
          <p:cNvSpPr/>
          <p:nvPr/>
        </p:nvSpPr>
        <p:spPr bwMode="auto">
          <a:xfrm>
            <a:off x="3581400" y="1524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Notched Right Arrow 97"/>
          <p:cNvSpPr/>
          <p:nvPr/>
        </p:nvSpPr>
        <p:spPr bwMode="auto">
          <a:xfrm>
            <a:off x="5638800" y="12954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Curved Left Arrow 99"/>
          <p:cNvSpPr/>
          <p:nvPr/>
        </p:nvSpPr>
        <p:spPr bwMode="auto">
          <a:xfrm>
            <a:off x="8382000" y="1676400"/>
            <a:ext cx="228600" cy="3048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Curved Right Arrow 101"/>
          <p:cNvSpPr/>
          <p:nvPr/>
        </p:nvSpPr>
        <p:spPr bwMode="auto">
          <a:xfrm>
            <a:off x="3581400" y="1905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Notched Right Arrow 102"/>
          <p:cNvSpPr/>
          <p:nvPr/>
        </p:nvSpPr>
        <p:spPr bwMode="auto">
          <a:xfrm>
            <a:off x="5638800" y="16002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Curved Left Arrow 103"/>
          <p:cNvSpPr/>
          <p:nvPr/>
        </p:nvSpPr>
        <p:spPr bwMode="auto">
          <a:xfrm>
            <a:off x="8382000" y="2057400"/>
            <a:ext cx="228600" cy="2286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Notched Right Arrow 104"/>
          <p:cNvSpPr/>
          <p:nvPr/>
        </p:nvSpPr>
        <p:spPr bwMode="auto">
          <a:xfrm>
            <a:off x="5638800" y="20574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Curved Left Arrow 105"/>
          <p:cNvSpPr/>
          <p:nvPr/>
        </p:nvSpPr>
        <p:spPr bwMode="auto">
          <a:xfrm>
            <a:off x="8382000" y="2362200"/>
            <a:ext cx="228600" cy="3048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Notched Right Arrow 106"/>
          <p:cNvSpPr/>
          <p:nvPr/>
        </p:nvSpPr>
        <p:spPr bwMode="auto">
          <a:xfrm>
            <a:off x="5638800" y="23622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Notched Right Arrow 108"/>
          <p:cNvSpPr/>
          <p:nvPr/>
        </p:nvSpPr>
        <p:spPr bwMode="auto">
          <a:xfrm>
            <a:off x="5638800" y="27432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Curved Right Arrow 110"/>
          <p:cNvSpPr/>
          <p:nvPr/>
        </p:nvSpPr>
        <p:spPr bwMode="auto">
          <a:xfrm>
            <a:off x="3581400" y="2286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Curved Right Arrow 111"/>
          <p:cNvSpPr/>
          <p:nvPr/>
        </p:nvSpPr>
        <p:spPr bwMode="auto">
          <a:xfrm>
            <a:off x="3581400" y="2667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Curved Right Arrow 112"/>
          <p:cNvSpPr/>
          <p:nvPr/>
        </p:nvSpPr>
        <p:spPr bwMode="auto">
          <a:xfrm>
            <a:off x="3581400" y="3048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Curved Right Arrow 113"/>
          <p:cNvSpPr/>
          <p:nvPr/>
        </p:nvSpPr>
        <p:spPr bwMode="auto">
          <a:xfrm>
            <a:off x="3581400" y="3429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Curved Right Arrow 114"/>
          <p:cNvSpPr/>
          <p:nvPr/>
        </p:nvSpPr>
        <p:spPr bwMode="auto">
          <a:xfrm>
            <a:off x="3581400" y="3810000"/>
            <a:ext cx="1600200" cy="3048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Notched Right Arrow 115"/>
          <p:cNvSpPr/>
          <p:nvPr/>
        </p:nvSpPr>
        <p:spPr bwMode="auto">
          <a:xfrm>
            <a:off x="5638800" y="32004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Notched Right Arrow 116"/>
          <p:cNvSpPr/>
          <p:nvPr/>
        </p:nvSpPr>
        <p:spPr bwMode="auto">
          <a:xfrm>
            <a:off x="5638800" y="3581400"/>
            <a:ext cx="2743200" cy="152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Curved Left Arrow 117"/>
          <p:cNvSpPr/>
          <p:nvPr/>
        </p:nvSpPr>
        <p:spPr bwMode="auto">
          <a:xfrm>
            <a:off x="8382000" y="2819400"/>
            <a:ext cx="228600" cy="3048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Curved Left Arrow 118"/>
          <p:cNvSpPr/>
          <p:nvPr/>
        </p:nvSpPr>
        <p:spPr bwMode="auto">
          <a:xfrm>
            <a:off x="8305800" y="3276600"/>
            <a:ext cx="304800" cy="2286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rved Left Arrow 119"/>
          <p:cNvSpPr/>
          <p:nvPr/>
        </p:nvSpPr>
        <p:spPr bwMode="auto">
          <a:xfrm>
            <a:off x="8382000" y="3657600"/>
            <a:ext cx="304800" cy="228600"/>
          </a:xfrm>
          <a:prstGeom prst="curvedLeftArrow">
            <a:avLst>
              <a:gd name="adj1" fmla="val 25000"/>
              <a:gd name="adj2" fmla="val 3539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61" name="TextBox 120"/>
          <p:cNvSpPr txBox="1">
            <a:spLocks noChangeArrowheads="1"/>
          </p:cNvSpPr>
          <p:nvPr/>
        </p:nvSpPr>
        <p:spPr bwMode="auto">
          <a:xfrm>
            <a:off x="1490663" y="2581275"/>
            <a:ext cx="1604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charset="0"/>
              </a:rPr>
              <a:t>1536 </a:t>
            </a:r>
            <a:r>
              <a:rPr lang="en-US" dirty="0">
                <a:latin typeface="Arial" charset="0"/>
              </a:rPr>
              <a:t>rows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810000" y="1143000"/>
            <a:ext cx="4572000" cy="3048000"/>
          </a:xfrm>
          <a:prstGeom prst="rect">
            <a:avLst/>
          </a:prstGeom>
          <a:noFill/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Accessing </a:t>
            </a:r>
            <a:r>
              <a:rPr lang="en-US" sz="3200" dirty="0" smtClean="0"/>
              <a:t>EDR/VIIRS/IMG_TC file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Arial" charset="0"/>
                <a:cs typeface="Arial" charset="0"/>
              </a:rPr>
              <a:t>Case 2: Cache size 40MB is used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Reading the whole dataset 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Good performance (one 40MB read)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Sub-setting: 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The whole chunk is read into cache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Both reads by row or column give good performance</a:t>
            </a:r>
          </a:p>
          <a:p>
            <a:endParaRPr lang="en-US" sz="26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3C63B-0A37-B346-ADA9-F3BB24FE92AF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cs typeface="Arial" charset="0"/>
              </a:rPr>
              <a:t>Accessing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smtClean="0"/>
              <a:t>EDR/VIIRS/IMG_TC file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C86EB-935A-B04A-AB8B-0B9C53AFDBDF}" type="slidenum">
              <a:rPr lang="en-US"/>
              <a:pPr/>
              <a:t>26</a:t>
            </a:fld>
            <a:endParaRPr 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096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10668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15240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981200" y="1143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24384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28956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33528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38100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42672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4724400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6096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10668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23"/>
          <p:cNvSpPr>
            <a:spLocks noChangeArrowheads="1"/>
          </p:cNvSpPr>
          <p:nvPr/>
        </p:nvSpPr>
        <p:spPr bwMode="auto">
          <a:xfrm>
            <a:off x="15240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1981200" y="1524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Rectangle 25"/>
          <p:cNvSpPr>
            <a:spLocks noChangeArrowheads="1"/>
          </p:cNvSpPr>
          <p:nvPr/>
        </p:nvSpPr>
        <p:spPr bwMode="auto">
          <a:xfrm>
            <a:off x="24384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Rectangle 26"/>
          <p:cNvSpPr>
            <a:spLocks noChangeArrowheads="1"/>
          </p:cNvSpPr>
          <p:nvPr/>
        </p:nvSpPr>
        <p:spPr bwMode="auto">
          <a:xfrm>
            <a:off x="28956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Rectangle 27"/>
          <p:cNvSpPr>
            <a:spLocks noChangeArrowheads="1"/>
          </p:cNvSpPr>
          <p:nvPr/>
        </p:nvSpPr>
        <p:spPr bwMode="auto">
          <a:xfrm>
            <a:off x="33528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Rectangle 28"/>
          <p:cNvSpPr>
            <a:spLocks noChangeArrowheads="1"/>
          </p:cNvSpPr>
          <p:nvPr/>
        </p:nvSpPr>
        <p:spPr bwMode="auto">
          <a:xfrm>
            <a:off x="38100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Rectangle 29"/>
          <p:cNvSpPr>
            <a:spLocks noChangeArrowheads="1"/>
          </p:cNvSpPr>
          <p:nvPr/>
        </p:nvSpPr>
        <p:spPr bwMode="auto">
          <a:xfrm>
            <a:off x="42672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Rectangle 30"/>
          <p:cNvSpPr>
            <a:spLocks noChangeArrowheads="1"/>
          </p:cNvSpPr>
          <p:nvPr/>
        </p:nvSpPr>
        <p:spPr bwMode="auto">
          <a:xfrm>
            <a:off x="4724400" y="1524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Rectangle 31"/>
          <p:cNvSpPr>
            <a:spLocks noChangeArrowheads="1"/>
          </p:cNvSpPr>
          <p:nvPr/>
        </p:nvSpPr>
        <p:spPr bwMode="auto">
          <a:xfrm>
            <a:off x="6096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Rectangle 32"/>
          <p:cNvSpPr>
            <a:spLocks noChangeArrowheads="1"/>
          </p:cNvSpPr>
          <p:nvPr/>
        </p:nvSpPr>
        <p:spPr bwMode="auto">
          <a:xfrm>
            <a:off x="10668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Rectangle 33"/>
          <p:cNvSpPr>
            <a:spLocks noChangeArrowheads="1"/>
          </p:cNvSpPr>
          <p:nvPr/>
        </p:nvSpPr>
        <p:spPr bwMode="auto">
          <a:xfrm>
            <a:off x="15240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1981200" y="1905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2" name="Rectangle 35"/>
          <p:cNvSpPr>
            <a:spLocks noChangeArrowheads="1"/>
          </p:cNvSpPr>
          <p:nvPr/>
        </p:nvSpPr>
        <p:spPr bwMode="auto">
          <a:xfrm>
            <a:off x="24384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Rectangle 36"/>
          <p:cNvSpPr>
            <a:spLocks noChangeArrowheads="1"/>
          </p:cNvSpPr>
          <p:nvPr/>
        </p:nvSpPr>
        <p:spPr bwMode="auto">
          <a:xfrm>
            <a:off x="28956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4" name="Rectangle 37"/>
          <p:cNvSpPr>
            <a:spLocks noChangeArrowheads="1"/>
          </p:cNvSpPr>
          <p:nvPr/>
        </p:nvSpPr>
        <p:spPr bwMode="auto">
          <a:xfrm>
            <a:off x="33528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Rectangle 38"/>
          <p:cNvSpPr>
            <a:spLocks noChangeArrowheads="1"/>
          </p:cNvSpPr>
          <p:nvPr/>
        </p:nvSpPr>
        <p:spPr bwMode="auto">
          <a:xfrm>
            <a:off x="38100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Rectangle 39"/>
          <p:cNvSpPr>
            <a:spLocks noChangeArrowheads="1"/>
          </p:cNvSpPr>
          <p:nvPr/>
        </p:nvSpPr>
        <p:spPr bwMode="auto">
          <a:xfrm>
            <a:off x="42672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Rectangle 40"/>
          <p:cNvSpPr>
            <a:spLocks noChangeArrowheads="1"/>
          </p:cNvSpPr>
          <p:nvPr/>
        </p:nvSpPr>
        <p:spPr bwMode="auto">
          <a:xfrm>
            <a:off x="4724400" y="1905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8" name="Rectangle 41"/>
          <p:cNvSpPr>
            <a:spLocks noChangeArrowheads="1"/>
          </p:cNvSpPr>
          <p:nvPr/>
        </p:nvSpPr>
        <p:spPr bwMode="auto">
          <a:xfrm>
            <a:off x="6096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Rectangle 42"/>
          <p:cNvSpPr>
            <a:spLocks noChangeArrowheads="1"/>
          </p:cNvSpPr>
          <p:nvPr/>
        </p:nvSpPr>
        <p:spPr bwMode="auto">
          <a:xfrm>
            <a:off x="10668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0" name="Rectangle 43"/>
          <p:cNvSpPr>
            <a:spLocks noChangeArrowheads="1"/>
          </p:cNvSpPr>
          <p:nvPr/>
        </p:nvSpPr>
        <p:spPr bwMode="auto">
          <a:xfrm>
            <a:off x="15240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1981200" y="2286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2" name="Rectangle 45"/>
          <p:cNvSpPr>
            <a:spLocks noChangeArrowheads="1"/>
          </p:cNvSpPr>
          <p:nvPr/>
        </p:nvSpPr>
        <p:spPr bwMode="auto">
          <a:xfrm>
            <a:off x="24384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Rectangle 46"/>
          <p:cNvSpPr>
            <a:spLocks noChangeArrowheads="1"/>
          </p:cNvSpPr>
          <p:nvPr/>
        </p:nvSpPr>
        <p:spPr bwMode="auto">
          <a:xfrm>
            <a:off x="28956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4" name="Rectangle 47"/>
          <p:cNvSpPr>
            <a:spLocks noChangeArrowheads="1"/>
          </p:cNvSpPr>
          <p:nvPr/>
        </p:nvSpPr>
        <p:spPr bwMode="auto">
          <a:xfrm>
            <a:off x="33528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5" name="Rectangle 48"/>
          <p:cNvSpPr>
            <a:spLocks noChangeArrowheads="1"/>
          </p:cNvSpPr>
          <p:nvPr/>
        </p:nvSpPr>
        <p:spPr bwMode="auto">
          <a:xfrm>
            <a:off x="38100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6" name="Rectangle 49"/>
          <p:cNvSpPr>
            <a:spLocks noChangeArrowheads="1"/>
          </p:cNvSpPr>
          <p:nvPr/>
        </p:nvSpPr>
        <p:spPr bwMode="auto">
          <a:xfrm>
            <a:off x="42672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Rectangle 50"/>
          <p:cNvSpPr>
            <a:spLocks noChangeArrowheads="1"/>
          </p:cNvSpPr>
          <p:nvPr/>
        </p:nvSpPr>
        <p:spPr bwMode="auto">
          <a:xfrm>
            <a:off x="4724400" y="2286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Rectangle 52"/>
          <p:cNvSpPr>
            <a:spLocks noChangeArrowheads="1"/>
          </p:cNvSpPr>
          <p:nvPr/>
        </p:nvSpPr>
        <p:spPr bwMode="auto">
          <a:xfrm>
            <a:off x="10668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Rectangle 53"/>
          <p:cNvSpPr>
            <a:spLocks noChangeArrowheads="1"/>
          </p:cNvSpPr>
          <p:nvPr/>
        </p:nvSpPr>
        <p:spPr bwMode="auto">
          <a:xfrm>
            <a:off x="15240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1981200" y="2667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Rectangle 55"/>
          <p:cNvSpPr>
            <a:spLocks noChangeArrowheads="1"/>
          </p:cNvSpPr>
          <p:nvPr/>
        </p:nvSpPr>
        <p:spPr bwMode="auto">
          <a:xfrm>
            <a:off x="24384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Rectangle 56"/>
          <p:cNvSpPr>
            <a:spLocks noChangeArrowheads="1"/>
          </p:cNvSpPr>
          <p:nvPr/>
        </p:nvSpPr>
        <p:spPr bwMode="auto">
          <a:xfrm>
            <a:off x="28956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Rectangle 57"/>
          <p:cNvSpPr>
            <a:spLocks noChangeArrowheads="1"/>
          </p:cNvSpPr>
          <p:nvPr/>
        </p:nvSpPr>
        <p:spPr bwMode="auto">
          <a:xfrm>
            <a:off x="33528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5" name="Rectangle 58"/>
          <p:cNvSpPr>
            <a:spLocks noChangeArrowheads="1"/>
          </p:cNvSpPr>
          <p:nvPr/>
        </p:nvSpPr>
        <p:spPr bwMode="auto">
          <a:xfrm>
            <a:off x="38100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6" name="Rectangle 59"/>
          <p:cNvSpPr>
            <a:spLocks noChangeArrowheads="1"/>
          </p:cNvSpPr>
          <p:nvPr/>
        </p:nvSpPr>
        <p:spPr bwMode="auto">
          <a:xfrm>
            <a:off x="42672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Rectangle 60"/>
          <p:cNvSpPr>
            <a:spLocks noChangeArrowheads="1"/>
          </p:cNvSpPr>
          <p:nvPr/>
        </p:nvSpPr>
        <p:spPr bwMode="auto">
          <a:xfrm>
            <a:off x="4724400" y="266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Rectangle 61"/>
          <p:cNvSpPr>
            <a:spLocks noChangeArrowheads="1"/>
          </p:cNvSpPr>
          <p:nvPr/>
        </p:nvSpPr>
        <p:spPr bwMode="auto">
          <a:xfrm>
            <a:off x="6096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9" name="Rectangle 62"/>
          <p:cNvSpPr>
            <a:spLocks noChangeArrowheads="1"/>
          </p:cNvSpPr>
          <p:nvPr/>
        </p:nvSpPr>
        <p:spPr bwMode="auto">
          <a:xfrm>
            <a:off x="10668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0" name="Rectangle 63"/>
          <p:cNvSpPr>
            <a:spLocks noChangeArrowheads="1"/>
          </p:cNvSpPr>
          <p:nvPr/>
        </p:nvSpPr>
        <p:spPr bwMode="auto">
          <a:xfrm>
            <a:off x="15240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 bwMode="auto">
          <a:xfrm>
            <a:off x="1981200" y="3048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2" name="Rectangle 65"/>
          <p:cNvSpPr>
            <a:spLocks noChangeArrowheads="1"/>
          </p:cNvSpPr>
          <p:nvPr/>
        </p:nvSpPr>
        <p:spPr bwMode="auto">
          <a:xfrm>
            <a:off x="24384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3" name="Rectangle 66"/>
          <p:cNvSpPr>
            <a:spLocks noChangeArrowheads="1"/>
          </p:cNvSpPr>
          <p:nvPr/>
        </p:nvSpPr>
        <p:spPr bwMode="auto">
          <a:xfrm>
            <a:off x="28956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4" name="Rectangle 67"/>
          <p:cNvSpPr>
            <a:spLocks noChangeArrowheads="1"/>
          </p:cNvSpPr>
          <p:nvPr/>
        </p:nvSpPr>
        <p:spPr bwMode="auto">
          <a:xfrm>
            <a:off x="33528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5" name="Rectangle 68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6" name="Rectangle 69"/>
          <p:cNvSpPr>
            <a:spLocks noChangeArrowheads="1"/>
          </p:cNvSpPr>
          <p:nvPr/>
        </p:nvSpPr>
        <p:spPr bwMode="auto">
          <a:xfrm>
            <a:off x="42672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7" name="Rectangle 70"/>
          <p:cNvSpPr>
            <a:spLocks noChangeArrowheads="1"/>
          </p:cNvSpPr>
          <p:nvPr/>
        </p:nvSpPr>
        <p:spPr bwMode="auto">
          <a:xfrm>
            <a:off x="4724400" y="3048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8" name="Rectangle 71"/>
          <p:cNvSpPr>
            <a:spLocks noChangeArrowheads="1"/>
          </p:cNvSpPr>
          <p:nvPr/>
        </p:nvSpPr>
        <p:spPr bwMode="auto">
          <a:xfrm>
            <a:off x="6096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9" name="Rectangle 72"/>
          <p:cNvSpPr>
            <a:spLocks noChangeArrowheads="1"/>
          </p:cNvSpPr>
          <p:nvPr/>
        </p:nvSpPr>
        <p:spPr bwMode="auto">
          <a:xfrm>
            <a:off x="10668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0" name="Rectangle 73"/>
          <p:cNvSpPr>
            <a:spLocks noChangeArrowheads="1"/>
          </p:cNvSpPr>
          <p:nvPr/>
        </p:nvSpPr>
        <p:spPr bwMode="auto">
          <a:xfrm>
            <a:off x="15240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>
            <a:off x="1981200" y="3429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2" name="Rectangle 75"/>
          <p:cNvSpPr>
            <a:spLocks noChangeArrowheads="1"/>
          </p:cNvSpPr>
          <p:nvPr/>
        </p:nvSpPr>
        <p:spPr bwMode="auto">
          <a:xfrm>
            <a:off x="24384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3" name="Rectangle 76"/>
          <p:cNvSpPr>
            <a:spLocks noChangeArrowheads="1"/>
          </p:cNvSpPr>
          <p:nvPr/>
        </p:nvSpPr>
        <p:spPr bwMode="auto">
          <a:xfrm>
            <a:off x="28956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4" name="Rectangle 77"/>
          <p:cNvSpPr>
            <a:spLocks noChangeArrowheads="1"/>
          </p:cNvSpPr>
          <p:nvPr/>
        </p:nvSpPr>
        <p:spPr bwMode="auto">
          <a:xfrm>
            <a:off x="33528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5" name="Rectangle 78"/>
          <p:cNvSpPr>
            <a:spLocks noChangeArrowheads="1"/>
          </p:cNvSpPr>
          <p:nvPr/>
        </p:nvSpPr>
        <p:spPr bwMode="auto">
          <a:xfrm>
            <a:off x="38100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6" name="Rectangle 79"/>
          <p:cNvSpPr>
            <a:spLocks noChangeArrowheads="1"/>
          </p:cNvSpPr>
          <p:nvPr/>
        </p:nvSpPr>
        <p:spPr bwMode="auto">
          <a:xfrm>
            <a:off x="42672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7" name="Rectangle 80"/>
          <p:cNvSpPr>
            <a:spLocks noChangeArrowheads="1"/>
          </p:cNvSpPr>
          <p:nvPr/>
        </p:nvSpPr>
        <p:spPr bwMode="auto">
          <a:xfrm>
            <a:off x="4724400" y="3429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8" name="Rectangle 81"/>
          <p:cNvSpPr>
            <a:spLocks noChangeArrowheads="1"/>
          </p:cNvSpPr>
          <p:nvPr/>
        </p:nvSpPr>
        <p:spPr bwMode="auto">
          <a:xfrm>
            <a:off x="6096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9" name="Rectangle 82"/>
          <p:cNvSpPr>
            <a:spLocks noChangeArrowheads="1"/>
          </p:cNvSpPr>
          <p:nvPr/>
        </p:nvSpPr>
        <p:spPr bwMode="auto">
          <a:xfrm>
            <a:off x="10668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0" name="Rectangle 83"/>
          <p:cNvSpPr>
            <a:spLocks noChangeArrowheads="1"/>
          </p:cNvSpPr>
          <p:nvPr/>
        </p:nvSpPr>
        <p:spPr bwMode="auto">
          <a:xfrm>
            <a:off x="15240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4"/>
          <p:cNvSpPr/>
          <p:nvPr/>
        </p:nvSpPr>
        <p:spPr bwMode="auto">
          <a:xfrm>
            <a:off x="1981200" y="3810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2" name="Rectangle 85"/>
          <p:cNvSpPr>
            <a:spLocks noChangeArrowheads="1"/>
          </p:cNvSpPr>
          <p:nvPr/>
        </p:nvSpPr>
        <p:spPr bwMode="auto">
          <a:xfrm>
            <a:off x="24384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3" name="Rectangle 86"/>
          <p:cNvSpPr>
            <a:spLocks noChangeArrowheads="1"/>
          </p:cNvSpPr>
          <p:nvPr/>
        </p:nvSpPr>
        <p:spPr bwMode="auto">
          <a:xfrm>
            <a:off x="28956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4" name="Rectangle 87"/>
          <p:cNvSpPr>
            <a:spLocks noChangeArrowheads="1"/>
          </p:cNvSpPr>
          <p:nvPr/>
        </p:nvSpPr>
        <p:spPr bwMode="auto">
          <a:xfrm>
            <a:off x="33528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5" name="Rectangle 88"/>
          <p:cNvSpPr>
            <a:spLocks noChangeArrowheads="1"/>
          </p:cNvSpPr>
          <p:nvPr/>
        </p:nvSpPr>
        <p:spPr bwMode="auto">
          <a:xfrm>
            <a:off x="38100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6" name="Rectangle 89"/>
          <p:cNvSpPr>
            <a:spLocks noChangeArrowheads="1"/>
          </p:cNvSpPr>
          <p:nvPr/>
        </p:nvSpPr>
        <p:spPr bwMode="auto">
          <a:xfrm>
            <a:off x="42672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7" name="Rectangle 90"/>
          <p:cNvSpPr>
            <a:spLocks noChangeArrowheads="1"/>
          </p:cNvSpPr>
          <p:nvPr/>
        </p:nvSpPr>
        <p:spPr bwMode="auto">
          <a:xfrm>
            <a:off x="4724400" y="3810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8" name="TextBox 96"/>
          <p:cNvSpPr txBox="1">
            <a:spLocks noChangeArrowheads="1"/>
          </p:cNvSpPr>
          <p:nvPr/>
        </p:nvSpPr>
        <p:spPr bwMode="auto">
          <a:xfrm>
            <a:off x="152400" y="5200472"/>
            <a:ext cx="8991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charset="0"/>
              </a:rPr>
              <a:t>1 read from disk is needed to read the chunk</a:t>
            </a:r>
          </a:p>
          <a:p>
            <a:r>
              <a:rPr lang="en-US" dirty="0" smtClean="0">
                <a:latin typeface="Arial" charset="0"/>
              </a:rPr>
              <a:t>Column is copied from cache to an application buffer </a:t>
            </a:r>
          </a:p>
          <a:p>
            <a:endParaRPr lang="en-US" dirty="0"/>
          </a:p>
        </p:txBody>
      </p:sp>
      <p:sp>
        <p:nvSpPr>
          <p:cNvPr id="110" name="Rectangle 109"/>
          <p:cNvSpPr/>
          <p:nvPr/>
        </p:nvSpPr>
        <p:spPr bwMode="auto">
          <a:xfrm>
            <a:off x="609600" y="1143000"/>
            <a:ext cx="4572000" cy="3048000"/>
          </a:xfrm>
          <a:prstGeom prst="rect">
            <a:avLst/>
          </a:prstGeom>
          <a:noFill/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010400" y="1143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121"/>
          <p:cNvSpPr/>
          <p:nvPr/>
        </p:nvSpPr>
        <p:spPr bwMode="auto">
          <a:xfrm>
            <a:off x="7010400" y="1524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22"/>
          <p:cNvSpPr/>
          <p:nvPr/>
        </p:nvSpPr>
        <p:spPr bwMode="auto">
          <a:xfrm>
            <a:off x="7010400" y="1905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23"/>
          <p:cNvSpPr/>
          <p:nvPr/>
        </p:nvSpPr>
        <p:spPr bwMode="auto">
          <a:xfrm>
            <a:off x="7010400" y="2286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4"/>
          <p:cNvSpPr/>
          <p:nvPr/>
        </p:nvSpPr>
        <p:spPr bwMode="auto">
          <a:xfrm>
            <a:off x="7010400" y="2667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125"/>
          <p:cNvSpPr/>
          <p:nvPr/>
        </p:nvSpPr>
        <p:spPr bwMode="auto">
          <a:xfrm>
            <a:off x="7010400" y="3048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6"/>
          <p:cNvSpPr/>
          <p:nvPr/>
        </p:nvSpPr>
        <p:spPr bwMode="auto">
          <a:xfrm>
            <a:off x="7010400" y="3429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 bwMode="auto">
          <a:xfrm>
            <a:off x="7010400" y="3810000"/>
            <a:ext cx="457200" cy="3810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8"/>
          <p:cNvSpPr/>
          <p:nvPr/>
        </p:nvSpPr>
        <p:spPr bwMode="auto">
          <a:xfrm>
            <a:off x="6324600" y="1143000"/>
            <a:ext cx="2057400" cy="304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Right Arrow 129"/>
          <p:cNvSpPr/>
          <p:nvPr/>
        </p:nvSpPr>
        <p:spPr bwMode="auto">
          <a:xfrm>
            <a:off x="2438400" y="2514600"/>
            <a:ext cx="4572000" cy="304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00200" y="4267200"/>
            <a:ext cx="259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Chunk in memory</a:t>
            </a:r>
            <a:endParaRPr lang="en-US" dirty="0">
              <a:latin typeface="+mn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181730" y="4267200"/>
            <a:ext cx="257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Application buffer</a:t>
            </a:r>
            <a:endParaRPr lang="en-US" dirty="0">
              <a:latin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129456" y="1981200"/>
            <a:ext cx="1347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memcpy</a:t>
            </a:r>
            <a:endParaRPr lang="en-US" dirty="0">
              <a:latin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1000" y="6231467"/>
            <a:ext cx="772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Note on writing: Twice as much data (first row with whole chunk, then directly to the file since no compression is enabled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9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2B9FC-8763-0549-B138-92A068B2B4C5}" type="slidenum">
              <a:rPr lang="en-US"/>
              <a:pPr/>
              <a:t>27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27288"/>
            <a:ext cx="77724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Possible performance issues for NPOESS data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Accessing </a:t>
            </a:r>
            <a:r>
              <a:rPr lang="en-US" sz="3200" dirty="0" smtClean="0"/>
              <a:t>EDR/VIIRS/IMG_TC file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Arial" charset="0"/>
                <a:cs typeface="Arial" charset="0"/>
              </a:rPr>
              <a:t>Case 3: Example: h5repack is used to compress dataset “Latitude”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h5repack uses default chunk cache size 1 MB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The whole dataset doesn’t fit into internal h5repack buffer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h5repack writes the dataset by </a:t>
            </a:r>
            <a:r>
              <a:rPr lang="en-US" sz="2600" dirty="0" err="1" smtClean="0">
                <a:latin typeface="Arial" charset="0"/>
                <a:cs typeface="Arial" charset="0"/>
              </a:rPr>
              <a:t>hyperslabs</a:t>
            </a:r>
            <a:r>
              <a:rPr lang="en-US" sz="2600" dirty="0" smtClean="0">
                <a:latin typeface="Arial" charset="0"/>
                <a:cs typeface="Arial" charset="0"/>
              </a:rPr>
              <a:t> (160 rows at a time ~1MB , 40 </a:t>
            </a:r>
            <a:r>
              <a:rPr lang="en-US" sz="2600" dirty="0" err="1" smtClean="0">
                <a:latin typeface="Arial" charset="0"/>
                <a:cs typeface="Arial" charset="0"/>
              </a:rPr>
              <a:t>hyperslabs</a:t>
            </a:r>
            <a:r>
              <a:rPr lang="en-US" sz="2600" dirty="0" smtClean="0">
                <a:latin typeface="Arial" charset="0"/>
                <a:cs typeface="Arial" charset="0"/>
              </a:rPr>
              <a:t> total)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Performance will be poor</a:t>
            </a:r>
          </a:p>
          <a:p>
            <a:r>
              <a:rPr lang="en-US" sz="2600" dirty="0" smtClean="0">
                <a:latin typeface="Arial" charset="0"/>
                <a:cs typeface="Arial" charset="0"/>
              </a:rPr>
              <a:t>Why?</a:t>
            </a:r>
          </a:p>
          <a:p>
            <a:endParaRPr lang="en-US" sz="2600" dirty="0" smtClean="0">
              <a:latin typeface="Arial" charset="0"/>
              <a:cs typeface="Arial" charset="0"/>
            </a:endParaRPr>
          </a:p>
          <a:p>
            <a:endParaRPr lang="en-US" sz="26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3C63B-0A37-B346-ADA9-F3BB24FE92A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compressed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i="1" dirty="0" smtClean="0">
                <a:latin typeface="Arial" charset="0"/>
                <a:cs typeface="Arial" charset="0"/>
              </a:rPr>
              <a:t>For each </a:t>
            </a:r>
            <a:r>
              <a:rPr lang="en-US" sz="2400" i="1" dirty="0" err="1" smtClean="0">
                <a:latin typeface="Arial" charset="0"/>
                <a:cs typeface="Arial" charset="0"/>
              </a:rPr>
              <a:t>hyperslab</a:t>
            </a:r>
            <a:r>
              <a:rPr lang="en-US" sz="2400" i="1" dirty="0" smtClean="0">
                <a:latin typeface="Arial" charset="0"/>
                <a:cs typeface="Arial" charset="0"/>
              </a:rPr>
              <a:t> (40 total)</a:t>
            </a:r>
          </a:p>
          <a:p>
            <a:pPr marL="1828800" lvl="3" indent="-457200"/>
            <a:r>
              <a:rPr lang="en-US" sz="2200" i="1" dirty="0" smtClean="0">
                <a:latin typeface="Arial" charset="0"/>
                <a:cs typeface="Arial" charset="0"/>
              </a:rPr>
              <a:t>Fill chunk with the first 160 rows, compress, write to a file</a:t>
            </a:r>
          </a:p>
          <a:p>
            <a:pPr marL="1828800" lvl="3" indent="-457200"/>
            <a:r>
              <a:rPr lang="en-US" sz="2200" i="1" dirty="0" smtClean="0">
                <a:latin typeface="Arial" charset="0"/>
                <a:cs typeface="Arial" charset="0"/>
              </a:rPr>
              <a:t>For each </a:t>
            </a:r>
            <a:r>
              <a:rPr lang="en-US" sz="2200" i="1" dirty="0" err="1" smtClean="0">
                <a:latin typeface="Arial" charset="0"/>
                <a:cs typeface="Arial" charset="0"/>
              </a:rPr>
              <a:t>hyperslab</a:t>
            </a:r>
            <a:r>
              <a:rPr lang="en-US" sz="2200" i="1" dirty="0" smtClean="0">
                <a:latin typeface="Arial" charset="0"/>
                <a:cs typeface="Arial" charset="0"/>
              </a:rPr>
              <a:t> (39 </a:t>
            </a:r>
            <a:r>
              <a:rPr lang="en-US" sz="2200" i="1" dirty="0" err="1" smtClean="0">
                <a:latin typeface="Arial" charset="0"/>
                <a:cs typeface="Arial" charset="0"/>
              </a:rPr>
              <a:t>hyperslabs</a:t>
            </a:r>
            <a:r>
              <a:rPr lang="en-US" sz="2200" i="1" dirty="0" smtClean="0">
                <a:latin typeface="Arial" charset="0"/>
                <a:cs typeface="Arial" charset="0"/>
              </a:rPr>
              <a:t>)</a:t>
            </a:r>
          </a:p>
          <a:p>
            <a:pPr marL="2286000" lvl="4" indent="-457200"/>
            <a:r>
              <a:rPr lang="en-US" sz="2200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Read</a:t>
            </a:r>
            <a:r>
              <a:rPr lang="en-US" sz="2200" i="1" dirty="0" smtClean="0">
                <a:latin typeface="Arial" charset="0"/>
                <a:cs typeface="Arial" charset="0"/>
              </a:rPr>
              <a:t> chunk back, uncompress</a:t>
            </a:r>
          </a:p>
          <a:p>
            <a:pPr marL="2286000" lvl="4" indent="-457200"/>
            <a:r>
              <a:rPr lang="en-US" sz="2200" i="1" dirty="0" smtClean="0">
                <a:latin typeface="Arial" charset="0"/>
                <a:cs typeface="Arial" charset="0"/>
              </a:rPr>
              <a:t>Fill chunk with the </a:t>
            </a:r>
            <a:r>
              <a:rPr lang="en-US" sz="2200" i="1" dirty="0" err="1" smtClean="0">
                <a:latin typeface="Arial" charset="0"/>
                <a:cs typeface="Arial" charset="0"/>
              </a:rPr>
              <a:t>hyperslab</a:t>
            </a:r>
            <a:endParaRPr lang="en-US" sz="2200" i="1" dirty="0" smtClean="0">
              <a:latin typeface="Arial" charset="0"/>
              <a:cs typeface="Arial" charset="0"/>
            </a:endParaRPr>
          </a:p>
          <a:p>
            <a:pPr marL="2286000" lvl="4" indent="-457200"/>
            <a:r>
              <a:rPr lang="en-US" sz="2200" i="1" dirty="0" smtClean="0">
                <a:latin typeface="Arial" charset="0"/>
                <a:cs typeface="Arial" charset="0"/>
              </a:rPr>
              <a:t>Compress</a:t>
            </a:r>
          </a:p>
          <a:p>
            <a:pPr marL="2286000" lvl="4" indent="-457200"/>
            <a:r>
              <a:rPr lang="en-US" sz="2200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Write</a:t>
            </a:r>
            <a:r>
              <a:rPr lang="en-US" sz="2200" i="1" dirty="0" smtClean="0">
                <a:latin typeface="Arial" charset="0"/>
                <a:cs typeface="Arial" charset="0"/>
              </a:rPr>
              <a:t> chunk to a file</a:t>
            </a:r>
          </a:p>
          <a:p>
            <a:pPr marL="1828800" lvl="3" indent="-457200"/>
            <a:r>
              <a:rPr lang="en-US" sz="2200" i="1" dirty="0" smtClean="0">
                <a:latin typeface="Arial" charset="0"/>
                <a:cs typeface="Arial" charset="0"/>
              </a:rPr>
              <a:t>End For</a:t>
            </a:r>
          </a:p>
          <a:p>
            <a:pPr lvl="1"/>
            <a:r>
              <a:rPr lang="en-US" sz="2400" i="1" dirty="0" smtClean="0">
                <a:latin typeface="Arial" charset="0"/>
                <a:cs typeface="Arial" charset="0"/>
              </a:rPr>
              <a:t>End For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Total disk accesses 40 x(1+2x39)= 3160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Total data written and read ? ~80 </a:t>
            </a:r>
            <a:r>
              <a:rPr lang="en-US" sz="2400" dirty="0" err="1" smtClean="0">
                <a:latin typeface="Arial" charset="0"/>
                <a:cs typeface="Arial" charset="0"/>
              </a:rPr>
              <a:t>x</a:t>
            </a:r>
            <a:r>
              <a:rPr lang="en-US" sz="2400" dirty="0" smtClean="0">
                <a:latin typeface="Arial" charset="0"/>
                <a:cs typeface="Arial" charset="0"/>
              </a:rPr>
              <a:t> (size of compressed chunk 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F092-38A5-4F33-8348-61514E95757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9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2B9FC-8763-0549-B138-92A068B2B4C5}" type="slidenum">
              <a:rPr lang="en-US"/>
              <a:pPr/>
              <a:t>3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3600"/>
            <a:ext cx="8153400" cy="2830512"/>
          </a:xfrm>
        </p:spPr>
        <p:txBody>
          <a:bodyPr/>
          <a:lstStyle/>
          <a:p>
            <a:pPr marL="914400" lvl="1" indent="-514350"/>
            <a:r>
              <a:rPr lang="en-US" sz="4800" dirty="0" smtClean="0">
                <a:solidFill>
                  <a:schemeClr val="tx1"/>
                </a:solidFill>
              </a:rPr>
              <a:t>Example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Usage of Chunking with NPOESS/NPP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compressed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Note: HDF5 tools should detect such behavior and increase chunk cache size (on our to-do list)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NPOESS applications may face the same problem</a:t>
            </a: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F092-38A5-4F33-8348-61514E95757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8288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59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03F3F-5271-494D-9B87-F80CBF7729D7}" type="slidenum">
              <a:rPr lang="en-US"/>
              <a:pPr/>
              <a:t>31</a:t>
            </a:fld>
            <a:endParaRPr lang="en-US"/>
          </a:p>
        </p:txBody>
      </p:sp>
      <p:sp>
        <p:nvSpPr>
          <p:cNvPr id="194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077200" cy="3810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Backward/forward compatibility issues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752600" cy="228600"/>
          </a:xfrm>
        </p:spPr>
        <p:txBody>
          <a:bodyPr/>
          <a:lstStyle/>
          <a:p>
            <a:r>
              <a:rPr lang="en-US" dirty="0" smtClean="0"/>
              <a:t>December 15,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5FD-18E9-D74D-9418-FCA1ED6E9A3C}" type="slidenum">
              <a:rPr lang="en-US"/>
              <a:pPr/>
              <a:t>32</a:t>
            </a:fld>
            <a:endParaRPr lang="en-US"/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HDF5 File Format Versioning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05800" cy="4703763"/>
          </a:xfrm>
        </p:spPr>
        <p:txBody>
          <a:bodyPr/>
          <a:lstStyle/>
          <a:p>
            <a:r>
              <a:rPr lang="en-US" sz="3200" dirty="0"/>
              <a:t>There is </a:t>
            </a:r>
            <a:r>
              <a:rPr lang="en-US" sz="3200" b="1" i="1" dirty="0"/>
              <a:t>no</a:t>
            </a:r>
            <a:r>
              <a:rPr lang="en-US" sz="3200" dirty="0"/>
              <a:t> HDF5 file format version number </a:t>
            </a:r>
          </a:p>
          <a:p>
            <a:pPr lvl="1"/>
            <a:r>
              <a:rPr lang="en-US" sz="3100" dirty="0"/>
              <a:t>Micro-versioning: each </a:t>
            </a:r>
            <a:r>
              <a:rPr lang="en-US" sz="3100" dirty="0" smtClean="0"/>
              <a:t>object (</a:t>
            </a:r>
            <a:r>
              <a:rPr lang="en-US" sz="3100" smtClean="0"/>
              <a:t>header message) </a:t>
            </a:r>
            <a:r>
              <a:rPr lang="en-US" sz="3100"/>
              <a:t>and structure within an HDF5 file is versioned </a:t>
            </a:r>
          </a:p>
          <a:p>
            <a:pPr lvl="1"/>
            <a:r>
              <a:rPr lang="en-US" sz="3100" dirty="0"/>
              <a:t>Updated “</a:t>
            </a:r>
            <a:r>
              <a:rPr lang="en-US" sz="3100" i="1" dirty="0"/>
              <a:t>File Format Specification</a:t>
            </a:r>
            <a:r>
              <a:rPr lang="en-US" sz="3100" dirty="0"/>
              <a:t>” is available with every public release</a:t>
            </a:r>
          </a:p>
          <a:p>
            <a:pPr lvl="1"/>
            <a:r>
              <a:rPr lang="en-US" sz="3100" i="1" dirty="0"/>
              <a:t>There is no way to find what version of the library created or modified a particular file</a:t>
            </a:r>
          </a:p>
          <a:p>
            <a:pPr lvl="1"/>
            <a:r>
              <a:rPr lang="en-US" sz="3100" i="1" dirty="0"/>
              <a:t>Why did we choose such approach?</a:t>
            </a:r>
          </a:p>
          <a:p>
            <a:pPr lvl="1">
              <a:buFontTx/>
              <a:buNone/>
            </a:pPr>
            <a:endParaRPr lang="en-US" sz="31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828800" cy="228600"/>
          </a:xfrm>
        </p:spPr>
        <p:txBody>
          <a:bodyPr/>
          <a:lstStyle/>
          <a:p>
            <a:r>
              <a:rPr lang="en-US" dirty="0" smtClean="0"/>
              <a:t>December 15,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8D20-6612-2343-BBBC-B004676E937F}" type="slidenum">
              <a:rPr lang="en-US"/>
              <a:pPr/>
              <a:t>33</a:t>
            </a:fld>
            <a:endParaRPr lang="en-US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HDF5 File Format Versioning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05800" cy="4703763"/>
          </a:xfrm>
        </p:spPr>
        <p:txBody>
          <a:bodyPr/>
          <a:lstStyle/>
          <a:p>
            <a:r>
              <a:rPr lang="en-US" sz="3200"/>
              <a:t>Maximum file format compatibility principle</a:t>
            </a:r>
          </a:p>
          <a:p>
            <a:pPr lvl="1"/>
            <a:r>
              <a:rPr lang="en-US" sz="3100" i="1"/>
              <a:t>By default the HDF5 files are written with the earliest version of file format that describes information, rather than always using the latest version possible. </a:t>
            </a:r>
            <a:endParaRPr lang="en-US" sz="3100"/>
          </a:p>
          <a:p>
            <a:pPr lvl="1"/>
            <a:r>
              <a:rPr lang="en-US" sz="3100"/>
              <a:t>Assures best forward compatibility with the older versions (objects in new files can be read with old libraries if that object is “known” to the old libraries)  </a:t>
            </a:r>
          </a:p>
          <a:p>
            <a:pPr lvl="1">
              <a:buFontTx/>
              <a:buNone/>
            </a:pPr>
            <a:endParaRPr lang="en-US" sz="31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</p:spPr>
        <p:txBody>
          <a:bodyPr/>
          <a:lstStyle/>
          <a:p>
            <a:r>
              <a:rPr lang="en-US" dirty="0" smtClean="0"/>
              <a:t>December 15,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6CF4-7A43-314D-B393-B285DFBE4156}" type="slidenum">
              <a:rPr lang="en-US"/>
              <a:pPr/>
              <a:t>34</a:t>
            </a:fld>
            <a:endParaRPr lang="en-US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HDF5 File Format Versioning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05800" cy="4703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Maximum file format compatibility principle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Example: </a:t>
            </a:r>
            <a:r>
              <a:rPr lang="en-US" sz="2500" dirty="0" err="1"/>
              <a:t>Datatype</a:t>
            </a:r>
            <a:r>
              <a:rPr lang="en-US" sz="2500" dirty="0"/>
              <a:t> header message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Versions 0, 1 and 2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Version 0 used by the latest library for </a:t>
            </a:r>
            <a:r>
              <a:rPr lang="en-US" sz="1800" dirty="0" err="1"/>
              <a:t>datatype</a:t>
            </a:r>
            <a:r>
              <a:rPr lang="en-US" sz="1800" dirty="0"/>
              <a:t> messages in all situations where are no array </a:t>
            </a:r>
            <a:r>
              <a:rPr lang="en-US" sz="1800" dirty="0" err="1"/>
              <a:t>datatypes</a:t>
            </a:r>
            <a:r>
              <a:rPr lang="en-US" sz="1800" dirty="0"/>
              <a:t> used 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Version 1 (introduced in 1.4.0) used by </a:t>
            </a:r>
            <a:r>
              <a:rPr lang="en-US" sz="1800" dirty="0" smtClean="0"/>
              <a:t>1.6.10 </a:t>
            </a:r>
            <a:r>
              <a:rPr lang="en-US" sz="1800" dirty="0"/>
              <a:t>and earlier versions of the  library to encode compound </a:t>
            </a:r>
            <a:r>
              <a:rPr lang="en-US" sz="1800" dirty="0" err="1"/>
              <a:t>datatypes</a:t>
            </a:r>
            <a:r>
              <a:rPr lang="en-US" sz="1800" dirty="0"/>
              <a:t> with explicit array fields.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Version 2 is used for 1.8.0 and later if requested by setting special flag (latest file format); helps to reduce overhead in describing complex </a:t>
            </a:r>
            <a:r>
              <a:rPr lang="en-US" sz="1800" dirty="0" err="1"/>
              <a:t>datatypes</a:t>
            </a:r>
            <a:endParaRPr lang="en-US" sz="1800" dirty="0"/>
          </a:p>
          <a:p>
            <a:pPr lvl="3">
              <a:lnSpc>
                <a:spcPct val="90000"/>
              </a:lnSpc>
            </a:pPr>
            <a:r>
              <a:rPr lang="en-US" sz="1800" dirty="0"/>
              <a:t>By default 1.8</a:t>
            </a:r>
            <a:r>
              <a:rPr lang="en-US" sz="1800" dirty="0" smtClean="0"/>
              <a:t>.* </a:t>
            </a:r>
            <a:r>
              <a:rPr lang="en-US" sz="1800" dirty="0"/>
              <a:t>writes compound data compatible with 1.4.0 – 1.6.X libraries</a:t>
            </a:r>
            <a:endParaRPr lang="en-US" sz="1800" dirty="0" smtClean="0"/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If </a:t>
            </a:r>
            <a:r>
              <a:rPr lang="en-US" sz="1800" dirty="0"/>
              <a:t>feature is requested, compound data created by 1.8.0 will not readable by earlier versions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500" dirty="0"/>
          </a:p>
          <a:p>
            <a:pPr lvl="1">
              <a:lnSpc>
                <a:spcPct val="90000"/>
              </a:lnSpc>
            </a:pPr>
            <a:endParaRPr lang="en-US" sz="25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5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</p:spPr>
        <p:txBody>
          <a:bodyPr/>
          <a:lstStyle/>
          <a:p>
            <a:r>
              <a:rPr lang="en-US" smtClean="0"/>
              <a:t>December 15,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4476-55B3-C040-AD1D-EA16C04278BF}" type="slidenum">
              <a:rPr lang="en-US"/>
              <a:pPr/>
              <a:t>35</a:t>
            </a:fld>
            <a:endParaRPr lang="en-US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HDF5 Forward Compatibility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05800" cy="4703763"/>
          </a:xfrm>
        </p:spPr>
        <p:txBody>
          <a:bodyPr/>
          <a:lstStyle/>
          <a:p>
            <a:r>
              <a:rPr lang="en-US" i="1"/>
              <a:t>Forward compatibility or what do we promise (file format)</a:t>
            </a:r>
          </a:p>
          <a:p>
            <a:pPr lvl="1"/>
            <a:r>
              <a:rPr lang="en-US"/>
              <a:t>Forward compatibility is most difficult to achieve and maintain</a:t>
            </a:r>
          </a:p>
          <a:p>
            <a:pPr lvl="1"/>
            <a:r>
              <a:rPr lang="en-US"/>
              <a:t>Achieved by using micro-versioning and “maximum compatibility” principle</a:t>
            </a:r>
          </a:p>
          <a:p>
            <a:pPr lvl="1"/>
            <a:r>
              <a:rPr lang="en-US"/>
              <a:t>Old versions of the library will read all objects in a file created by a newer library if objects are known to the old library</a:t>
            </a:r>
          </a:p>
          <a:p>
            <a:pPr lvl="2"/>
            <a:r>
              <a:rPr lang="en-US"/>
              <a:t>Example: 1.6.5 library will read a group in a file created by 1.8.0 version unless new 1.8.0 features are used (e.g. external links or compact groups)</a:t>
            </a:r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>
              <a:buFontTx/>
              <a:buNone/>
            </a:pPr>
            <a:endParaRPr lang="en-US" sz="28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</p:spPr>
        <p:txBody>
          <a:bodyPr/>
          <a:lstStyle/>
          <a:p>
            <a:r>
              <a:rPr lang="en-US" smtClean="0"/>
              <a:t>December 15,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C9C-EF66-A845-B19F-CC331D3CF7ED}" type="slidenum">
              <a:rPr lang="en-US"/>
              <a:pPr/>
              <a:t>36</a:t>
            </a:fld>
            <a:endParaRPr lang="en-US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HDF5 Forward Compatibility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05800" cy="4703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/>
              <a:t>Forward compatibility or what do we promise (APIs)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Application written to work with an older version will compile, link and run as expected with a newer version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APIs are not deleted or changed (if possible)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APIs do not change behavior (if possible)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May require configuration flag </a:t>
            </a:r>
            <a:r>
              <a:rPr lang="en-US" sz="2000" i="1"/>
              <a:t>–enable–hdf5v1_Y</a:t>
            </a:r>
            <a:r>
              <a:rPr lang="en-US" sz="2000"/>
              <a:t> to enable old APIs, data structures and behavior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Drawbacks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Have to keep old APIs until another major release or </a:t>
            </a:r>
            <a:r>
              <a:rPr lang="en-US" sz="2000" i="1"/>
              <a:t>indefinitely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Cannot make new features to be enabled by default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H5Gcreate will create “old” style groups in 1.8.0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H5Gcreate2 will create “new” groups (supports creation order, compact storage, improved heap structure, low and controlled overhead, etc.)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5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1676400" cy="228600"/>
          </a:xfrm>
        </p:spPr>
        <p:txBody>
          <a:bodyPr/>
          <a:lstStyle/>
          <a:p>
            <a:r>
              <a:rPr lang="en-US" smtClean="0"/>
              <a:t>December 15,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5CC2-BC9F-1A48-9B32-C5614C4509D9}" type="slidenum">
              <a:rPr lang="en-US"/>
              <a:pPr/>
              <a:t>37</a:t>
            </a:fld>
            <a:endParaRPr lang="en-US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HDF5 Backward Compatibility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05800" cy="4703763"/>
          </a:xfrm>
        </p:spPr>
        <p:txBody>
          <a:bodyPr/>
          <a:lstStyle/>
          <a:p>
            <a:r>
              <a:rPr lang="en-US" i="1"/>
              <a:t>Backward compatibility or what do we promise</a:t>
            </a:r>
          </a:p>
          <a:p>
            <a:pPr lvl="1"/>
            <a:r>
              <a:rPr lang="en-US"/>
              <a:t>File Format</a:t>
            </a:r>
          </a:p>
          <a:p>
            <a:pPr lvl="2"/>
            <a:r>
              <a:rPr lang="en-US"/>
              <a:t>Newer version of the library will always read files created with an older version</a:t>
            </a:r>
          </a:p>
          <a:p>
            <a:pPr lvl="2"/>
            <a:r>
              <a:rPr lang="en-US"/>
              <a:t>Aside: HDF4 can read HDF4 files created in 1988 </a:t>
            </a:r>
            <a:r>
              <a:rPr lang="en-US">
                <a:sym typeface="Wingdings" charset="2"/>
              </a:rPr>
              <a:t></a:t>
            </a:r>
          </a:p>
          <a:p>
            <a:pPr lvl="1"/>
            <a:r>
              <a:rPr lang="en-US">
                <a:sym typeface="Wingdings" charset="2"/>
              </a:rPr>
              <a:t>Library APIs</a:t>
            </a:r>
          </a:p>
          <a:p>
            <a:pPr lvl="2"/>
            <a:r>
              <a:rPr lang="en-US">
                <a:sym typeface="Wingdings" charset="2"/>
              </a:rPr>
              <a:t>Application that doesn’t use new features will  compile and link with the older library</a:t>
            </a:r>
          </a:p>
          <a:p>
            <a:pPr lvl="2"/>
            <a:endParaRPr lang="en-US">
              <a:sym typeface="Wingdings" charset="2"/>
            </a:endParaRPr>
          </a:p>
          <a:p>
            <a:pPr lvl="1"/>
            <a:endParaRPr lang="en-US"/>
          </a:p>
          <a:p>
            <a:pPr lvl="1">
              <a:buFontTx/>
              <a:buNone/>
            </a:pPr>
            <a:endParaRPr lang="en-US" sz="28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15,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DA64-3BA5-464E-9264-A22A0B53E75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19461" name="Picture 3" descr="C:\Users\xcao\AppData\Local\Microsoft\Windows\Temporary Internet Files\Content.IE5\YDAI9PX9\MCj043441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764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46130" y="0"/>
            <a:ext cx="2520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j-lt"/>
              </a:rPr>
              <a:t>Questions?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NPOESS/NPP Files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458200" cy="5410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December 15, 2009</a:t>
            </a:r>
            <a:endParaRPr lang="en-US" dirty="0"/>
          </a:p>
        </p:txBody>
      </p:sp>
      <p:pic>
        <p:nvPicPr>
          <p:cNvPr id="13" name="Picture 12" descr="NPP-FTP.j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445496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files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Picked up several files from each folder (first on the list)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Checked datasets properties including chunking parameters for data in</a:t>
            </a:r>
          </a:p>
          <a:p>
            <a:pPr marL="914400" lvl="1" indent="-514350"/>
            <a:r>
              <a:rPr lang="en-US" i="1" dirty="0" err="1" smtClean="0">
                <a:solidFill>
                  <a:schemeClr val="tx1"/>
                </a:solidFill>
                <a:ea typeface="+mn-ea"/>
                <a:cs typeface="+mn-cs"/>
              </a:rPr>
              <a:t>All_Data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folder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1" indent="-514350"/>
            <a:r>
              <a:rPr lang="en-US" sz="26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Data_Products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folder</a:t>
            </a:r>
          </a:p>
          <a:p>
            <a:pPr marL="514350" indent="-514350"/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Observations:</a:t>
            </a:r>
          </a:p>
          <a:p>
            <a:pPr marL="914400" lvl="1" indent="-514350"/>
            <a:r>
              <a:rPr lang="en-US" sz="2600" dirty="0" smtClean="0">
                <a:solidFill>
                  <a:schemeClr val="tx1"/>
                </a:solidFill>
                <a:ea typeface="+mn-ea"/>
                <a:cs typeface="+mn-cs"/>
              </a:rPr>
              <a:t>All datasets used unlimited dimensions</a:t>
            </a:r>
          </a:p>
          <a:p>
            <a:pPr marL="914400" lvl="1" indent="-514350"/>
            <a:r>
              <a:rPr lang="en-US" sz="2600" dirty="0" smtClean="0">
                <a:solidFill>
                  <a:schemeClr val="tx1"/>
                </a:solidFill>
                <a:ea typeface="+mn-ea"/>
                <a:cs typeface="+mn-cs"/>
              </a:rPr>
              <a:t>Sizes of chunks were set to the sizes of data written; for example, if 2-dim array of 96x400 32-bit floating point numbers was written, chunk size was 96x400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Datasets in the files from the same folder had the same dimensions, chunk sizes, etc.</a:t>
            </a:r>
            <a:endParaRPr lang="en-US" sz="2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No compression was used</a:t>
            </a:r>
            <a:endParaRPr lang="en-US" sz="2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914400" lvl="1" indent="-514350"/>
            <a:r>
              <a:rPr lang="en-US" sz="2600" dirty="0" smtClean="0">
                <a:solidFill>
                  <a:schemeClr val="tx1"/>
                </a:solidFill>
                <a:ea typeface="+mn-ea"/>
                <a:cs typeface="+mn-cs"/>
              </a:rPr>
              <a:t>Chunk sizes varied from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few bytes to 40 MB (or even more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Question: Is it really necessary to use UD? Chunking, extra data structures, performance issues?</a:t>
            </a: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914400" lvl="1" indent="-514350">
              <a:buNone/>
            </a:pP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December 15,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EDR/VIIRS/AERO 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pic>
        <p:nvPicPr>
          <p:cNvPr id="7" name="Picture 6" descr="HDF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217"/>
            <a:ext cx="9144000" cy="56399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590800" y="3657600"/>
            <a:ext cx="762000" cy="228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0" y="3962400"/>
            <a:ext cx="3048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EDR/VIIRS/IMG_TC 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pic>
        <p:nvPicPr>
          <p:cNvPr id="8" name="Picture 7" descr="HDFView-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806"/>
            <a:ext cx="9144000" cy="570439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905000" y="3581400"/>
            <a:ext cx="7620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5105400"/>
            <a:ext cx="3810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 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pic>
        <p:nvPicPr>
          <p:cNvPr id="9" name="Picture 8" descr="HDFView-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7051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648200" y="5029200"/>
            <a:ext cx="4572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14600" y="2667000"/>
            <a:ext cx="457200" cy="228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December 15, 2009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9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NPOESS Data Formats Working Group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2B9FC-8763-0549-B138-92A068B2B4C5}" type="slidenum">
              <a:rPr lang="en-US"/>
              <a:pPr/>
              <a:t>9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27288"/>
            <a:ext cx="77724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HDF5 Chunking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INEDINNAVIGATOR" val="False"/>
  <p:tag name="BRANCHTO" val="0"/>
</p:tagLst>
</file>

<file path=ppt/theme/theme1.xml><?xml version="1.0" encoding="utf-8"?>
<a:theme xmlns:a="http://schemas.openxmlformats.org/drawingml/2006/main" name="Presentation on product or service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product or service</Template>
  <TotalTime>12191</TotalTime>
  <Words>2198</Words>
  <Application>Microsoft Macintosh PowerPoint</Application>
  <PresentationFormat>On-screen Show (4:3)</PresentationFormat>
  <Paragraphs>425</Paragraphs>
  <Slides>38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Presentation on product or service</vt:lpstr>
      <vt:lpstr>Using HDF5 Features with  NPOESS data  Performance and File Format Issues  </vt:lpstr>
      <vt:lpstr>Outline</vt:lpstr>
      <vt:lpstr>Example  Usage of Chunking with NPOESS/NPP data</vt:lpstr>
      <vt:lpstr>Example NPOESS/NPP Files</vt:lpstr>
      <vt:lpstr>Example files</vt:lpstr>
      <vt:lpstr>EDR/VIIRS/AERO file</vt:lpstr>
      <vt:lpstr>EDR/VIIRS/IMG_TC file</vt:lpstr>
      <vt:lpstr>ANC file</vt:lpstr>
      <vt:lpstr>HDF5 Chunking</vt:lpstr>
      <vt:lpstr>Goal </vt:lpstr>
      <vt:lpstr>HDF5 Dataset</vt:lpstr>
      <vt:lpstr>Contiguous storage layout</vt:lpstr>
      <vt:lpstr>What is HDF5 Chunking?</vt:lpstr>
      <vt:lpstr>What is HDF5 Chunking?</vt:lpstr>
      <vt:lpstr>Why HDF5 Chunking?</vt:lpstr>
      <vt:lpstr>Accessing data in contiguous dataset </vt:lpstr>
      <vt:lpstr>Motivation for chunk storage</vt:lpstr>
      <vt:lpstr>Motivation for chunk cache</vt:lpstr>
      <vt:lpstr>Chunking basics</vt:lpstr>
      <vt:lpstr>Chunking cache</vt:lpstr>
      <vt:lpstr>HDF5 Chunk Cache and its Impact on  Performance  </vt:lpstr>
      <vt:lpstr>Accessing EDR/VIIRS/IMG_TC file</vt:lpstr>
      <vt:lpstr>Accessing EDR/VIIRS/IMG_TC file</vt:lpstr>
      <vt:lpstr>Accessing EDR/VIIRS/IMG_TC file</vt:lpstr>
      <vt:lpstr>Accessing EDR/VIIRS/IMG_TC file</vt:lpstr>
      <vt:lpstr>Accessing EDR/VIIRS/IMG_TC file</vt:lpstr>
      <vt:lpstr>Possible performance issues for NPOESS data</vt:lpstr>
      <vt:lpstr>Accessing EDR/VIIRS/IMG_TC file</vt:lpstr>
      <vt:lpstr>Writing a compressed dataset</vt:lpstr>
      <vt:lpstr>Writing a compressed dataset</vt:lpstr>
      <vt:lpstr>Backward/forward compatibility issues </vt:lpstr>
      <vt:lpstr>HDF5 File Format Versioning</vt:lpstr>
      <vt:lpstr>HDF5 File Format Versioning</vt:lpstr>
      <vt:lpstr>HDF5 File Format Versioning</vt:lpstr>
      <vt:lpstr>HDF5 Forward Compatibility</vt:lpstr>
      <vt:lpstr>HDF5 Forward Compatibility</vt:lpstr>
      <vt:lpstr>HDF5 Backward Compatibility</vt:lpstr>
      <vt:lpstr>Slide 38</vt:lpstr>
    </vt:vector>
  </TitlesOfParts>
  <Company>NCSA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HDF5 Introduction</dc:title>
  <dc:creator>The HDF Group</dc:creator>
  <cp:keywords>HDF5 Tutorial Part 1</cp:keywords>
  <cp:lastModifiedBy>Elena Pourmal</cp:lastModifiedBy>
  <cp:revision>558</cp:revision>
  <cp:lastPrinted>2009-12-15T18:04:43Z</cp:lastPrinted>
  <dcterms:created xsi:type="dcterms:W3CDTF">2009-12-15T18:03:26Z</dcterms:created>
  <dcterms:modified xsi:type="dcterms:W3CDTF">2009-12-15T18:57:35Z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TC010178481033</vt:lpwstr>
  </property>
</Properties>
</file>